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96" r:id="rId3"/>
    <p:sldId id="327" r:id="rId4"/>
    <p:sldId id="323" r:id="rId5"/>
    <p:sldId id="328" r:id="rId6"/>
    <p:sldId id="321" r:id="rId7"/>
    <p:sldId id="325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251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3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722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13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014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973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780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763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309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208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475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F8719-D957-4104-82FE-50B7EC125C9A}" type="datetimeFigureOut">
              <a:rPr lang="id-ID" smtClean="0"/>
              <a:t>31/05/2022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82D1-98F8-42ED-99EB-161C7E108E8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858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2247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PROFIL PERUSAHAAN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7B92677-E4A9-452D-B1E1-5A5F0E2108B6}"/>
              </a:ext>
            </a:extLst>
          </p:cNvPr>
          <p:cNvGrpSpPr/>
          <p:nvPr/>
        </p:nvGrpSpPr>
        <p:grpSpPr>
          <a:xfrm>
            <a:off x="1139687" y="1869678"/>
            <a:ext cx="10906539" cy="2554545"/>
            <a:chOff x="742121" y="964554"/>
            <a:chExt cx="10906539" cy="255454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6A80E8D-AC55-4FA8-AA38-E5FDC30C4DDD}"/>
                </a:ext>
              </a:extLst>
            </p:cNvPr>
            <p:cNvSpPr txBox="1"/>
            <p:nvPr/>
          </p:nvSpPr>
          <p:spPr>
            <a:xfrm>
              <a:off x="742121" y="964554"/>
              <a:ext cx="10906539" cy="25545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57200" indent="-457200" algn="just">
                <a:buFont typeface="+mj-lt"/>
                <a:buAutoNum type="arabicPeriod"/>
              </a:pPr>
              <a:r>
                <a:rPr lang="en-US" sz="2000" dirty="0"/>
                <a:t>PT Ritel Energy Berdiri Tahun 2005</a:t>
              </a:r>
            </a:p>
            <a:p>
              <a:pPr marL="457200" indent="-457200" algn="just">
                <a:buFont typeface="+mj-lt"/>
                <a:buAutoNum type="arabicPeriod"/>
              </a:pPr>
              <a:r>
                <a:rPr lang="en-US" sz="2000" dirty="0"/>
                <a:t>Bidang Usaha Penyaluran, pengelolaan serta pemasaran produk Bahan bakar</a:t>
              </a:r>
            </a:p>
            <a:p>
              <a:pPr marL="457200" indent="-457200" algn="just">
                <a:buFont typeface="+mj-lt"/>
                <a:buAutoNum type="arabicPeriod"/>
              </a:pPr>
              <a:r>
                <a:rPr lang="en-US" sz="2000" b="0" u="none" dirty="0">
                  <a:solidFill>
                    <a:schemeClr val="tx1"/>
                  </a:solidFill>
                  <a:effectLst/>
                </a:rPr>
                <a:t>Jumlah Karyawan :</a:t>
              </a:r>
            </a:p>
            <a:p>
              <a:pPr marL="457200" indent="-457200" algn="just">
                <a:buFont typeface="+mj-lt"/>
                <a:buAutoNum type="arabicPeriod"/>
              </a:pPr>
              <a:endParaRPr lang="en-US" sz="2000" dirty="0"/>
            </a:p>
            <a:p>
              <a:pPr marL="457200" indent="-457200" algn="just">
                <a:buFont typeface="+mj-lt"/>
                <a:buAutoNum type="arabicPeriod"/>
              </a:pPr>
              <a:endParaRPr lang="en-US" sz="2000" b="0" u="none" dirty="0">
                <a:solidFill>
                  <a:schemeClr val="tx1"/>
                </a:solidFill>
                <a:effectLst/>
              </a:endParaRPr>
            </a:p>
            <a:p>
              <a:pPr marL="457200" indent="-457200" algn="just">
                <a:buFont typeface="+mj-lt"/>
                <a:buAutoNum type="arabicPeriod"/>
              </a:pPr>
              <a:endParaRPr lang="en-US" sz="2000" dirty="0"/>
            </a:p>
            <a:p>
              <a:pPr marL="457200" indent="-457200" algn="just">
                <a:buFont typeface="+mj-lt"/>
                <a:buAutoNum type="arabicPeriod"/>
              </a:pPr>
              <a:endParaRPr lang="en-US" sz="2000" b="0" u="none" dirty="0">
                <a:solidFill>
                  <a:schemeClr val="tx1"/>
                </a:solidFill>
                <a:effectLst/>
              </a:endParaRPr>
            </a:p>
            <a:p>
              <a:pPr marL="457200" indent="-457200" algn="just">
                <a:buFont typeface="+mj-lt"/>
                <a:buAutoNum type="arabicPeriod"/>
              </a:pPr>
              <a:endParaRPr lang="en-US" sz="2000" b="0" u="none" dirty="0">
                <a:solidFill>
                  <a:schemeClr val="tx1"/>
                </a:solidFill>
                <a:effectLst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3234B60-CA95-4D62-9A5B-2C8F3F1EB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76604" y="2022010"/>
              <a:ext cx="2964092" cy="13022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306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354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LATAR BELAKANG PERMASALAHAN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C6E35C-52E2-4C38-B4CD-AE1432EA1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105" y="1947653"/>
            <a:ext cx="5438103" cy="123759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6A80E8D-AC55-4FA8-AA38-E5FDC30C4DDD}"/>
              </a:ext>
            </a:extLst>
          </p:cNvPr>
          <p:cNvSpPr txBox="1"/>
          <p:nvPr/>
        </p:nvSpPr>
        <p:spPr>
          <a:xfrm>
            <a:off x="2478156" y="1452673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 typeface="+mj-lt"/>
              <a:buNone/>
            </a:pPr>
            <a:r>
              <a:rPr lang="en-US" sz="2000" b="0" u="none" dirty="0">
                <a:solidFill>
                  <a:schemeClr val="tx1"/>
                </a:solidFill>
                <a:effectLst/>
              </a:rPr>
              <a:t>PT Ritel Energy mengalami kerugian pada Tahun 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4328320F-4A36-48F3-90FC-9E1A5C9EF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05783"/>
              </p:ext>
            </p:extLst>
          </p:nvPr>
        </p:nvGraphicFramePr>
        <p:xfrm>
          <a:off x="1462156" y="3639828"/>
          <a:ext cx="8128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5372636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0304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Eksternal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Internal</a:t>
                      </a:r>
                      <a:endParaRPr lang="id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9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800" b="0" u="none" dirty="0" err="1">
                          <a:solidFill>
                            <a:schemeClr val="tx1"/>
                          </a:solidFill>
                          <a:effectLst/>
                        </a:rPr>
                        <a:t>Pandemi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 Covid-19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800" b="0" u="none" dirty="0" err="1">
                          <a:solidFill>
                            <a:schemeClr val="tx1"/>
                          </a:solidFill>
                          <a:effectLst/>
                        </a:rPr>
                        <a:t>Pendapataan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 Berkurang akibat </a:t>
                      </a:r>
                      <a:r>
                        <a:rPr lang="en-US" sz="1800" b="0" u="none" dirty="0" err="1">
                          <a:solidFill>
                            <a:schemeClr val="tx1"/>
                          </a:solidFill>
                          <a:effectLst/>
                        </a:rPr>
                        <a:t>menurunnya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u="none" dirty="0" err="1">
                          <a:solidFill>
                            <a:schemeClr val="tx1"/>
                          </a:solidFill>
                          <a:effectLst/>
                        </a:rPr>
                        <a:t>Permintaan</a:t>
                      </a:r>
                      <a:endParaRPr lang="en-US" sz="1800" b="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Beban Produksi dan </a:t>
                      </a:r>
                      <a:r>
                        <a:rPr lang="en-US" sz="1800" b="0" u="none" dirty="0" err="1">
                          <a:solidFill>
                            <a:schemeClr val="tx1"/>
                          </a:solidFill>
                          <a:effectLst/>
                        </a:rPr>
                        <a:t>Operasional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 Naik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800" b="0" u="none" dirty="0" err="1">
                          <a:solidFill>
                            <a:schemeClr val="tx1"/>
                          </a:solidFill>
                          <a:effectLst/>
                        </a:rPr>
                        <a:t>Rugi</a:t>
                      </a: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 atas Selisih Kurs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id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﻿Aspek Budaya Organisasi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id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 Kesejahteraan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sv-SE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 Ketrampilan (</a:t>
                      </a:r>
                      <a:r>
                        <a:rPr lang="sv-SE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</a:t>
                      </a:r>
                      <a:r>
                        <a:rPr lang="sv-SE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dan Pengembangan Karyawan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id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 Personalia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id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 Kepuasan Pelanggan</a:t>
                      </a:r>
                      <a:endParaRPr lang="id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7906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0FFAAA3-37EC-4F01-84BD-83CF4C3FE752}"/>
              </a:ext>
            </a:extLst>
          </p:cNvPr>
          <p:cNvSpPr txBox="1"/>
          <p:nvPr/>
        </p:nvSpPr>
        <p:spPr>
          <a:xfrm>
            <a:off x="1462156" y="3247662"/>
            <a:ext cx="13449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+mj-lt"/>
              <a:buNone/>
            </a:pPr>
            <a:r>
              <a:rPr lang="en-US" b="0" u="none" dirty="0">
                <a:solidFill>
                  <a:schemeClr val="tx1"/>
                </a:solidFill>
                <a:effectLst/>
              </a:rPr>
              <a:t>Penyebab:</a:t>
            </a:r>
          </a:p>
        </p:txBody>
      </p:sp>
    </p:spTree>
    <p:extLst>
      <p:ext uri="{BB962C8B-B14F-4D97-AF65-F5344CB8AC3E}">
        <p14:creationId xmlns:p14="http://schemas.microsoft.com/office/powerpoint/2010/main" val="168566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1919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LATAR BELAKANG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13E6747C-1488-4D25-B7A5-409D35307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358114"/>
              </p:ext>
            </p:extLst>
          </p:nvPr>
        </p:nvGraphicFramePr>
        <p:xfrm>
          <a:off x="523460" y="1000760"/>
          <a:ext cx="11310731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6418">
                  <a:extLst>
                    <a:ext uri="{9D8B030D-6E8A-4147-A177-3AD203B41FA5}">
                      <a16:colId xmlns:a16="http://schemas.microsoft.com/office/drawing/2014/main" val="1853726363"/>
                    </a:ext>
                  </a:extLst>
                </a:gridCol>
                <a:gridCol w="8004313">
                  <a:extLst>
                    <a:ext uri="{9D8B030D-6E8A-4147-A177-3AD203B41FA5}">
                      <a16:colId xmlns:a16="http://schemas.microsoft.com/office/drawing/2014/main" val="220304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Uraian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Permasalahan</a:t>
                      </a:r>
                      <a:endParaRPr lang="id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9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1. Budaya Organisasi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 Adaptif &amp; Inovasi Karyawan Rendah Covid-19.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 Kurang Fokus Dalam Meningkatkan Kopetensi.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79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2. Aspek Kesejahteraan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 ada Sistem pemberian Bonus yang adil sesuai dengan kinerja.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919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3. Aspek Keterampilan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Adanya Kesenjangan (</a:t>
                      </a:r>
                      <a:r>
                        <a:rPr lang="af-ZA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Keterampilan antar Karyawan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Permasalahan Komunikasi antar pegawai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 keterampilan menjual Karyawan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7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4. Aspek Personalia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Kelebihan Personil pada bagian administrasi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Penjenjangan Karir yang Tidak Jelas (</a:t>
                      </a:r>
                      <a:r>
                        <a:rPr lang="af-ZA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carrer path</a:t>
                      </a: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 Over Tinggi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Mutu Karyawan dari segi teknis dan manajerial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 yang berprestasi tidak diberikan apresiasi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 Work yang rendah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06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dirty="0">
                          <a:solidFill>
                            <a:schemeClr val="tx1"/>
                          </a:solidFill>
                          <a:effectLst/>
                        </a:rPr>
                        <a:t>5. Aspek Kepuasan Pelanggan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Ketepatan Waktu Penyampaian Laporan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af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Ketidak Disiplinan Pegawai kurang baik dikarenakan para pemimpin tim konstruksi. 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af-ZA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15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65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ACTION PLAN 	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13E6747C-1488-4D25-B7A5-409D35307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070288"/>
              </p:ext>
            </p:extLst>
          </p:nvPr>
        </p:nvGraphicFramePr>
        <p:xfrm>
          <a:off x="529501" y="765973"/>
          <a:ext cx="11450431" cy="6033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047">
                  <a:extLst>
                    <a:ext uri="{9D8B030D-6E8A-4147-A177-3AD203B41FA5}">
                      <a16:colId xmlns:a16="http://schemas.microsoft.com/office/drawing/2014/main" val="1853726363"/>
                    </a:ext>
                  </a:extLst>
                </a:gridCol>
                <a:gridCol w="8787384">
                  <a:extLst>
                    <a:ext uri="{9D8B030D-6E8A-4147-A177-3AD203B41FA5}">
                      <a16:colId xmlns:a16="http://schemas.microsoft.com/office/drawing/2014/main" val="2203042629"/>
                    </a:ext>
                  </a:extLst>
                </a:gridCol>
              </a:tblGrid>
              <a:tr h="327156">
                <a:tc>
                  <a:txBody>
                    <a:bodyPr/>
                    <a:lstStyle/>
                    <a:p>
                      <a:pPr algn="just"/>
                      <a:r>
                        <a:rPr lang="en-US" sz="1600" b="0" dirty="0" err="1"/>
                        <a:t>Permasalah</a:t>
                      </a:r>
                      <a:r>
                        <a:rPr lang="en-US" sz="1600" b="0" dirty="0"/>
                        <a:t> Internal</a:t>
                      </a:r>
                      <a:endParaRPr lang="id-ID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Rencana</a:t>
                      </a:r>
                      <a:endParaRPr lang="id-ID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91567"/>
                  </a:ext>
                </a:extLst>
              </a:tr>
              <a:tr h="16799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u="none" dirty="0">
                          <a:solidFill>
                            <a:schemeClr val="tx1"/>
                          </a:solidFill>
                          <a:effectLst/>
                        </a:rPr>
                        <a:t>1.    Manajemen Perusahaan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550" b="0" u="none" dirty="0">
                          <a:solidFill>
                            <a:schemeClr val="tx1"/>
                          </a:solidFill>
                          <a:effectLst/>
                        </a:rPr>
                        <a:t>Manajemen Sosialisasi kepada Karyawan menjelaskan kondisi keuangan perusahaan akibat </a:t>
                      </a:r>
                      <a:r>
                        <a:rPr lang="en-US" sz="1550" b="0" u="none" dirty="0" err="1">
                          <a:solidFill>
                            <a:schemeClr val="tx1"/>
                          </a:solidFill>
                          <a:effectLst/>
                        </a:rPr>
                        <a:t>Pandemi</a:t>
                      </a:r>
                      <a:r>
                        <a:rPr lang="en-US" sz="1550" b="0" u="none" dirty="0">
                          <a:solidFill>
                            <a:schemeClr val="tx1"/>
                          </a:solidFill>
                          <a:effectLst/>
                        </a:rPr>
                        <a:t> Covid-19, dimana pendapatan berkurang, tingginya biaya produksi, terjadi perbedaan Kurs, dll sehingga Perusahaan mengalami </a:t>
                      </a:r>
                      <a:r>
                        <a:rPr lang="en-US" sz="1550" b="0" u="none" dirty="0" err="1">
                          <a:solidFill>
                            <a:schemeClr val="tx1"/>
                          </a:solidFill>
                          <a:effectLst/>
                        </a:rPr>
                        <a:t>Kerugian</a:t>
                      </a:r>
                      <a:r>
                        <a:rPr lang="en-US" sz="1550" b="0" u="non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550" b="0" u="none" dirty="0" err="1">
                          <a:solidFill>
                            <a:schemeClr val="tx1"/>
                          </a:solidFill>
                          <a:effectLst/>
                        </a:rPr>
                        <a:t>Keuangan</a:t>
                      </a:r>
                      <a:r>
                        <a:rPr lang="en-US" sz="1550" b="0" u="non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55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Menyampaikan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ada pemutusan hubungan kerja akibat kondisi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Pandemi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Covid-19.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adanya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review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bawahan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masukan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menjalankan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US" sz="155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55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029613"/>
                  </a:ext>
                </a:extLst>
              </a:tr>
              <a:tr h="395276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u="none" dirty="0">
                          <a:solidFill>
                            <a:schemeClr val="tx1"/>
                          </a:solidFill>
                          <a:effectLst/>
                        </a:rPr>
                        <a:t>2.    Budaya Organisasi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50" b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perubahan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AKHLAK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mana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85750" marR="0" lvl="0" indent="25241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ID" sz="1550" dirty="0">
                          <a:effectLst/>
                        </a:rPr>
                        <a:t>Amanah: </a:t>
                      </a:r>
                      <a:r>
                        <a:rPr lang="en-ID" sz="1550" dirty="0" err="1">
                          <a:effectLst/>
                        </a:rPr>
                        <a:t>Memegang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teguh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kepercayaan</a:t>
                      </a:r>
                      <a:r>
                        <a:rPr lang="en-ID" sz="1550" dirty="0">
                          <a:effectLst/>
                        </a:rPr>
                        <a:t> yang </a:t>
                      </a:r>
                      <a:r>
                        <a:rPr lang="en-ID" sz="1550" dirty="0" err="1">
                          <a:effectLst/>
                        </a:rPr>
                        <a:t>diberikan</a:t>
                      </a:r>
                      <a:r>
                        <a:rPr lang="en-ID" sz="1550" dirty="0">
                          <a:effectLst/>
                        </a:rPr>
                        <a:t>. </a:t>
                      </a:r>
                    </a:p>
                    <a:p>
                      <a:pPr marL="538163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ID" sz="1550" dirty="0">
                          <a:effectLst/>
                        </a:rPr>
                        <a:t>Panduan </a:t>
                      </a:r>
                      <a:r>
                        <a:rPr lang="en-ID" sz="1550" dirty="0" err="1">
                          <a:effectLst/>
                        </a:rPr>
                        <a:t>perilakunya</a:t>
                      </a:r>
                      <a:r>
                        <a:rPr lang="en-ID" sz="1550" dirty="0">
                          <a:effectLst/>
                        </a:rPr>
                        <a:t>: </a:t>
                      </a:r>
                      <a:r>
                        <a:rPr lang="en-ID" sz="1550" dirty="0" err="1">
                          <a:effectLst/>
                        </a:rPr>
                        <a:t>Memenuhi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janji</a:t>
                      </a:r>
                      <a:r>
                        <a:rPr lang="en-ID" sz="1550" dirty="0">
                          <a:effectLst/>
                        </a:rPr>
                        <a:t> dan </a:t>
                      </a:r>
                      <a:r>
                        <a:rPr lang="en-ID" sz="1550" dirty="0" err="1">
                          <a:effectLst/>
                        </a:rPr>
                        <a:t>komitmen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Bertanggung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jawab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atas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tugas</a:t>
                      </a:r>
                      <a:r>
                        <a:rPr lang="en-ID" sz="1550" dirty="0">
                          <a:effectLst/>
                        </a:rPr>
                        <a:t>, </a:t>
                      </a:r>
                      <a:r>
                        <a:rPr lang="en-ID" sz="1550" dirty="0" err="1">
                          <a:effectLst/>
                        </a:rPr>
                        <a:t>keputusan</a:t>
                      </a:r>
                      <a:r>
                        <a:rPr lang="en-ID" sz="1550" dirty="0">
                          <a:effectLst/>
                        </a:rPr>
                        <a:t>, dan </a:t>
                      </a:r>
                      <a:r>
                        <a:rPr lang="en-ID" sz="1550" dirty="0" err="1">
                          <a:effectLst/>
                        </a:rPr>
                        <a:t>tindakan</a:t>
                      </a:r>
                      <a:r>
                        <a:rPr lang="en-ID" sz="1550" dirty="0">
                          <a:effectLst/>
                        </a:rPr>
                        <a:t> yang </a:t>
                      </a:r>
                      <a:r>
                        <a:rPr lang="en-ID" sz="1550" dirty="0" err="1">
                          <a:effectLst/>
                        </a:rPr>
                        <a:t>dilakukan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Berpegang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teguh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kepada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nilai</a:t>
                      </a:r>
                      <a:r>
                        <a:rPr lang="en-ID" sz="1550" dirty="0">
                          <a:effectLst/>
                        </a:rPr>
                        <a:t> moral dan </a:t>
                      </a:r>
                      <a:r>
                        <a:rPr lang="en-ID" sz="1550" dirty="0" err="1">
                          <a:effectLst/>
                        </a:rPr>
                        <a:t>etika</a:t>
                      </a:r>
                      <a:endParaRPr lang="en-ID" sz="1550" dirty="0">
                        <a:effectLst/>
                      </a:endParaRPr>
                    </a:p>
                    <a:p>
                      <a:pPr marL="538163" marR="0" lvl="0" indent="-2746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ID" sz="1550" dirty="0" err="1">
                          <a:effectLst/>
                        </a:rPr>
                        <a:t>Kompeten</a:t>
                      </a:r>
                      <a:r>
                        <a:rPr lang="en-ID" sz="1550" dirty="0">
                          <a:effectLst/>
                        </a:rPr>
                        <a:t>: Terus </a:t>
                      </a:r>
                      <a:r>
                        <a:rPr lang="en-ID" sz="1550" dirty="0" err="1">
                          <a:effectLst/>
                        </a:rPr>
                        <a:t>belajar</a:t>
                      </a:r>
                      <a:r>
                        <a:rPr lang="en-ID" sz="1550" dirty="0">
                          <a:effectLst/>
                        </a:rPr>
                        <a:t> dan </a:t>
                      </a:r>
                      <a:r>
                        <a:rPr lang="en-ID" sz="1550" dirty="0" err="1">
                          <a:effectLst/>
                        </a:rPr>
                        <a:t>mengembangkan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kapabilitas</a:t>
                      </a:r>
                      <a:r>
                        <a:rPr lang="en-ID" sz="1550" dirty="0">
                          <a:effectLst/>
                        </a:rPr>
                        <a:t>. </a:t>
                      </a:r>
                      <a:r>
                        <a:rPr lang="en-ID" sz="1550" dirty="0" err="1">
                          <a:effectLst/>
                        </a:rPr>
                        <a:t>Contoh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perilakunya</a:t>
                      </a:r>
                      <a:r>
                        <a:rPr lang="en-ID" sz="1550" dirty="0">
                          <a:effectLst/>
                        </a:rPr>
                        <a:t>: </a:t>
                      </a:r>
                      <a:r>
                        <a:rPr lang="en-ID" sz="1550" dirty="0" err="1">
                          <a:effectLst/>
                        </a:rPr>
                        <a:t>Meningkatkan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kompetensi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diri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untuk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menjawab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tantangan</a:t>
                      </a:r>
                      <a:r>
                        <a:rPr lang="en-ID" sz="1550" dirty="0">
                          <a:effectLst/>
                        </a:rPr>
                        <a:t> yang </a:t>
                      </a:r>
                      <a:r>
                        <a:rPr lang="en-ID" sz="1550" dirty="0" err="1">
                          <a:effectLst/>
                        </a:rPr>
                        <a:t>selalu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berubah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Membantu</a:t>
                      </a:r>
                      <a:r>
                        <a:rPr lang="en-ID" sz="1550" dirty="0">
                          <a:effectLst/>
                        </a:rPr>
                        <a:t> orang lain </a:t>
                      </a:r>
                      <a:r>
                        <a:rPr lang="en-ID" sz="1550" dirty="0" err="1">
                          <a:effectLst/>
                        </a:rPr>
                        <a:t>belajar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Menyelesaikan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tugas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dengan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kualitas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terbaik</a:t>
                      </a:r>
                      <a:endParaRPr lang="en-ID" sz="1550" dirty="0">
                        <a:effectLst/>
                      </a:endParaRPr>
                    </a:p>
                    <a:p>
                      <a:pPr marL="538163" marR="0" lvl="0" indent="-2746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ID" sz="1550" dirty="0" err="1">
                          <a:effectLst/>
                        </a:rPr>
                        <a:t>Harmonis</a:t>
                      </a:r>
                      <a:r>
                        <a:rPr lang="en-ID" sz="1550" dirty="0">
                          <a:effectLst/>
                        </a:rPr>
                        <a:t>: </a:t>
                      </a:r>
                      <a:r>
                        <a:rPr lang="en-ID" sz="1550" dirty="0" err="1">
                          <a:effectLst/>
                        </a:rPr>
                        <a:t>Saling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peduli</a:t>
                      </a:r>
                      <a:r>
                        <a:rPr lang="en-ID" sz="1550" dirty="0">
                          <a:effectLst/>
                        </a:rPr>
                        <a:t> dan </a:t>
                      </a:r>
                      <a:r>
                        <a:rPr lang="en-ID" sz="1550" dirty="0" err="1">
                          <a:effectLst/>
                        </a:rPr>
                        <a:t>menghargai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perbedaan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Menghargai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setiap</a:t>
                      </a:r>
                      <a:r>
                        <a:rPr lang="en-ID" sz="1550" dirty="0">
                          <a:effectLst/>
                        </a:rPr>
                        <a:t> orang </a:t>
                      </a:r>
                      <a:r>
                        <a:rPr lang="en-ID" sz="1550" dirty="0" err="1">
                          <a:effectLst/>
                        </a:rPr>
                        <a:t>apapun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latar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belakangnya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Suka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menolong</a:t>
                      </a:r>
                      <a:r>
                        <a:rPr lang="en-ID" sz="1550" dirty="0">
                          <a:effectLst/>
                        </a:rPr>
                        <a:t> orang lain </a:t>
                      </a:r>
                      <a:r>
                        <a:rPr lang="en-ID" sz="1550" dirty="0" err="1">
                          <a:effectLst/>
                        </a:rPr>
                        <a:t>Membangun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lingkungan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kerja</a:t>
                      </a:r>
                      <a:r>
                        <a:rPr lang="en-ID" sz="1550" dirty="0">
                          <a:effectLst/>
                        </a:rPr>
                        <a:t> yang </a:t>
                      </a:r>
                      <a:r>
                        <a:rPr lang="en-ID" sz="1550" dirty="0" err="1">
                          <a:effectLst/>
                        </a:rPr>
                        <a:t>kondusif</a:t>
                      </a:r>
                      <a:endParaRPr lang="en-ID" sz="1550" dirty="0">
                        <a:effectLst/>
                      </a:endParaRPr>
                    </a:p>
                    <a:p>
                      <a:pPr marL="538163" marR="0" lvl="0" indent="-2746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ID" sz="1550" dirty="0">
                          <a:effectLst/>
                        </a:rPr>
                        <a:t>Loyal: </a:t>
                      </a:r>
                      <a:r>
                        <a:rPr lang="en-ID" sz="1550" dirty="0" err="1">
                          <a:effectLst/>
                        </a:rPr>
                        <a:t>Berdedikasi</a:t>
                      </a:r>
                      <a:r>
                        <a:rPr lang="en-ID" sz="1550" dirty="0">
                          <a:effectLst/>
                        </a:rPr>
                        <a:t> dan </a:t>
                      </a:r>
                      <a:r>
                        <a:rPr lang="en-ID" sz="1550" dirty="0" err="1">
                          <a:effectLst/>
                        </a:rPr>
                        <a:t>mengutamakan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kepentingan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bangsa</a:t>
                      </a:r>
                      <a:r>
                        <a:rPr lang="en-ID" sz="1550" dirty="0">
                          <a:effectLst/>
                        </a:rPr>
                        <a:t> dan negara. </a:t>
                      </a:r>
                      <a:r>
                        <a:rPr lang="en-ID" sz="1550" dirty="0" err="1">
                          <a:effectLst/>
                        </a:rPr>
                        <a:t>Contoh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perilaku</a:t>
                      </a:r>
                      <a:r>
                        <a:rPr lang="en-ID" sz="1550" dirty="0">
                          <a:effectLst/>
                        </a:rPr>
                        <a:t>: </a:t>
                      </a:r>
                      <a:r>
                        <a:rPr lang="en-ID" sz="1550" dirty="0" err="1">
                          <a:effectLst/>
                        </a:rPr>
                        <a:t>Menjaga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nama</a:t>
                      </a:r>
                      <a:r>
                        <a:rPr lang="en-ID" sz="1550" dirty="0">
                          <a:effectLst/>
                        </a:rPr>
                        <a:t> bauk </a:t>
                      </a:r>
                      <a:r>
                        <a:rPr lang="en-ID" sz="1550" dirty="0" err="1">
                          <a:effectLst/>
                        </a:rPr>
                        <a:t>sesama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karyawan</a:t>
                      </a:r>
                      <a:r>
                        <a:rPr lang="en-ID" sz="1550" dirty="0">
                          <a:effectLst/>
                        </a:rPr>
                        <a:t>, </a:t>
                      </a:r>
                      <a:r>
                        <a:rPr lang="en-ID" sz="1550" dirty="0" err="1">
                          <a:effectLst/>
                        </a:rPr>
                        <a:t>pimpinan</a:t>
                      </a:r>
                      <a:r>
                        <a:rPr lang="en-ID" sz="1550" dirty="0">
                          <a:effectLst/>
                        </a:rPr>
                        <a:t>, BUMN, dan negara </a:t>
                      </a:r>
                      <a:r>
                        <a:rPr lang="en-ID" sz="1550" dirty="0" err="1">
                          <a:effectLst/>
                        </a:rPr>
                        <a:t>Rela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berkorban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untuk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mencapai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tujuan</a:t>
                      </a:r>
                      <a:r>
                        <a:rPr lang="en-ID" sz="1550" dirty="0">
                          <a:effectLst/>
                        </a:rPr>
                        <a:t> yang </a:t>
                      </a:r>
                      <a:r>
                        <a:rPr lang="en-ID" sz="1550" dirty="0" err="1">
                          <a:effectLst/>
                        </a:rPr>
                        <a:t>lebih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besar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Patuh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kepada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pimpinan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sepanjang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tidak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bertentangan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dengan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hukum</a:t>
                      </a:r>
                      <a:r>
                        <a:rPr lang="en-ID" sz="1550" dirty="0">
                          <a:effectLst/>
                        </a:rPr>
                        <a:t> dan </a:t>
                      </a:r>
                      <a:r>
                        <a:rPr lang="en-ID" sz="1550" dirty="0" err="1">
                          <a:effectLst/>
                        </a:rPr>
                        <a:t>etika</a:t>
                      </a:r>
                      <a:r>
                        <a:rPr lang="en-ID" sz="1550" dirty="0">
                          <a:effectLst/>
                        </a:rPr>
                        <a:t>.</a:t>
                      </a:r>
                    </a:p>
                    <a:p>
                      <a:pPr marL="538163" marR="0" lvl="0" indent="-274638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ID" sz="1550" dirty="0" err="1">
                          <a:effectLst/>
                        </a:rPr>
                        <a:t>Kolaboratif</a:t>
                      </a:r>
                      <a:r>
                        <a:rPr lang="en-ID" sz="1550" dirty="0">
                          <a:effectLst/>
                        </a:rPr>
                        <a:t>: </a:t>
                      </a:r>
                      <a:r>
                        <a:rPr lang="en-ID" sz="1550" dirty="0" err="1">
                          <a:effectLst/>
                        </a:rPr>
                        <a:t>Membangun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kerjasama</a:t>
                      </a:r>
                      <a:r>
                        <a:rPr lang="en-ID" sz="1550" dirty="0">
                          <a:effectLst/>
                        </a:rPr>
                        <a:t> yang </a:t>
                      </a:r>
                      <a:r>
                        <a:rPr lang="en-ID" sz="1550" dirty="0" err="1">
                          <a:effectLst/>
                        </a:rPr>
                        <a:t>sinergis</a:t>
                      </a:r>
                      <a:r>
                        <a:rPr lang="en-ID" sz="1550" dirty="0">
                          <a:effectLst/>
                        </a:rPr>
                        <a:t>. </a:t>
                      </a:r>
                      <a:r>
                        <a:rPr lang="en-ID" sz="1550" dirty="0" err="1">
                          <a:effectLst/>
                        </a:rPr>
                        <a:t>Contoh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perilaku</a:t>
                      </a:r>
                      <a:r>
                        <a:rPr lang="en-ID" sz="1550" dirty="0">
                          <a:effectLst/>
                        </a:rPr>
                        <a:t>: </a:t>
                      </a:r>
                      <a:r>
                        <a:rPr lang="en-ID" sz="1550" dirty="0" err="1">
                          <a:effectLst/>
                        </a:rPr>
                        <a:t>Memberikan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kesempatan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kepada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berbagai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pihak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untuk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berkontribusi</a:t>
                      </a:r>
                      <a:r>
                        <a:rPr lang="en-ID" sz="1550" dirty="0">
                          <a:effectLst/>
                        </a:rPr>
                        <a:t> Terbuka </a:t>
                      </a:r>
                      <a:r>
                        <a:rPr lang="en-ID" sz="1550" dirty="0" err="1">
                          <a:effectLst/>
                        </a:rPr>
                        <a:t>dalam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bekerjasama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untuk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menghasilkan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nilai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tambah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Menggerakkan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pemanfaatan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berbagai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sumber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daya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untuk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tujuan</a:t>
                      </a:r>
                      <a:r>
                        <a:rPr lang="en-ID" sz="1550" dirty="0">
                          <a:effectLst/>
                        </a:rPr>
                        <a:t> </a:t>
                      </a:r>
                      <a:r>
                        <a:rPr lang="en-ID" sz="1550" dirty="0" err="1">
                          <a:effectLst/>
                        </a:rPr>
                        <a:t>bersama</a:t>
                      </a:r>
                      <a:r>
                        <a:rPr lang="en-ID" sz="1550" dirty="0">
                          <a:effectLst/>
                        </a:rPr>
                        <a:t>. </a:t>
                      </a:r>
                    </a:p>
                    <a:p>
                      <a:pPr marL="266700" marR="0" lvl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reward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pegawai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diluar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sertifikasi</a:t>
                      </a:r>
                      <a:r>
                        <a:rPr lang="en-US" sz="15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training.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79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86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ACTION PLAN 	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13E6747C-1488-4D25-B7A5-409D35307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33337"/>
              </p:ext>
            </p:extLst>
          </p:nvPr>
        </p:nvGraphicFramePr>
        <p:xfrm>
          <a:off x="576469" y="868643"/>
          <a:ext cx="11310731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557">
                  <a:extLst>
                    <a:ext uri="{9D8B030D-6E8A-4147-A177-3AD203B41FA5}">
                      <a16:colId xmlns:a16="http://schemas.microsoft.com/office/drawing/2014/main" val="1853726363"/>
                    </a:ext>
                  </a:extLst>
                </a:gridCol>
                <a:gridCol w="8680174">
                  <a:extLst>
                    <a:ext uri="{9D8B030D-6E8A-4147-A177-3AD203B41FA5}">
                      <a16:colId xmlns:a16="http://schemas.microsoft.com/office/drawing/2014/main" val="220304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600" b="0" dirty="0" err="1"/>
                        <a:t>Permasalah</a:t>
                      </a:r>
                      <a:r>
                        <a:rPr lang="en-US" sz="1600" b="0" dirty="0"/>
                        <a:t> Internal</a:t>
                      </a:r>
                      <a:endParaRPr lang="id-ID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Rencana</a:t>
                      </a:r>
                      <a:endParaRPr lang="id-ID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9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dirty="0">
                          <a:solidFill>
                            <a:schemeClr val="tx1"/>
                          </a:solidFill>
                          <a:effectLst/>
                        </a:rPr>
                        <a:t>3.    Aspek Kesejahteraan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Perbaikan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terkait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dengan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sistem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kesejahteraan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pegawai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dengan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membuat</a:t>
                      </a:r>
                      <a:r>
                        <a:rPr lang="en-US" sz="1600" b="0" dirty="0"/>
                        <a:t> KPI yang </a:t>
                      </a:r>
                      <a:r>
                        <a:rPr lang="en-US" sz="1600" b="0" dirty="0" err="1"/>
                        <a:t>jelas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sehingga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penilaian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antara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satu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individu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dengan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individu</a:t>
                      </a:r>
                      <a:r>
                        <a:rPr lang="en-US" sz="1600" b="0" dirty="0"/>
                        <a:t> yang lain </a:t>
                      </a:r>
                      <a:r>
                        <a:rPr lang="en-US" sz="1600" b="0" dirty="0" err="1"/>
                        <a:t>tidak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sama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i="1" dirty="0"/>
                        <a:t>based on </a:t>
                      </a:r>
                      <a:r>
                        <a:rPr lang="en-US" sz="1600" b="0" i="0" dirty="0" err="1"/>
                        <a:t>kinerja</a:t>
                      </a:r>
                      <a:r>
                        <a:rPr lang="en-US" sz="1600" b="0" i="0" dirty="0"/>
                        <a:t> masing-masing </a:t>
                      </a:r>
                      <a:r>
                        <a:rPr lang="en-US" sz="1600" b="0" i="0" dirty="0" err="1"/>
                        <a:t>sehingga</a:t>
                      </a:r>
                      <a:r>
                        <a:rPr lang="en-US" sz="1600" b="0" i="0" dirty="0"/>
                        <a:t> bonus masing-masing </a:t>
                      </a:r>
                      <a:r>
                        <a:rPr lang="en-US" sz="1600" b="0" i="0" dirty="0" err="1"/>
                        <a:t>pegawai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berdasarkan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pencapaian</a:t>
                      </a:r>
                      <a:r>
                        <a:rPr lang="en-US" sz="1600" b="0" i="0" dirty="0"/>
                        <a:t> KPI dan </a:t>
                      </a:r>
                      <a:r>
                        <a:rPr lang="en-US" sz="1600" b="0" i="0" dirty="0" err="1"/>
                        <a:t>kontribusi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apa</a:t>
                      </a:r>
                      <a:r>
                        <a:rPr lang="en-US" sz="1600" b="0" i="0" dirty="0"/>
                        <a:t> yang </a:t>
                      </a:r>
                      <a:r>
                        <a:rPr lang="en-US" sz="1600" b="0" i="0" dirty="0" err="1"/>
                        <a:t>sudah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diberikan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kepada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perusahaan</a:t>
                      </a:r>
                      <a:r>
                        <a:rPr lang="en-US" sz="1600" b="0" i="0" dirty="0"/>
                        <a:t> yang </a:t>
                      </a:r>
                      <a:r>
                        <a:rPr lang="en-US" sz="1600" b="0" i="0" dirty="0" err="1"/>
                        <a:t>bisa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dinilai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berdsarkan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pendapatan</a:t>
                      </a:r>
                      <a:r>
                        <a:rPr lang="en-US" sz="1600" b="0" i="0" dirty="0"/>
                        <a:t> yang </a:t>
                      </a:r>
                      <a:r>
                        <a:rPr lang="en-US" sz="1600" b="0" i="0" dirty="0" err="1"/>
                        <a:t>masuk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keperusahaan</a:t>
                      </a:r>
                      <a:r>
                        <a:rPr lang="en-US" sz="1600" b="0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919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dirty="0">
                          <a:solidFill>
                            <a:schemeClr val="tx1"/>
                          </a:solidFill>
                          <a:effectLst/>
                        </a:rPr>
                        <a:t>4.     Aspek Keterampilan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Membuat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Pelatihan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Keterampilan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Menjual</a:t>
                      </a:r>
                      <a:r>
                        <a:rPr lang="en-US" sz="1600" b="0" dirty="0"/>
                        <a:t> (</a:t>
                      </a:r>
                      <a:r>
                        <a:rPr lang="en-US" sz="1600" b="0" i="1" dirty="0"/>
                        <a:t>Selling Skill</a:t>
                      </a:r>
                      <a:r>
                        <a:rPr lang="en-US" sz="1600" b="0" dirty="0"/>
                        <a:t>) </a:t>
                      </a:r>
                      <a:r>
                        <a:rPr lang="en-US" sz="1600" b="0" dirty="0" err="1"/>
                        <a:t>dalam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bentuk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i="1" dirty="0"/>
                        <a:t>role play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Setiap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Karyawan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dituntut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untuk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dapat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meningkatkan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Keterampilan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dalam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penjualan</a:t>
                      </a:r>
                      <a:r>
                        <a:rPr lang="en-US" sz="1600" b="0" dirty="0"/>
                        <a:t> (Selling Skill) </a:t>
                      </a:r>
                      <a:r>
                        <a:rPr lang="en-US" sz="1600" b="0" dirty="0" err="1"/>
                        <a:t>baik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dalam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pelatihan</a:t>
                      </a:r>
                      <a:r>
                        <a:rPr lang="en-US" sz="1600" b="0" dirty="0"/>
                        <a:t> di </a:t>
                      </a:r>
                      <a:r>
                        <a:rPr lang="en-US" sz="1600" b="0" dirty="0" err="1"/>
                        <a:t>dalam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maupun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luar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perusahaan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/>
                        <a:t>Sharing Session </a:t>
                      </a:r>
                      <a:r>
                        <a:rPr lang="en-US" sz="1600" b="0" dirty="0" err="1"/>
                        <a:t>antara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seluruh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Pegawai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dirty="0" err="1"/>
                        <a:t>terkait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dengan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Pengalaman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Bekerja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dirty="0" err="1"/>
                        <a:t>selisih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pendapat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dapat</a:t>
                      </a:r>
                      <a:r>
                        <a:rPr lang="en-US" sz="1600" b="0" dirty="0"/>
                        <a:t> di </a:t>
                      </a:r>
                      <a:r>
                        <a:rPr lang="en-US" sz="1600" b="0" dirty="0" err="1"/>
                        <a:t>selesaikan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dengan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berkomunikasi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dirty="0" err="1"/>
                        <a:t>sehingga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Setiap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Pekerja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dapat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mengetahui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keinginan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dari</a:t>
                      </a:r>
                      <a:r>
                        <a:rPr lang="en-US" sz="1600" b="0" dirty="0"/>
                        <a:t> masing-masing </a:t>
                      </a:r>
                      <a:r>
                        <a:rPr lang="en-US" sz="1600" b="0" dirty="0" err="1"/>
                        <a:t>karyawan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Membuang</a:t>
                      </a:r>
                      <a:r>
                        <a:rPr lang="en-US" sz="1600" b="0" dirty="0"/>
                        <a:t> Stigma “</a:t>
                      </a:r>
                      <a:r>
                        <a:rPr lang="en-US" sz="1600" b="0" i="1" dirty="0"/>
                        <a:t>Old Generation dan New Generation</a:t>
                      </a:r>
                      <a:r>
                        <a:rPr lang="en-US" sz="1600" b="0" dirty="0"/>
                        <a:t>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7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dirty="0">
                          <a:solidFill>
                            <a:schemeClr val="tx1"/>
                          </a:solidFill>
                          <a:effectLst/>
                        </a:rPr>
                        <a:t>5.  Aspek Personalia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Memberikan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i="1" dirty="0"/>
                        <a:t>Reward &amp; Punishment </a:t>
                      </a:r>
                      <a:r>
                        <a:rPr lang="en-US" sz="1600" b="0" dirty="0" err="1"/>
                        <a:t>kepada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Karyawan</a:t>
                      </a:r>
                      <a:endParaRPr lang="en-US" sz="1600" b="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Mutasi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karyawan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secara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berkala</a:t>
                      </a:r>
                      <a:r>
                        <a:rPr lang="en-US" sz="1600" b="0" dirty="0"/>
                        <a:t> (</a:t>
                      </a:r>
                      <a:r>
                        <a:rPr lang="en-US" sz="1600" b="0" dirty="0" err="1"/>
                        <a:t>setiap</a:t>
                      </a:r>
                      <a:r>
                        <a:rPr lang="en-US" sz="1600" b="0" dirty="0"/>
                        <a:t> 2 </a:t>
                      </a:r>
                      <a:r>
                        <a:rPr lang="en-US" sz="1600" b="0" dirty="0" err="1"/>
                        <a:t>tahun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sekali</a:t>
                      </a:r>
                      <a:r>
                        <a:rPr lang="en-US" sz="1600" b="0" dirty="0"/>
                        <a:t>) </a:t>
                      </a:r>
                      <a:r>
                        <a:rPr lang="en-US" sz="1600" b="0" dirty="0" err="1"/>
                        <a:t>dimana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karyawan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bisa</a:t>
                      </a:r>
                      <a:r>
                        <a:rPr lang="en-US" sz="1600" b="0" dirty="0"/>
                        <a:t> di </a:t>
                      </a:r>
                      <a:r>
                        <a:rPr lang="en-US" sz="1600" b="0" i="1" dirty="0"/>
                        <a:t>challenge </a:t>
                      </a:r>
                      <a:r>
                        <a:rPr lang="en-US" sz="1600" b="0" i="0" dirty="0" err="1"/>
                        <a:t>untuk</a:t>
                      </a:r>
                      <a:r>
                        <a:rPr lang="en-US" sz="1600" b="0" i="0" dirty="0"/>
                        <a:t> </a:t>
                      </a:r>
                      <a:r>
                        <a:rPr lang="en-US" sz="1600" b="0" i="0" dirty="0" err="1"/>
                        <a:t>sesuatu</a:t>
                      </a:r>
                      <a:r>
                        <a:rPr lang="en-US" sz="1600" b="0" i="0" dirty="0"/>
                        <a:t> yang </a:t>
                      </a:r>
                      <a:r>
                        <a:rPr lang="en-US" sz="1600" b="0" i="0" dirty="0" err="1"/>
                        <a:t>baru</a:t>
                      </a:r>
                      <a:r>
                        <a:rPr lang="en-US" sz="1600" b="0" i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Membuat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i="1" dirty="0"/>
                        <a:t>Pool Talent </a:t>
                      </a:r>
                      <a:r>
                        <a:rPr lang="en-US" sz="1600" b="0" dirty="0"/>
                        <a:t>dalam penjenjangan Karir </a:t>
                      </a:r>
                      <a:r>
                        <a:rPr lang="en-US" sz="1600" b="0" dirty="0" err="1"/>
                        <a:t>Karyawan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Seminar dalam meningkatkan </a:t>
                      </a:r>
                      <a:r>
                        <a:rPr lang="en-US" sz="1600" b="0" dirty="0" err="1"/>
                        <a:t>kompetensi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Membuat</a:t>
                      </a:r>
                      <a:r>
                        <a:rPr lang="en-US" sz="1600" b="0" dirty="0"/>
                        <a:t> Sistem Penjenjangan Karir yang </a:t>
                      </a:r>
                      <a:r>
                        <a:rPr lang="en-US" sz="1600" b="0" dirty="0" err="1"/>
                        <a:t>Jelas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Promosi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Karyawan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Berprestasi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382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77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ACTION PLAN 	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13E6747C-1488-4D25-B7A5-409D35307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40512"/>
              </p:ext>
            </p:extLst>
          </p:nvPr>
        </p:nvGraphicFramePr>
        <p:xfrm>
          <a:off x="677332" y="923235"/>
          <a:ext cx="11395398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087">
                  <a:extLst>
                    <a:ext uri="{9D8B030D-6E8A-4147-A177-3AD203B41FA5}">
                      <a16:colId xmlns:a16="http://schemas.microsoft.com/office/drawing/2014/main" val="1853726363"/>
                    </a:ext>
                  </a:extLst>
                </a:gridCol>
                <a:gridCol w="8332311">
                  <a:extLst>
                    <a:ext uri="{9D8B030D-6E8A-4147-A177-3AD203B41FA5}">
                      <a16:colId xmlns:a16="http://schemas.microsoft.com/office/drawing/2014/main" val="220304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/>
                        <a:t>Permasalah</a:t>
                      </a:r>
                      <a:r>
                        <a:rPr lang="en-US" sz="1600" b="0" dirty="0"/>
                        <a:t> Internal</a:t>
                      </a:r>
                      <a:endParaRPr lang="id-ID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Rencana</a:t>
                      </a:r>
                      <a:endParaRPr lang="id-ID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9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dirty="0">
                          <a:solidFill>
                            <a:schemeClr val="tx1"/>
                          </a:solidFill>
                          <a:effectLst/>
                        </a:rPr>
                        <a:t>6.  Aspek Kepuasan pelanggan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training </a:t>
                      </a:r>
                      <a:r>
                        <a:rPr lang="en-US" sz="1600" b="0" dirty="0" err="1"/>
                        <a:t>terkait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pelayanan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Pelanggan</a:t>
                      </a:r>
                      <a:endParaRPr lang="en-US" sz="1600" b="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pemeriksaan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serta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pengawasan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langsung</a:t>
                      </a:r>
                      <a:r>
                        <a:rPr lang="en-US" sz="1600" b="0" dirty="0"/>
                        <a:t> (</a:t>
                      </a:r>
                      <a:r>
                        <a:rPr lang="en-US" sz="1600" b="0" i="1" dirty="0"/>
                        <a:t>on the spot</a:t>
                      </a:r>
                      <a:r>
                        <a:rPr lang="en-US" sz="1600" b="0" dirty="0"/>
                        <a:t>) </a:t>
                      </a:r>
                      <a:r>
                        <a:rPr lang="en-US" sz="1600" b="0" dirty="0" err="1"/>
                        <a:t>ke</a:t>
                      </a:r>
                      <a:r>
                        <a:rPr lang="en-US" sz="1600" b="0" dirty="0"/>
                        <a:t> masing-masing unit </a:t>
                      </a:r>
                      <a:r>
                        <a:rPr lang="en-US" sz="1600" b="0" dirty="0" err="1"/>
                        <a:t>kerja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secara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berkala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evaluasi terhadap sistem kinerja pada unit terkait yang berhubungan langsung dengan </a:t>
                      </a:r>
                      <a:r>
                        <a:rPr lang="en-US" sz="1600" b="0" dirty="0" err="1"/>
                        <a:t>pelanggan</a:t>
                      </a:r>
                      <a:r>
                        <a:rPr lang="en-US" sz="1600" b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40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dirty="0">
                          <a:solidFill>
                            <a:schemeClr val="tx1"/>
                          </a:solidFill>
                          <a:effectLst/>
                        </a:rPr>
                        <a:t>7.  Aspek Lainnya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asesmen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terhadap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setiap</a:t>
                      </a:r>
                      <a:r>
                        <a:rPr lang="en-US" sz="1600" b="0" dirty="0"/>
                        <a:t> unit </a:t>
                      </a:r>
                      <a:r>
                        <a:rPr lang="en-US" sz="1600" b="0" dirty="0" err="1"/>
                        <a:t>kerja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dirty="0" err="1"/>
                        <a:t>apakah</a:t>
                      </a:r>
                      <a:r>
                        <a:rPr lang="en-US" sz="1600" b="0" dirty="0"/>
                        <a:t> unit </a:t>
                      </a:r>
                      <a:r>
                        <a:rPr lang="en-US" sz="1600" b="0" dirty="0" err="1"/>
                        <a:t>kerja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tersebut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telah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mencapai</a:t>
                      </a:r>
                      <a:r>
                        <a:rPr lang="en-US" sz="1600" b="0" dirty="0"/>
                        <a:t> target </a:t>
                      </a:r>
                      <a:r>
                        <a:rPr lang="en-US" sz="1600" b="0" dirty="0" err="1"/>
                        <a:t>penjualan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dirty="0" err="1"/>
                        <a:t>potensi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penjualan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atas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lokasi</a:t>
                      </a:r>
                      <a:r>
                        <a:rPr lang="en-US" sz="1600" b="0" dirty="0"/>
                        <a:t> unit </a:t>
                      </a:r>
                      <a:r>
                        <a:rPr lang="en-US" sz="1600" b="0" dirty="0" err="1"/>
                        <a:t>kerja</a:t>
                      </a:r>
                      <a:r>
                        <a:rPr lang="en-US" sz="1600" b="0" dirty="0"/>
                        <a:t>, </a:t>
                      </a:r>
                      <a:r>
                        <a:rPr lang="en-US" sz="1600" b="0" dirty="0" err="1"/>
                        <a:t>dll</a:t>
                      </a:r>
                      <a:r>
                        <a:rPr lang="en-US" sz="1600" b="0" dirty="0"/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Membuat</a:t>
                      </a:r>
                      <a:r>
                        <a:rPr lang="en-US" sz="1600" b="0" dirty="0"/>
                        <a:t> target minimal </a:t>
                      </a:r>
                      <a:r>
                        <a:rPr lang="en-US" sz="1600" b="0" dirty="0" err="1"/>
                        <a:t>pendapatan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setiap</a:t>
                      </a:r>
                      <a:r>
                        <a:rPr lang="en-US" sz="1600" b="0" dirty="0"/>
                        <a:t> unit </a:t>
                      </a:r>
                      <a:r>
                        <a:rPr lang="en-US" sz="1600" b="0" dirty="0" err="1"/>
                        <a:t>kerja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dengan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menyesuaikan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kondisi</a:t>
                      </a:r>
                      <a:r>
                        <a:rPr lang="en-US" sz="1600" b="0" dirty="0"/>
                        <a:t> Covid – 19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dirty="0" err="1"/>
                        <a:t>Melakukan</a:t>
                      </a:r>
                      <a:r>
                        <a:rPr lang="en-US" sz="1600" b="0" dirty="0"/>
                        <a:t> perampingan struktur Organisasi di masing-masing unit </a:t>
                      </a:r>
                      <a:r>
                        <a:rPr lang="en-US" sz="1600" b="0" dirty="0" err="1"/>
                        <a:t>kerja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305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55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89" b="82306"/>
          <a:stretch/>
        </p:blipFill>
        <p:spPr>
          <a:xfrm>
            <a:off x="0" y="0"/>
            <a:ext cx="10270435" cy="1372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37D44B-0171-4E2D-A3A9-1858464746DE}"/>
              </a:ext>
            </a:extLst>
          </p:cNvPr>
          <p:cNvSpPr/>
          <p:nvPr/>
        </p:nvSpPr>
        <p:spPr>
          <a:xfrm>
            <a:off x="1276604" y="13211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ACTION PLAN 	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13E6747C-1488-4D25-B7A5-409D35307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690343"/>
              </p:ext>
            </p:extLst>
          </p:nvPr>
        </p:nvGraphicFramePr>
        <p:xfrm>
          <a:off x="677332" y="923235"/>
          <a:ext cx="9858146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8146">
                  <a:extLst>
                    <a:ext uri="{9D8B030D-6E8A-4147-A177-3AD203B41FA5}">
                      <a16:colId xmlns:a16="http://schemas.microsoft.com/office/drawing/2014/main" val="220304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Hambatan</a:t>
                      </a:r>
                      <a:endParaRPr lang="id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9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="0" dirty="0"/>
                        <a:t>Perusahaan Harus </a:t>
                      </a:r>
                      <a:r>
                        <a:rPr lang="en-US" b="0" dirty="0" err="1"/>
                        <a:t>Bertahan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dengan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kondisi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Pandemi</a:t>
                      </a:r>
                      <a:r>
                        <a:rPr lang="en-US" b="0" dirty="0"/>
                        <a:t> Covid-19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="0" dirty="0" err="1"/>
                        <a:t>Banyaknya</a:t>
                      </a:r>
                      <a:r>
                        <a:rPr lang="en-US" b="0" dirty="0"/>
                        <a:t> Unit </a:t>
                      </a:r>
                      <a:r>
                        <a:rPr lang="en-US" b="0" dirty="0" err="1"/>
                        <a:t>Kerja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membuat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sosialisasi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terkait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dengan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Budaya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Kerja</a:t>
                      </a:r>
                      <a:r>
                        <a:rPr lang="en-US" b="0" dirty="0"/>
                        <a:t> yang </a:t>
                      </a:r>
                      <a:r>
                        <a:rPr lang="en-US" b="0" dirty="0" err="1"/>
                        <a:t>Baru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tidak</a:t>
                      </a:r>
                      <a:r>
                        <a:rPr lang="en-US" b="0" dirty="0"/>
                        <a:t>  </a:t>
                      </a:r>
                      <a:r>
                        <a:rPr lang="en-US" b="0" dirty="0" err="1"/>
                        <a:t>dapat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dilaksanakan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secara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bersamaan</a:t>
                      </a:r>
                      <a:r>
                        <a:rPr lang="en-US" b="0" dirty="0"/>
                        <a:t>.</a:t>
                      </a:r>
                    </a:p>
                    <a:p>
                      <a:pPr marL="342900" indent="-342900" algn="just">
                        <a:buFontTx/>
                        <a:buAutoNum type="arabicPeriod"/>
                      </a:pPr>
                      <a:r>
                        <a:rPr lang="en-US" b="0" dirty="0" err="1"/>
                        <a:t>Adanya</a:t>
                      </a:r>
                      <a:r>
                        <a:rPr lang="en-US" b="0" dirty="0"/>
                        <a:t> penolakan dari beberapa karyawan terhadap perubahan dikarenakan karyawan sudah ada di dalam zona nyaman dengan kondisi </a:t>
                      </a:r>
                      <a:r>
                        <a:rPr lang="en-US" b="0" dirty="0" err="1"/>
                        <a:t>saat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ini</a:t>
                      </a:r>
                      <a:r>
                        <a:rPr lang="en-US" b="0" dirty="0"/>
                        <a:t> (</a:t>
                      </a:r>
                      <a:r>
                        <a:rPr lang="en-US" b="0" i="1" dirty="0"/>
                        <a:t>silo mentality</a:t>
                      </a:r>
                      <a:r>
                        <a:rPr lang="en-US" b="0" i="0" dirty="0"/>
                        <a:t>)</a:t>
                      </a:r>
                      <a:endParaRPr lang="en-US" b="0" dirty="0"/>
                    </a:p>
                    <a:p>
                      <a:pPr marL="342900" indent="-342900">
                        <a:buFontTx/>
                        <a:buAutoNum type="arabicPeriod"/>
                      </a:pP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71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57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790</Words>
  <Application>Microsoft Office PowerPoint</Application>
  <PresentationFormat>Widescreen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Jiwasraya</dc:creator>
  <cp:lastModifiedBy>vincent pasaribu</cp:lastModifiedBy>
  <cp:revision>167</cp:revision>
  <dcterms:created xsi:type="dcterms:W3CDTF">2018-07-24T04:03:12Z</dcterms:created>
  <dcterms:modified xsi:type="dcterms:W3CDTF">2022-05-31T04:03:55Z</dcterms:modified>
</cp:coreProperties>
</file>