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4" autoAdjust="0"/>
    <p:restoredTop sz="94660"/>
  </p:normalViewPr>
  <p:slideViewPr>
    <p:cSldViewPr snapToGrid="0">
      <p:cViewPr varScale="1">
        <p:scale>
          <a:sx n="79" d="100"/>
          <a:sy n="79" d="100"/>
        </p:scale>
        <p:origin x="558"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0521F-E33E-86FC-59DC-BEC3F62D1B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A56CB4-61EC-53B5-4CE1-27EE458B44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562C48-2193-49ED-E606-1B7F10371434}"/>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5" name="Footer Placeholder 4">
            <a:extLst>
              <a:ext uri="{FF2B5EF4-FFF2-40B4-BE49-F238E27FC236}">
                <a16:creationId xmlns:a16="http://schemas.microsoft.com/office/drawing/2014/main" id="{4143C716-946F-B3B4-8009-4E203DA83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88EDEA-0E2D-1694-D8DD-C87001B31B43}"/>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280580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A5084-DD40-C308-5758-1E40B641BE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639C73-DD5F-827D-8977-87FEE82437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8CE4F9-4757-977C-B7D7-E8DC7FB5C50D}"/>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5" name="Footer Placeholder 4">
            <a:extLst>
              <a:ext uri="{FF2B5EF4-FFF2-40B4-BE49-F238E27FC236}">
                <a16:creationId xmlns:a16="http://schemas.microsoft.com/office/drawing/2014/main" id="{BE403777-9F0D-F1F6-CC2D-6FF5C024B2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B3FE2E-41FA-8F4D-F32D-A756FF339265}"/>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3601821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BBB6E8-EB12-12B8-F301-AD269077A3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E0DB5B-F1EA-E9FF-56C9-B4C9E6035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CAC8C0-5711-AAC0-CA17-3635A155B8EB}"/>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5" name="Footer Placeholder 4">
            <a:extLst>
              <a:ext uri="{FF2B5EF4-FFF2-40B4-BE49-F238E27FC236}">
                <a16:creationId xmlns:a16="http://schemas.microsoft.com/office/drawing/2014/main" id="{C97A48D9-A054-EA4D-3175-1B9225297F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B22A47-41D7-D766-D0AF-F6C40BA5C88B}"/>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1126700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422E2-10E0-62F3-6C1D-768ED650AF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66522A-33FF-F9B6-9A3C-734D809BB1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B6F2A5-A8B3-2E95-6E3E-FFF3ECFAE631}"/>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5" name="Footer Placeholder 4">
            <a:extLst>
              <a:ext uri="{FF2B5EF4-FFF2-40B4-BE49-F238E27FC236}">
                <a16:creationId xmlns:a16="http://schemas.microsoft.com/office/drawing/2014/main" id="{4E652331-B9C0-774E-1C26-088F70209C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2D27A4-8EBB-5AE6-272C-DCD3D846740E}"/>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1949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778E-DBB1-4ECC-F32D-E4F08AAB36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A7723A-77D7-FD66-EE21-EDA0A112CD4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2C0F7B-3CE0-61A6-5B7E-C650F5E8C9CA}"/>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5" name="Footer Placeholder 4">
            <a:extLst>
              <a:ext uri="{FF2B5EF4-FFF2-40B4-BE49-F238E27FC236}">
                <a16:creationId xmlns:a16="http://schemas.microsoft.com/office/drawing/2014/main" id="{48D7D90A-63B7-6DD3-57E3-0CE8E647E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1B8299-ED5B-519A-9B61-65D63BA51FD5}"/>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407138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240A0-BA6E-4E5B-0005-53AADBE58E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6CEB7E-0595-E776-BC2F-B098936B2A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B78A29-78E2-727D-613A-CFFE4D92B1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9E8D6B-D137-A7AC-999E-229DEC612B46}"/>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6" name="Footer Placeholder 5">
            <a:extLst>
              <a:ext uri="{FF2B5EF4-FFF2-40B4-BE49-F238E27FC236}">
                <a16:creationId xmlns:a16="http://schemas.microsoft.com/office/drawing/2014/main" id="{7DABFCF4-CC2F-C2D3-C9E5-20DF43C28B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7CE400-43D2-63AD-47EE-8845CDB305E4}"/>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274537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D7265-77D0-5443-EFE0-964E3613D5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A88D2E-8DA3-6EA3-10BB-3C7AD359BB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BFA408-CBA5-8AFA-8779-F1A8D8DA48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11803C-8FA3-F2F2-D4C5-C7DF94DB02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7E0AB0-9FE2-12CA-1A7A-4807317F69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E0F973-1AEB-F6EE-F089-170A7E623BD2}"/>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8" name="Footer Placeholder 7">
            <a:extLst>
              <a:ext uri="{FF2B5EF4-FFF2-40B4-BE49-F238E27FC236}">
                <a16:creationId xmlns:a16="http://schemas.microsoft.com/office/drawing/2014/main" id="{8F852951-BD70-A8BD-F3B0-0131DD9279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1FDF38-1B58-6455-94F6-E1829B14772D}"/>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339194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2444-2BCD-B5AB-DC86-61DFF5C812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C435EC-A8AC-3097-7BD1-2F4633DCCB54}"/>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4" name="Footer Placeholder 3">
            <a:extLst>
              <a:ext uri="{FF2B5EF4-FFF2-40B4-BE49-F238E27FC236}">
                <a16:creationId xmlns:a16="http://schemas.microsoft.com/office/drawing/2014/main" id="{D59B3B43-8F73-E4EF-C2B5-F2A5D1186E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9306AB-1938-4EA8-70F9-7FE1F80DC446}"/>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344488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210B91-AE7D-7DE5-A20C-6E14ABA8113C}"/>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3" name="Footer Placeholder 2">
            <a:extLst>
              <a:ext uri="{FF2B5EF4-FFF2-40B4-BE49-F238E27FC236}">
                <a16:creationId xmlns:a16="http://schemas.microsoft.com/office/drawing/2014/main" id="{A25E0E5C-0F97-67A0-93B2-ED1518CF6D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507673-B8DF-3A74-38CD-A1DEA4EDF8B3}"/>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234633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0CF4C-52E3-0731-6ECA-55EF01E409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98A604-664C-FCDD-D02B-03DE46077C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358082-1D7A-14A2-19BE-A2B40E5B52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9D97D3-0545-093D-B6B9-7204AED7AC7E}"/>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6" name="Footer Placeholder 5">
            <a:extLst>
              <a:ext uri="{FF2B5EF4-FFF2-40B4-BE49-F238E27FC236}">
                <a16:creationId xmlns:a16="http://schemas.microsoft.com/office/drawing/2014/main" id="{7E9CC483-134D-1C20-DB82-237F4A8E01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67F6E8-527E-5796-27BE-65B1E3A9FE59}"/>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32350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53664-2084-43D9-B108-CB67DCCCB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41B2DC-D32F-8014-8D4C-07369210C2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083598-311D-B936-52E2-B55EBE178C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D7959B-C8B2-C573-8B83-D53E9F21E78E}"/>
              </a:ext>
            </a:extLst>
          </p:cNvPr>
          <p:cNvSpPr>
            <a:spLocks noGrp="1"/>
          </p:cNvSpPr>
          <p:nvPr>
            <p:ph type="dt" sz="half" idx="10"/>
          </p:nvPr>
        </p:nvSpPr>
        <p:spPr/>
        <p:txBody>
          <a:bodyPr/>
          <a:lstStyle/>
          <a:p>
            <a:fld id="{2F5DD91F-6D4C-4256-967F-38B4CCF8E81C}" type="datetimeFigureOut">
              <a:rPr lang="en-US" smtClean="0"/>
              <a:t>11/7/2024</a:t>
            </a:fld>
            <a:endParaRPr lang="en-US"/>
          </a:p>
        </p:txBody>
      </p:sp>
      <p:sp>
        <p:nvSpPr>
          <p:cNvPr id="6" name="Footer Placeholder 5">
            <a:extLst>
              <a:ext uri="{FF2B5EF4-FFF2-40B4-BE49-F238E27FC236}">
                <a16:creationId xmlns:a16="http://schemas.microsoft.com/office/drawing/2014/main" id="{BCD936FF-C39D-9D04-9CBF-B13619B526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21441E-F4B3-1980-A9FB-0DD848C630B3}"/>
              </a:ext>
            </a:extLst>
          </p:cNvPr>
          <p:cNvSpPr>
            <a:spLocks noGrp="1"/>
          </p:cNvSpPr>
          <p:nvPr>
            <p:ph type="sldNum" sz="quarter" idx="12"/>
          </p:nvPr>
        </p:nvSpPr>
        <p:spPr/>
        <p:txBody>
          <a:bodyPr/>
          <a:lstStyle/>
          <a:p>
            <a:fld id="{F415DF74-85AB-4035-A723-0A370388A21B}" type="slidenum">
              <a:rPr lang="en-US" smtClean="0"/>
              <a:t>‹#›</a:t>
            </a:fld>
            <a:endParaRPr lang="en-US"/>
          </a:p>
        </p:txBody>
      </p:sp>
    </p:spTree>
    <p:extLst>
      <p:ext uri="{BB962C8B-B14F-4D97-AF65-F5344CB8AC3E}">
        <p14:creationId xmlns:p14="http://schemas.microsoft.com/office/powerpoint/2010/main" val="224668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9E094D-4118-4950-02A9-AD59BC017D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714E93-3FC1-CA25-D8A7-B709DB69EA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A1DE3-69CF-A29B-6D56-835F51B082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F5DD91F-6D4C-4256-967F-38B4CCF8E81C}" type="datetimeFigureOut">
              <a:rPr lang="en-US" smtClean="0"/>
              <a:t>11/7/2024</a:t>
            </a:fld>
            <a:endParaRPr lang="en-US"/>
          </a:p>
        </p:txBody>
      </p:sp>
      <p:sp>
        <p:nvSpPr>
          <p:cNvPr id="5" name="Footer Placeholder 4">
            <a:extLst>
              <a:ext uri="{FF2B5EF4-FFF2-40B4-BE49-F238E27FC236}">
                <a16:creationId xmlns:a16="http://schemas.microsoft.com/office/drawing/2014/main" id="{40FCB69C-3D41-02F5-0816-EFC132E8EF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7DD0405-E135-163B-239B-CD4CD22940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415DF74-85AB-4035-A723-0A370388A21B}" type="slidenum">
              <a:rPr lang="en-US" smtClean="0"/>
              <a:t>‹#›</a:t>
            </a:fld>
            <a:endParaRPr lang="en-US"/>
          </a:p>
        </p:txBody>
      </p:sp>
    </p:spTree>
    <p:extLst>
      <p:ext uri="{BB962C8B-B14F-4D97-AF65-F5344CB8AC3E}">
        <p14:creationId xmlns:p14="http://schemas.microsoft.com/office/powerpoint/2010/main" val="2215075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7766A-D352-34E2-1A6A-7B83B4F631A0}"/>
              </a:ext>
            </a:extLst>
          </p:cNvPr>
          <p:cNvSpPr>
            <a:spLocks noGrp="1"/>
          </p:cNvSpPr>
          <p:nvPr>
            <p:ph type="ctrTitle"/>
          </p:nvPr>
        </p:nvSpPr>
        <p:spPr/>
        <p:txBody>
          <a:bodyPr/>
          <a:lstStyle/>
          <a:p>
            <a:r>
              <a:rPr lang="en-US" dirty="0"/>
              <a:t>Analisa Problem </a:t>
            </a:r>
            <a:br>
              <a:rPr lang="en-US" dirty="0"/>
            </a:br>
            <a:r>
              <a:rPr lang="en-US" dirty="0"/>
              <a:t>PT  RITEL ENERGI</a:t>
            </a:r>
          </a:p>
        </p:txBody>
      </p:sp>
      <p:sp>
        <p:nvSpPr>
          <p:cNvPr id="3" name="Subtitle 2">
            <a:extLst>
              <a:ext uri="{FF2B5EF4-FFF2-40B4-BE49-F238E27FC236}">
                <a16:creationId xmlns:a16="http://schemas.microsoft.com/office/drawing/2014/main" id="{10B876AD-5C0A-D97E-483E-59392129083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6881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785-700C-50F4-B0D0-5B8EDC2749E8}"/>
              </a:ext>
            </a:extLst>
          </p:cNvPr>
          <p:cNvSpPr>
            <a:spLocks noGrp="1"/>
          </p:cNvSpPr>
          <p:nvPr>
            <p:ph type="title"/>
          </p:nvPr>
        </p:nvSpPr>
        <p:spPr>
          <a:xfrm>
            <a:off x="838200" y="365125"/>
            <a:ext cx="10252364" cy="1311275"/>
          </a:xfrm>
        </p:spPr>
        <p:txBody>
          <a:bodyPr>
            <a:normAutofit/>
          </a:bodyPr>
          <a:lstStyle/>
          <a:p>
            <a:r>
              <a:rPr lang="en-US" b="1" dirty="0"/>
              <a:t>Profile Perusahaan </a:t>
            </a:r>
          </a:p>
        </p:txBody>
      </p:sp>
      <p:sp>
        <p:nvSpPr>
          <p:cNvPr id="4" name="Rectangle 1">
            <a:extLst>
              <a:ext uri="{FF2B5EF4-FFF2-40B4-BE49-F238E27FC236}">
                <a16:creationId xmlns:a16="http://schemas.microsoft.com/office/drawing/2014/main" id="{A477B5BB-2140-E4DC-074F-6B2FD4732B1C}"/>
              </a:ext>
            </a:extLst>
          </p:cNvPr>
          <p:cNvSpPr>
            <a:spLocks noGrp="1" noChangeArrowheads="1"/>
          </p:cNvSpPr>
          <p:nvPr>
            <p:ph idx="1"/>
          </p:nvPr>
        </p:nvSpPr>
        <p:spPr bwMode="auto">
          <a:xfrm>
            <a:off x="290946" y="1871786"/>
            <a:ext cx="7661564" cy="349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br>
              <a:rPr kumimoji="0" lang="af-ZA" altLang="en-US" sz="1200" b="0" i="0" u="none" strike="noStrike" cap="none" normalizeH="0" baseline="0" dirty="0">
                <a:ln>
                  <a:noFill/>
                </a:ln>
                <a:solidFill>
                  <a:srgbClr val="212529"/>
                </a:solidFill>
                <a:effectLst/>
                <a:latin typeface="-apple-system"/>
              </a:rPr>
            </a:br>
            <a:endParaRPr kumimoji="0" lang="af-ZA"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Berdiri pada tahun 2005 di Jakarta, Indonesia, PT Ritel Energi merupakan perusahaan yang menginduk pada perusahaan perusahaan yang menyediakan energi dan mengembangkan energi baru dan terbarukan. PT. Ritel Energi melakukan usaha di bidang ritel khususnya penyaluran bahan bakar di SPBU dan pengelolaan, pengembangan serta pemasaran produk-produk bahan bakar dan non bahan bakar sesuai dengan bisnis yang terkait di dalamnya.</a:t>
            </a:r>
            <a:endParaRPr kumimoji="0" lang="af-ZA"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endParaRPr kumimoji="0" lang="af-ZA"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Awal mula PT Ritel Enegri bergerak di bidang usaha pelumas. Perubahan jenis usaha dilakukan sebagai upaya untuk beradaptasi terhadap perubahan pasar ritel khususnya SPBU dalam negeri agar dapat ikut bersaing dalam pasar bebas dunia. Sebagai pelopor dalam bisnis ritel bahan bakar modern di Indonesia, Perusahaan mengintegrasikan bisnis bahan bakar dan non-bahan bakar di dalam area SPBU. Perusahaan memulai pengoperasian dan pengelolaan SPBU sejak Maret 2006.</a:t>
            </a:r>
            <a:endParaRPr kumimoji="0" lang="af-ZA"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endParaRPr kumimoji="0" lang="af-ZA"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Sehubungan dengan perkembangan bisnis perusahaan yang mengarah pada digitalisasi, maka Perusahaan berusaha memaksimalkan potensi tenaga kerja yang tersedia. Pada 31 Desember 2019, jumlah karyawan PT. Ritel Energi berjumlah 316 orang. Sementara jumlah karyawan di seluruh unit bisnis berjumlah 5.453. Peningkatan jumlah karyawan di unit bisnis ini terkait penambahan jumlah unit bisnis SPBU di seluruh Indonesia pada tahun 2019.</a:t>
            </a:r>
            <a:endParaRPr kumimoji="0" lang="af-ZA"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08915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screenshot of a number&#10;&#10;Description automatically generated">
            <a:extLst>
              <a:ext uri="{FF2B5EF4-FFF2-40B4-BE49-F238E27FC236}">
                <a16:creationId xmlns:a16="http://schemas.microsoft.com/office/drawing/2014/main" id="{3D5D4E36-8B6D-26ED-9D2F-F99B053C3BE5}"/>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64154" y="908345"/>
            <a:ext cx="6264275" cy="1749425"/>
          </a:xfrm>
        </p:spPr>
      </p:pic>
      <p:sp>
        <p:nvSpPr>
          <p:cNvPr id="11" name="Rectangle 2">
            <a:extLst>
              <a:ext uri="{FF2B5EF4-FFF2-40B4-BE49-F238E27FC236}">
                <a16:creationId xmlns:a16="http://schemas.microsoft.com/office/drawing/2014/main" id="{C79D9168-9F2D-C219-7454-8C3B2B72C767}"/>
              </a:ext>
            </a:extLst>
          </p:cNvPr>
          <p:cNvSpPr>
            <a:spLocks noGrp="1" noChangeArrowheads="1"/>
          </p:cNvSpPr>
          <p:nvPr>
            <p:ph type="subTitle" idx="1"/>
          </p:nvPr>
        </p:nvSpPr>
        <p:spPr bwMode="auto">
          <a:xfrm>
            <a:off x="403867" y="2657770"/>
            <a:ext cx="7062724"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Dikutip</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laporan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keuangan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resminya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kerugian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laba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PT.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Ritel</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Energi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disebabkan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pendapatan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usaha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berkurang</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dari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25,55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miliar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menjadi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20,48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miliar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Hal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ini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disebabkan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penjualan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minyak</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dalam</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negeri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seperti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minyak</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mentah</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gas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bumi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energi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panas</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bumi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dan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produksi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minyak</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tercatat</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turun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20,91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persen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menjadi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16,56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miliar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akibat</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menurunnya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permintaan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a:t>
            </a:r>
            <a:endParaRPr kumimoji="0" lang="en-US"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rgbClr val="212529"/>
                </a:solidFill>
                <a:effectLst/>
                <a:latin typeface="-apple-system"/>
              </a:rPr>
            </a:br>
            <a:endParaRPr kumimoji="0" lang="en-US"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Beban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produksi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hulu</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dan lifting naik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dari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2,38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miliar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menjadi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2,43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miliar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Beban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operasional</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perusahaan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ikut</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naik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menjadi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960,98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juta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dari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803,7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juta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Namun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beban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pokok</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penjualan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dan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beban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langsung</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lainnya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turun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dari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21,98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miliar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menjadi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18,87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miliar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a:t>
            </a:r>
            <a:endParaRPr kumimoji="0" lang="en-US"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rgbClr val="212529"/>
                </a:solidFill>
                <a:effectLst/>
                <a:latin typeface="-apple-system"/>
              </a:rPr>
            </a:br>
            <a:endParaRPr kumimoji="0" lang="en-US" altLang="en-US"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Meski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demikian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laba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kotor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PT.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Ritel</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Energi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tetap</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merosot</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55,05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persen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menjadi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1,60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miliar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PT.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Ritel</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Energi juga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mengalami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rugi</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selisih</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kurs</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sebesar</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211,83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juta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di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tahun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2020, di mana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tahun</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2019 di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periode</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yang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sama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selisihnya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masih</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positif</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USD 64,59 </a:t>
            </a:r>
            <a:r>
              <a:rPr kumimoji="0" lang="en-US" altLang="en-US" sz="1200" b="0" i="0" u="none" strike="noStrike" cap="none" normalizeH="0" baseline="0" dirty="0" err="1">
                <a:ln>
                  <a:noFill/>
                </a:ln>
                <a:solidFill>
                  <a:srgbClr val="212529"/>
                </a:solidFill>
                <a:effectLst/>
                <a:latin typeface="Arial" panose="020B0604020202020204" pitchFamily="34" charset="0"/>
                <a:cs typeface="Arial" panose="020B0604020202020204" pitchFamily="34" charset="0"/>
              </a:rPr>
              <a:t>juta</a:t>
            </a:r>
            <a:r>
              <a:rPr kumimoji="0" lang="en-US"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11">
            <a:extLst>
              <a:ext uri="{FF2B5EF4-FFF2-40B4-BE49-F238E27FC236}">
                <a16:creationId xmlns:a16="http://schemas.microsoft.com/office/drawing/2014/main" id="{CA7A050A-632F-C279-0123-980C3282C752}"/>
              </a:ext>
            </a:extLst>
          </p:cNvPr>
          <p:cNvSpPr/>
          <p:nvPr/>
        </p:nvSpPr>
        <p:spPr>
          <a:xfrm>
            <a:off x="452312" y="308836"/>
            <a:ext cx="4277134" cy="756954"/>
          </a:xfrm>
          <a:prstGeom prst="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LAPORAN KEUANGAN PT. RITEL ENERGI</a:t>
            </a:r>
          </a:p>
        </p:txBody>
      </p:sp>
    </p:spTree>
    <p:extLst>
      <p:ext uri="{BB962C8B-B14F-4D97-AF65-F5344CB8AC3E}">
        <p14:creationId xmlns:p14="http://schemas.microsoft.com/office/powerpoint/2010/main" val="1500807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664C2-EB21-573C-513A-804022C80881}"/>
              </a:ext>
            </a:extLst>
          </p:cNvPr>
          <p:cNvSpPr>
            <a:spLocks noGrp="1"/>
          </p:cNvSpPr>
          <p:nvPr>
            <p:ph type="title"/>
          </p:nvPr>
        </p:nvSpPr>
        <p:spPr>
          <a:xfrm>
            <a:off x="208414" y="141067"/>
            <a:ext cx="7633626" cy="1421285"/>
          </a:xfrm>
        </p:spPr>
        <p:txBody>
          <a:bodyPr>
            <a:noAutofit/>
          </a:bodyPr>
          <a:lstStyle/>
          <a:p>
            <a:r>
              <a:rPr lang="en-US" sz="2800" b="1" dirty="0" err="1"/>
              <a:t>Rencana</a:t>
            </a:r>
            <a:r>
              <a:rPr lang="en-US" sz="2800" b="1" dirty="0"/>
              <a:t> </a:t>
            </a:r>
            <a:r>
              <a:rPr lang="en-US" sz="2800" b="1" dirty="0" err="1"/>
              <a:t>aksi</a:t>
            </a:r>
            <a:r>
              <a:rPr lang="en-US" sz="2800" b="1" dirty="0"/>
              <a:t> yang </a:t>
            </a:r>
            <a:r>
              <a:rPr lang="en-US" sz="2800" b="1" dirty="0" err="1"/>
              <a:t>dapat</a:t>
            </a:r>
            <a:r>
              <a:rPr lang="en-US" sz="2800" b="1" dirty="0"/>
              <a:t> </a:t>
            </a:r>
            <a:r>
              <a:rPr lang="en-US" sz="2800" b="1" dirty="0" err="1"/>
              <a:t>dilakukan</a:t>
            </a:r>
            <a:r>
              <a:rPr lang="en-US" sz="2800" b="1" dirty="0"/>
              <a:t> </a:t>
            </a:r>
            <a:r>
              <a:rPr lang="en-US" sz="2800" b="1" dirty="0" err="1"/>
              <a:t>dalam</a:t>
            </a:r>
            <a:r>
              <a:rPr lang="en-US" sz="2800" b="1" dirty="0"/>
              <a:t> </a:t>
            </a:r>
            <a:r>
              <a:rPr lang="en-US" sz="2800" b="1" dirty="0" err="1"/>
              <a:t>penyelesaian</a:t>
            </a:r>
            <a:r>
              <a:rPr lang="en-US" sz="2800" b="1" dirty="0"/>
              <a:t> </a:t>
            </a:r>
            <a:r>
              <a:rPr lang="en-US" sz="2800" b="1" dirty="0" err="1"/>
              <a:t>masalah</a:t>
            </a:r>
            <a:r>
              <a:rPr lang="en-US" sz="2800" b="1" dirty="0"/>
              <a:t> pada PT RITEL ENERGI</a:t>
            </a:r>
            <a:endParaRPr lang="en-US" sz="2800" dirty="0"/>
          </a:p>
        </p:txBody>
      </p:sp>
      <p:sp>
        <p:nvSpPr>
          <p:cNvPr id="3" name="Content Placeholder 2">
            <a:extLst>
              <a:ext uri="{FF2B5EF4-FFF2-40B4-BE49-F238E27FC236}">
                <a16:creationId xmlns:a16="http://schemas.microsoft.com/office/drawing/2014/main" id="{EB82AE83-8270-E926-449E-B7CCE0B1C935}"/>
              </a:ext>
            </a:extLst>
          </p:cNvPr>
          <p:cNvSpPr>
            <a:spLocks noGrp="1"/>
          </p:cNvSpPr>
          <p:nvPr>
            <p:ph idx="1"/>
          </p:nvPr>
        </p:nvSpPr>
        <p:spPr>
          <a:xfrm>
            <a:off x="281082" y="1413842"/>
            <a:ext cx="10515600" cy="4351338"/>
          </a:xfrm>
        </p:spPr>
        <p:txBody>
          <a:bodyPr/>
          <a:lstStyle/>
          <a:p>
            <a:pPr marL="0" indent="0">
              <a:buNone/>
            </a:pPr>
            <a:r>
              <a:rPr lang="en-US" sz="1600" dirty="0" err="1"/>
              <a:t>Dapat</a:t>
            </a:r>
            <a:r>
              <a:rPr lang="en-US" sz="1600" dirty="0"/>
              <a:t> </a:t>
            </a:r>
            <a:r>
              <a:rPr lang="en-US" sz="1600" dirty="0" err="1"/>
              <a:t>dilakukan</a:t>
            </a:r>
            <a:r>
              <a:rPr lang="en-US" sz="1600" dirty="0"/>
              <a:t> </a:t>
            </a:r>
            <a:r>
              <a:rPr lang="en-US" sz="1600" dirty="0" err="1"/>
              <a:t>dengan</a:t>
            </a:r>
            <a:r>
              <a:rPr lang="en-US" sz="1600" dirty="0"/>
              <a:t> </a:t>
            </a:r>
            <a:r>
              <a:rPr lang="en-US" sz="1600" dirty="0" err="1"/>
              <a:t>beberapa</a:t>
            </a:r>
            <a:r>
              <a:rPr lang="en-US" sz="1600" dirty="0"/>
              <a:t> </a:t>
            </a:r>
            <a:r>
              <a:rPr lang="en-US" sz="1600" dirty="0" err="1"/>
              <a:t>cara</a:t>
            </a:r>
            <a:r>
              <a:rPr lang="en-US" sz="1600" dirty="0"/>
              <a:t> </a:t>
            </a:r>
            <a:r>
              <a:rPr lang="en-US" sz="1600" dirty="0" err="1"/>
              <a:t>atau</a:t>
            </a:r>
            <a:r>
              <a:rPr lang="en-US" sz="1600" dirty="0"/>
              <a:t> </a:t>
            </a:r>
            <a:r>
              <a:rPr lang="en-US" sz="1600" dirty="0" err="1"/>
              <a:t>metode</a:t>
            </a:r>
            <a:r>
              <a:rPr lang="en-US" sz="1600" dirty="0"/>
              <a:t> </a:t>
            </a:r>
            <a:r>
              <a:rPr lang="en-US" sz="1600" dirty="0" err="1"/>
              <a:t>seperti</a:t>
            </a:r>
            <a:r>
              <a:rPr lang="en-US" sz="1600" dirty="0"/>
              <a:t>,</a:t>
            </a:r>
          </a:p>
          <a:p>
            <a:pPr marL="342900" indent="-342900">
              <a:buAutoNum type="arabicPeriod"/>
            </a:pPr>
            <a:r>
              <a:rPr lang="en-US" sz="1600" dirty="0" err="1"/>
              <a:t>Identifikasi</a:t>
            </a:r>
            <a:r>
              <a:rPr lang="en-US" sz="1600" dirty="0"/>
              <a:t> </a:t>
            </a:r>
            <a:r>
              <a:rPr lang="en-US" sz="1600" dirty="0" err="1"/>
              <a:t>Permasalahan</a:t>
            </a:r>
            <a:br>
              <a:rPr lang="en-US" sz="1600" dirty="0"/>
            </a:br>
            <a:r>
              <a:rPr lang="en-US" sz="1600" dirty="0" err="1"/>
              <a:t>Mencari</a:t>
            </a:r>
            <a:r>
              <a:rPr lang="en-US" sz="1600" dirty="0"/>
              <a:t> </a:t>
            </a:r>
            <a:r>
              <a:rPr lang="en-US" sz="1600" dirty="0" err="1"/>
              <a:t>informasi</a:t>
            </a:r>
            <a:r>
              <a:rPr lang="en-US" sz="1600" dirty="0"/>
              <a:t> </a:t>
            </a:r>
            <a:r>
              <a:rPr lang="en-US" sz="1600" dirty="0" err="1"/>
              <a:t>terkait</a:t>
            </a:r>
            <a:r>
              <a:rPr lang="en-US" sz="1600" dirty="0"/>
              <a:t> </a:t>
            </a:r>
            <a:r>
              <a:rPr lang="en-US" sz="1600" dirty="0" err="1"/>
              <a:t>penurunan</a:t>
            </a:r>
            <a:r>
              <a:rPr lang="en-US" sz="1600" dirty="0"/>
              <a:t> </a:t>
            </a:r>
            <a:r>
              <a:rPr lang="en-US" sz="1600" dirty="0" err="1"/>
              <a:t>laba</a:t>
            </a:r>
            <a:r>
              <a:rPr lang="en-US" sz="1600" dirty="0"/>
              <a:t> pada PT. RITEL ENERGI</a:t>
            </a:r>
          </a:p>
          <a:p>
            <a:pPr marL="342900" indent="-342900">
              <a:buAutoNum type="arabicPeriod"/>
            </a:pPr>
            <a:r>
              <a:rPr lang="en-US" sz="1600" dirty="0" err="1"/>
              <a:t>Mengumpulkan</a:t>
            </a:r>
            <a:r>
              <a:rPr lang="en-US" sz="1600" dirty="0"/>
              <a:t> </a:t>
            </a:r>
            <a:r>
              <a:rPr lang="en-US" sz="1600" dirty="0" err="1"/>
              <a:t>informasi</a:t>
            </a:r>
            <a:br>
              <a:rPr lang="en-US" sz="1600" dirty="0"/>
            </a:br>
            <a:r>
              <a:rPr lang="en-US" sz="1600" dirty="0" err="1"/>
              <a:t>Untuk</a:t>
            </a:r>
            <a:r>
              <a:rPr lang="en-US" sz="1600" dirty="0"/>
              <a:t> </a:t>
            </a:r>
            <a:r>
              <a:rPr lang="en-US" sz="1600" dirty="0" err="1"/>
              <a:t>mengumpulkan</a:t>
            </a:r>
            <a:r>
              <a:rPr lang="en-US" sz="1600" dirty="0"/>
              <a:t> </a:t>
            </a:r>
            <a:r>
              <a:rPr lang="en-US" sz="1600" dirty="0" err="1"/>
              <a:t>suatu</a:t>
            </a:r>
            <a:r>
              <a:rPr lang="en-US" sz="1600" dirty="0"/>
              <a:t> </a:t>
            </a:r>
            <a:r>
              <a:rPr lang="en-US" sz="1600" dirty="0" err="1"/>
              <a:t>informasi</a:t>
            </a:r>
            <a:r>
              <a:rPr lang="en-US" sz="1600" dirty="0"/>
              <a:t> sangat </a:t>
            </a:r>
            <a:r>
              <a:rPr lang="en-US" sz="1600" dirty="0" err="1"/>
              <a:t>dibutuhkan</a:t>
            </a:r>
            <a:r>
              <a:rPr lang="en-US" sz="1600" dirty="0"/>
              <a:t> </a:t>
            </a:r>
            <a:r>
              <a:rPr lang="en-US" sz="1600" dirty="0" err="1"/>
              <a:t>nya</a:t>
            </a:r>
            <a:r>
              <a:rPr lang="en-US" sz="1600" dirty="0"/>
              <a:t> </a:t>
            </a:r>
            <a:r>
              <a:rPr lang="en-US" sz="1600" dirty="0" err="1"/>
              <a:t>dukungan</a:t>
            </a:r>
            <a:r>
              <a:rPr lang="en-US" sz="1600" dirty="0"/>
              <a:t> </a:t>
            </a:r>
            <a:r>
              <a:rPr lang="en-US" sz="1600" dirty="0" err="1"/>
              <a:t>dari</a:t>
            </a:r>
            <a:r>
              <a:rPr lang="en-US" sz="1600" dirty="0"/>
              <a:t> </a:t>
            </a:r>
            <a:r>
              <a:rPr lang="en-US" sz="1600" dirty="0" err="1"/>
              <a:t>satuan</a:t>
            </a:r>
            <a:r>
              <a:rPr lang="en-US" sz="1600" dirty="0"/>
              <a:t> </a:t>
            </a:r>
            <a:r>
              <a:rPr lang="en-US" sz="1600" dirty="0" err="1"/>
              <a:t>kerja</a:t>
            </a:r>
            <a:r>
              <a:rPr lang="en-US" sz="1600" dirty="0"/>
              <a:t> lain yang </a:t>
            </a:r>
            <a:r>
              <a:rPr lang="en-US" sz="1600" dirty="0" err="1"/>
              <a:t>dapat</a:t>
            </a:r>
            <a:r>
              <a:rPr lang="en-US" sz="1600" dirty="0"/>
              <a:t> </a:t>
            </a:r>
            <a:r>
              <a:rPr lang="en-US" sz="1600" dirty="0" err="1"/>
              <a:t>dilibatkan</a:t>
            </a:r>
            <a:r>
              <a:rPr lang="en-US" sz="1600" dirty="0"/>
              <a:t> </a:t>
            </a:r>
            <a:r>
              <a:rPr lang="en-US" sz="1600" dirty="0" err="1"/>
              <a:t>dalam</a:t>
            </a:r>
            <a:r>
              <a:rPr lang="en-US" sz="1600" dirty="0"/>
              <a:t> </a:t>
            </a:r>
            <a:r>
              <a:rPr lang="en-US" sz="1600" dirty="0" err="1"/>
              <a:t>suatu</a:t>
            </a:r>
            <a:r>
              <a:rPr lang="en-US" sz="1600" dirty="0"/>
              <a:t> </a:t>
            </a:r>
            <a:r>
              <a:rPr lang="en-US" sz="1600" dirty="0" err="1"/>
              <a:t>pencapaian</a:t>
            </a:r>
            <a:endParaRPr lang="en-US" sz="1600" dirty="0"/>
          </a:p>
          <a:p>
            <a:pPr marL="342900" indent="-342900">
              <a:buAutoNum type="arabicPeriod"/>
            </a:pPr>
            <a:r>
              <a:rPr lang="en-US" sz="1600" dirty="0" err="1"/>
              <a:t>Menetapkan</a:t>
            </a:r>
            <a:r>
              <a:rPr lang="en-US" sz="1600" dirty="0"/>
              <a:t> </a:t>
            </a:r>
            <a:r>
              <a:rPr lang="en-US" sz="1600" dirty="0" err="1"/>
              <a:t>tujuan</a:t>
            </a:r>
            <a:r>
              <a:rPr lang="en-US" sz="1600" dirty="0"/>
              <a:t> </a:t>
            </a:r>
            <a:r>
              <a:rPr lang="en-US" sz="1600" dirty="0" err="1"/>
              <a:t>dengan</a:t>
            </a:r>
            <a:r>
              <a:rPr lang="en-US" sz="1600" dirty="0"/>
              <a:t> </a:t>
            </a:r>
            <a:r>
              <a:rPr lang="en-US" sz="1600" dirty="0" err="1"/>
              <a:t>jelas</a:t>
            </a:r>
            <a:r>
              <a:rPr lang="en-US" sz="1600" dirty="0"/>
              <a:t> </a:t>
            </a:r>
          </a:p>
          <a:p>
            <a:pPr marL="342900" indent="-342900">
              <a:buAutoNum type="arabicPeriod"/>
            </a:pPr>
            <a:r>
              <a:rPr lang="en-US" sz="1600" dirty="0" err="1"/>
              <a:t>Merancang</a:t>
            </a:r>
            <a:r>
              <a:rPr lang="en-US" sz="1600" dirty="0"/>
              <a:t> Solusi</a:t>
            </a:r>
            <a:br>
              <a:rPr lang="en-US" sz="1600" dirty="0"/>
            </a:br>
            <a:r>
              <a:rPr lang="en-US" sz="1600" dirty="0" err="1"/>
              <a:t>Koordinasi</a:t>
            </a:r>
            <a:r>
              <a:rPr lang="en-US" sz="1600" dirty="0"/>
              <a:t> </a:t>
            </a:r>
            <a:r>
              <a:rPr lang="en-US" sz="1600" dirty="0" err="1"/>
              <a:t>dengan</a:t>
            </a:r>
            <a:r>
              <a:rPr lang="en-US" sz="1600" dirty="0"/>
              <a:t> </a:t>
            </a:r>
            <a:r>
              <a:rPr lang="en-US" sz="1600" dirty="0" err="1"/>
              <a:t>atasan</a:t>
            </a:r>
            <a:r>
              <a:rPr lang="en-US" sz="1600" dirty="0"/>
              <a:t> </a:t>
            </a:r>
            <a:r>
              <a:rPr lang="en-US" sz="1600" dirty="0" err="1"/>
              <a:t>atau</a:t>
            </a:r>
            <a:r>
              <a:rPr lang="en-US" sz="1600" dirty="0"/>
              <a:t> </a:t>
            </a:r>
            <a:r>
              <a:rPr lang="en-US" sz="1600" dirty="0" err="1"/>
              <a:t>pimpinan</a:t>
            </a:r>
            <a:r>
              <a:rPr lang="en-US" sz="1600" dirty="0"/>
              <a:t> </a:t>
            </a:r>
            <a:r>
              <a:rPr lang="en-US" sz="1600" dirty="0" err="1"/>
              <a:t>bila</a:t>
            </a:r>
            <a:r>
              <a:rPr lang="en-US" sz="1600" dirty="0"/>
              <a:t> </a:t>
            </a:r>
            <a:r>
              <a:rPr lang="en-US" sz="1600" dirty="0" err="1"/>
              <a:t>perlu</a:t>
            </a:r>
            <a:r>
              <a:rPr lang="en-US" sz="1600" dirty="0"/>
              <a:t> </a:t>
            </a:r>
            <a:r>
              <a:rPr lang="en-US" sz="1600" dirty="0" err="1"/>
              <a:t>rekan</a:t>
            </a:r>
            <a:r>
              <a:rPr lang="en-US" sz="1600" dirty="0"/>
              <a:t> </a:t>
            </a:r>
            <a:r>
              <a:rPr lang="en-US" sz="1600" dirty="0" err="1"/>
              <a:t>kerja</a:t>
            </a:r>
            <a:r>
              <a:rPr lang="en-US" sz="1600" dirty="0"/>
              <a:t> </a:t>
            </a:r>
            <a:r>
              <a:rPr lang="en-US" sz="1600" dirty="0" err="1"/>
              <a:t>terkait</a:t>
            </a:r>
            <a:r>
              <a:rPr lang="en-US" sz="1600" dirty="0"/>
              <a:t> ide yang </a:t>
            </a:r>
            <a:r>
              <a:rPr lang="en-US" sz="1600" dirty="0" err="1"/>
              <a:t>akan</a:t>
            </a:r>
            <a:r>
              <a:rPr lang="en-US" sz="1600" dirty="0"/>
              <a:t> </a:t>
            </a:r>
            <a:r>
              <a:rPr lang="en-US" sz="1600" dirty="0" err="1"/>
              <a:t>diambil</a:t>
            </a:r>
            <a:r>
              <a:rPr lang="en-US" sz="1600" dirty="0"/>
              <a:t> dan </a:t>
            </a:r>
            <a:r>
              <a:rPr lang="en-US" sz="1600" dirty="0" err="1"/>
              <a:t>dilakukan</a:t>
            </a:r>
            <a:r>
              <a:rPr lang="en-US" sz="1600" dirty="0"/>
              <a:t> </a:t>
            </a:r>
            <a:r>
              <a:rPr lang="en-US" sz="1600" dirty="0" err="1"/>
              <a:t>untuk</a:t>
            </a:r>
            <a:r>
              <a:rPr lang="en-US" sz="1600" dirty="0"/>
              <a:t> </a:t>
            </a:r>
            <a:r>
              <a:rPr lang="en-US" sz="1600" dirty="0" err="1"/>
              <a:t>menyelesaikan</a:t>
            </a:r>
            <a:r>
              <a:rPr lang="en-US" sz="1600" dirty="0"/>
              <a:t> </a:t>
            </a:r>
            <a:r>
              <a:rPr lang="en-US" sz="1600" dirty="0" err="1"/>
              <a:t>suatu</a:t>
            </a:r>
            <a:r>
              <a:rPr lang="en-US" sz="1600" dirty="0"/>
              <a:t> </a:t>
            </a:r>
            <a:r>
              <a:rPr lang="en-US" sz="1600" dirty="0" err="1"/>
              <a:t>masalah</a:t>
            </a:r>
            <a:endParaRPr lang="en-US" sz="1600" dirty="0"/>
          </a:p>
          <a:p>
            <a:pPr marL="342900" indent="-342900">
              <a:buAutoNum type="arabicPeriod"/>
            </a:pPr>
            <a:r>
              <a:rPr lang="en-US" sz="1600" dirty="0" err="1"/>
              <a:t>Melakukan</a:t>
            </a:r>
            <a:r>
              <a:rPr lang="en-US" sz="1600" dirty="0"/>
              <a:t> </a:t>
            </a:r>
            <a:r>
              <a:rPr lang="en-US" sz="1600" dirty="0" err="1"/>
              <a:t>Evaluasi</a:t>
            </a:r>
            <a:r>
              <a:rPr lang="en-US" sz="1600" dirty="0"/>
              <a:t> </a:t>
            </a:r>
            <a:br>
              <a:rPr lang="en-US" sz="1600" dirty="0"/>
            </a:br>
            <a:r>
              <a:rPr lang="en-US" sz="1600" dirty="0" err="1"/>
              <a:t>Evaluasi</a:t>
            </a:r>
            <a:r>
              <a:rPr lang="en-US" sz="1600" dirty="0"/>
              <a:t> </a:t>
            </a:r>
            <a:r>
              <a:rPr lang="en-US" sz="1600" dirty="0" err="1"/>
              <a:t>terkait</a:t>
            </a:r>
            <a:r>
              <a:rPr lang="en-US" sz="1600" dirty="0"/>
              <a:t> </a:t>
            </a:r>
            <a:r>
              <a:rPr lang="en-US" sz="1600" dirty="0" err="1"/>
              <a:t>pengembangan</a:t>
            </a:r>
            <a:r>
              <a:rPr lang="en-US" sz="1600" dirty="0"/>
              <a:t> </a:t>
            </a:r>
            <a:r>
              <a:rPr lang="en-US" sz="1600" dirty="0" err="1"/>
              <a:t>karyawan</a:t>
            </a:r>
            <a:r>
              <a:rPr lang="en-US" sz="1600" dirty="0"/>
              <a:t> </a:t>
            </a:r>
          </a:p>
          <a:p>
            <a:pPr marL="342900" indent="-342900">
              <a:buAutoNum type="arabicPeriod"/>
            </a:pPr>
            <a:r>
              <a:rPr lang="en-US" sz="1600" dirty="0" err="1"/>
              <a:t>Menetapkan</a:t>
            </a:r>
            <a:r>
              <a:rPr lang="en-US" sz="1600" dirty="0"/>
              <a:t> </a:t>
            </a:r>
            <a:r>
              <a:rPr lang="en-US" sz="1600" dirty="0" err="1"/>
              <a:t>suatu</a:t>
            </a:r>
            <a:r>
              <a:rPr lang="en-US" sz="1600" dirty="0"/>
              <a:t> Solusi yang </a:t>
            </a:r>
            <a:r>
              <a:rPr lang="en-US" sz="1600" dirty="0" err="1"/>
              <a:t>sudah</a:t>
            </a:r>
            <a:r>
              <a:rPr lang="en-US" sz="1600" dirty="0"/>
              <a:t> </a:t>
            </a:r>
            <a:r>
              <a:rPr lang="en-US" sz="1600" dirty="0" err="1"/>
              <a:t>dipilih</a:t>
            </a:r>
            <a:endParaRPr lang="en-US" sz="1600" dirty="0"/>
          </a:p>
          <a:p>
            <a:pPr marL="342900" indent="-342900">
              <a:buAutoNum type="arabicPeriod"/>
            </a:pPr>
            <a:r>
              <a:rPr lang="en-US" sz="1600" dirty="0" err="1"/>
              <a:t>Tindak</a:t>
            </a:r>
            <a:r>
              <a:rPr lang="en-US" sz="1600" dirty="0"/>
              <a:t> </a:t>
            </a:r>
            <a:r>
              <a:rPr lang="en-US" sz="1600" dirty="0" err="1"/>
              <a:t>lanjut</a:t>
            </a:r>
            <a:r>
              <a:rPr lang="en-US" sz="1600" dirty="0"/>
              <a:t> dan </a:t>
            </a:r>
            <a:r>
              <a:rPr lang="en-US" sz="1600" dirty="0" err="1"/>
              <a:t>pastikan</a:t>
            </a:r>
            <a:r>
              <a:rPr lang="en-US" sz="1600" dirty="0"/>
              <a:t> Solusi </a:t>
            </a:r>
            <a:r>
              <a:rPr lang="en-US" sz="1600" dirty="0" err="1"/>
              <a:t>berhasil</a:t>
            </a:r>
            <a:br>
              <a:rPr lang="en-US" sz="1600" dirty="0"/>
            </a:br>
            <a:r>
              <a:rPr lang="en-US" sz="1600" dirty="0" err="1"/>
              <a:t>Melakukan</a:t>
            </a:r>
            <a:r>
              <a:rPr lang="en-US" sz="1600" dirty="0"/>
              <a:t> </a:t>
            </a:r>
            <a:r>
              <a:rPr lang="en-US" sz="1600" dirty="0" err="1"/>
              <a:t>dengan</a:t>
            </a:r>
            <a:r>
              <a:rPr lang="en-US" sz="1600" dirty="0"/>
              <a:t> </a:t>
            </a:r>
            <a:r>
              <a:rPr lang="en-US" sz="1600" dirty="0" err="1"/>
              <a:t>teliti</a:t>
            </a:r>
            <a:r>
              <a:rPr lang="en-US" sz="1600" dirty="0"/>
              <a:t>, Kerjasama, dan </a:t>
            </a:r>
            <a:r>
              <a:rPr lang="en-US" sz="1600" dirty="0" err="1"/>
              <a:t>mengambil</a:t>
            </a:r>
            <a:r>
              <a:rPr lang="en-US" sz="1600" dirty="0"/>
              <a:t> Tindakan </a:t>
            </a:r>
            <a:r>
              <a:rPr lang="en-US" sz="1600" dirty="0" err="1"/>
              <a:t>aman</a:t>
            </a:r>
            <a:r>
              <a:rPr lang="en-US" sz="1600" dirty="0"/>
              <a:t> agar </a:t>
            </a:r>
            <a:r>
              <a:rPr lang="en-US" sz="1600" dirty="0" err="1"/>
              <a:t>tercapainya</a:t>
            </a:r>
            <a:r>
              <a:rPr lang="en-US" sz="1600" dirty="0"/>
              <a:t> </a:t>
            </a:r>
            <a:r>
              <a:rPr lang="en-US" sz="1600" dirty="0" err="1"/>
              <a:t>keinginan</a:t>
            </a:r>
            <a:r>
              <a:rPr lang="en-US" sz="1600" dirty="0"/>
              <a:t> </a:t>
            </a:r>
            <a:r>
              <a:rPr lang="en-US" sz="1600" dirty="0" err="1"/>
              <a:t>bersama</a:t>
            </a:r>
            <a:endParaRPr lang="en-US" sz="1600" dirty="0"/>
          </a:p>
          <a:p>
            <a:pPr marL="342900" indent="-342900">
              <a:buAutoNum type="arabicPeriod"/>
            </a:pPr>
            <a:endParaRPr lang="en-US" sz="1600" dirty="0"/>
          </a:p>
          <a:p>
            <a:pPr marL="342900" indent="-342900">
              <a:buAutoNum type="arabicPeriod"/>
            </a:pPr>
            <a:endParaRPr lang="en-US" sz="1600" dirty="0"/>
          </a:p>
        </p:txBody>
      </p:sp>
    </p:spTree>
    <p:extLst>
      <p:ext uri="{BB962C8B-B14F-4D97-AF65-F5344CB8AC3E}">
        <p14:creationId xmlns:p14="http://schemas.microsoft.com/office/powerpoint/2010/main" val="2468664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ECCE3-D196-0C4E-E2B2-C9A4EC681F4A}"/>
              </a:ext>
            </a:extLst>
          </p:cNvPr>
          <p:cNvSpPr>
            <a:spLocks noGrp="1"/>
          </p:cNvSpPr>
          <p:nvPr>
            <p:ph type="title"/>
          </p:nvPr>
        </p:nvSpPr>
        <p:spPr/>
        <p:txBody>
          <a:bodyPr/>
          <a:lstStyle/>
          <a:p>
            <a:r>
              <a:rPr lang="af-ZA" altLang="en-US" dirty="0">
                <a:solidFill>
                  <a:srgbClr val="212529"/>
                </a:solidFill>
                <a:latin typeface="Arial" panose="020B0604020202020204" pitchFamily="34" charset="0"/>
                <a:cs typeface="Arial" panose="020B0604020202020204" pitchFamily="34" charset="0"/>
              </a:rPr>
              <a:t>H</a:t>
            </a:r>
            <a:r>
              <a:rPr kumimoji="0" lang="af-ZA" altLang="en-US" sz="44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ambatan apa saja yang akan terjadi dalam membuat rencana aksi</a:t>
            </a:r>
            <a:endParaRPr lang="en-US" dirty="0"/>
          </a:p>
        </p:txBody>
      </p:sp>
      <p:sp>
        <p:nvSpPr>
          <p:cNvPr id="3" name="Content Placeholder 2">
            <a:extLst>
              <a:ext uri="{FF2B5EF4-FFF2-40B4-BE49-F238E27FC236}">
                <a16:creationId xmlns:a16="http://schemas.microsoft.com/office/drawing/2014/main" id="{B2E43076-112F-4DB2-3692-FD07F961EBB9}"/>
              </a:ext>
            </a:extLst>
          </p:cNvPr>
          <p:cNvSpPr>
            <a:spLocks noGrp="1"/>
          </p:cNvSpPr>
          <p:nvPr>
            <p:ph idx="1"/>
          </p:nvPr>
        </p:nvSpPr>
        <p:spPr/>
        <p:txBody>
          <a:bodyPr/>
          <a:lstStyle/>
          <a:p>
            <a:pPr marL="0" indent="0">
              <a:buNone/>
            </a:pPr>
            <a:r>
              <a:rPr lang="en-US" sz="2000" dirty="0" err="1"/>
              <a:t>Faktor</a:t>
            </a:r>
            <a:r>
              <a:rPr lang="en-US" sz="2000" dirty="0"/>
              <a:t> </a:t>
            </a:r>
            <a:r>
              <a:rPr lang="en-US" sz="2000" dirty="0" err="1"/>
              <a:t>kelemahan</a:t>
            </a:r>
            <a:r>
              <a:rPr lang="en-US" sz="2000" dirty="0"/>
              <a:t> </a:t>
            </a:r>
            <a:br>
              <a:rPr lang="en-US" sz="2000" dirty="0"/>
            </a:br>
            <a:r>
              <a:rPr lang="en-US" sz="2000" dirty="0"/>
              <a:t>- Yang </a:t>
            </a:r>
            <a:r>
              <a:rPr lang="en-US" sz="2000" dirty="0" err="1"/>
              <a:t>sapat</a:t>
            </a:r>
            <a:r>
              <a:rPr lang="en-US" sz="2000" dirty="0"/>
              <a:t> </a:t>
            </a:r>
            <a:r>
              <a:rPr lang="en-US" sz="2000" dirty="0" err="1"/>
              <a:t>mengancam</a:t>
            </a:r>
            <a:r>
              <a:rPr lang="en-US" sz="2000" dirty="0"/>
              <a:t> </a:t>
            </a:r>
            <a:r>
              <a:rPr lang="en-US" sz="2000" dirty="0" err="1"/>
              <a:t>tercapainya</a:t>
            </a:r>
            <a:r>
              <a:rPr lang="en-US" sz="2000" dirty="0"/>
              <a:t> </a:t>
            </a:r>
            <a:r>
              <a:rPr lang="en-US" sz="2000" dirty="0" err="1"/>
              <a:t>suatu</a:t>
            </a:r>
            <a:r>
              <a:rPr lang="en-US" sz="2000" dirty="0"/>
              <a:t> </a:t>
            </a:r>
            <a:r>
              <a:rPr lang="en-US" sz="2000" dirty="0" err="1"/>
              <a:t>tujuan</a:t>
            </a:r>
            <a:r>
              <a:rPr lang="en-US" sz="2000" dirty="0"/>
              <a:t> Perusahaan\</a:t>
            </a:r>
          </a:p>
          <a:p>
            <a:pPr>
              <a:buFontTx/>
              <a:buChar char="-"/>
            </a:pPr>
            <a:r>
              <a:rPr lang="en-US" sz="2000" dirty="0" err="1"/>
              <a:t>Kurangnya</a:t>
            </a:r>
            <a:r>
              <a:rPr lang="en-US" sz="2000" dirty="0"/>
              <a:t> </a:t>
            </a:r>
            <a:r>
              <a:rPr lang="en-US" sz="2000" dirty="0" err="1"/>
              <a:t>kompetensi</a:t>
            </a:r>
            <a:r>
              <a:rPr lang="en-US" sz="2000" dirty="0"/>
              <a:t> SDM </a:t>
            </a:r>
          </a:p>
          <a:p>
            <a:pPr>
              <a:buFontTx/>
              <a:buChar char="-"/>
            </a:pPr>
            <a:r>
              <a:rPr lang="en-US" sz="2000" dirty="0" err="1"/>
              <a:t>Penyusunan</a:t>
            </a:r>
            <a:r>
              <a:rPr lang="en-US" sz="2000" dirty="0"/>
              <a:t> </a:t>
            </a:r>
            <a:r>
              <a:rPr lang="en-US" sz="2000" dirty="0" err="1"/>
              <a:t>rencana</a:t>
            </a:r>
            <a:r>
              <a:rPr lang="en-US" sz="2000" dirty="0"/>
              <a:t> </a:t>
            </a:r>
            <a:r>
              <a:rPr lang="en-US" sz="2000" dirty="0" err="1"/>
              <a:t>kerja</a:t>
            </a:r>
            <a:r>
              <a:rPr lang="en-US" sz="2000" dirty="0"/>
              <a:t> yang </a:t>
            </a:r>
            <a:r>
              <a:rPr lang="en-US" sz="2000" dirty="0" err="1"/>
              <a:t>kurang</a:t>
            </a:r>
            <a:r>
              <a:rPr lang="en-US" sz="2000" dirty="0"/>
              <a:t> </a:t>
            </a:r>
            <a:r>
              <a:rPr lang="en-US" sz="2000" dirty="0" err="1"/>
              <a:t>efektif</a:t>
            </a:r>
            <a:endParaRPr lang="en-US" sz="2000" dirty="0"/>
          </a:p>
          <a:p>
            <a:pPr>
              <a:buFontTx/>
              <a:buChar char="-"/>
            </a:pPr>
            <a:r>
              <a:rPr lang="en-US" sz="2000" dirty="0" err="1"/>
              <a:t>Karyawan</a:t>
            </a:r>
            <a:r>
              <a:rPr lang="en-US" sz="2000" dirty="0"/>
              <a:t> </a:t>
            </a:r>
            <a:r>
              <a:rPr lang="en-US" sz="2000" dirty="0" err="1"/>
              <a:t>tidak</a:t>
            </a:r>
            <a:r>
              <a:rPr lang="en-US" sz="2000" dirty="0"/>
              <a:t> </a:t>
            </a:r>
            <a:r>
              <a:rPr lang="en-US" sz="2000" dirty="0" err="1"/>
              <a:t>terampil</a:t>
            </a:r>
            <a:r>
              <a:rPr lang="en-US" sz="2000" dirty="0"/>
              <a:t> </a:t>
            </a:r>
            <a:r>
              <a:rPr lang="en-US" sz="2000" dirty="0" err="1"/>
              <a:t>dalam</a:t>
            </a:r>
            <a:r>
              <a:rPr lang="en-US" sz="2000" dirty="0"/>
              <a:t> </a:t>
            </a:r>
            <a:r>
              <a:rPr lang="en-US" sz="2000" dirty="0" err="1"/>
              <a:t>mengambil</a:t>
            </a:r>
            <a:r>
              <a:rPr lang="en-US" sz="2000" dirty="0"/>
              <a:t> Keputusan </a:t>
            </a:r>
            <a:r>
              <a:rPr lang="en-US" sz="2000" dirty="0" err="1"/>
              <a:t>dantindakan</a:t>
            </a:r>
            <a:r>
              <a:rPr lang="en-US" sz="2000" dirty="0"/>
              <a:t> </a:t>
            </a:r>
            <a:r>
              <a:rPr lang="en-US" sz="2000" dirty="0" err="1"/>
              <a:t>rencana</a:t>
            </a:r>
            <a:r>
              <a:rPr lang="en-US" sz="2000" dirty="0"/>
              <a:t> </a:t>
            </a:r>
            <a:r>
              <a:rPr lang="en-US" sz="2000" dirty="0" err="1"/>
              <a:t>kerja</a:t>
            </a:r>
            <a:endParaRPr lang="en-US" sz="2000" dirty="0"/>
          </a:p>
          <a:p>
            <a:pPr>
              <a:buFontTx/>
              <a:buChar char="-"/>
            </a:pPr>
            <a:endParaRPr lang="en-US" sz="2000" dirty="0"/>
          </a:p>
          <a:p>
            <a:pPr marL="0" indent="0">
              <a:buNone/>
            </a:pPr>
            <a:r>
              <a:rPr lang="en-US" sz="2000" dirty="0" err="1"/>
              <a:t>Faktor</a:t>
            </a:r>
            <a:r>
              <a:rPr lang="en-US" sz="2000" dirty="0"/>
              <a:t> </a:t>
            </a:r>
            <a:r>
              <a:rPr lang="en-US" sz="2000" dirty="0" err="1"/>
              <a:t>Ancaman</a:t>
            </a:r>
            <a:endParaRPr lang="en-US" sz="2000" dirty="0"/>
          </a:p>
          <a:p>
            <a:pPr>
              <a:buFontTx/>
              <a:buChar char="-"/>
            </a:pPr>
            <a:r>
              <a:rPr lang="en-US" sz="2000" dirty="0" err="1"/>
              <a:t>Tidak</a:t>
            </a:r>
            <a:r>
              <a:rPr lang="en-US" sz="2000" dirty="0"/>
              <a:t> </a:t>
            </a:r>
            <a:r>
              <a:rPr lang="en-US" sz="2000" dirty="0" err="1"/>
              <a:t>didukung</a:t>
            </a:r>
            <a:r>
              <a:rPr lang="en-US" sz="2000" dirty="0"/>
              <a:t> </a:t>
            </a:r>
            <a:r>
              <a:rPr lang="en-US" sz="2000" dirty="0" err="1"/>
              <a:t>dengan</a:t>
            </a:r>
            <a:r>
              <a:rPr lang="en-US" sz="2000" dirty="0"/>
              <a:t> Data dan </a:t>
            </a:r>
            <a:r>
              <a:rPr lang="en-US" sz="2000" dirty="0" err="1"/>
              <a:t>Dokumen</a:t>
            </a:r>
            <a:r>
              <a:rPr lang="en-US" sz="2000" dirty="0"/>
              <a:t> yang </a:t>
            </a:r>
            <a:r>
              <a:rPr lang="en-US" sz="2000" dirty="0" err="1"/>
              <a:t>memadai</a:t>
            </a:r>
            <a:endParaRPr lang="en-US" sz="2000" dirty="0"/>
          </a:p>
          <a:p>
            <a:pPr>
              <a:buFontTx/>
              <a:buChar char="-"/>
            </a:pPr>
            <a:endParaRPr lang="en-US" dirty="0"/>
          </a:p>
          <a:p>
            <a:pPr>
              <a:buFontTx/>
              <a:buChar char="-"/>
            </a:pPr>
            <a:endParaRPr lang="en-US" dirty="0"/>
          </a:p>
          <a:p>
            <a:pPr marL="514350" indent="-514350">
              <a:buAutoNum type="arabicPeriod"/>
            </a:pPr>
            <a:endParaRPr lang="en-US" dirty="0"/>
          </a:p>
        </p:txBody>
      </p:sp>
    </p:spTree>
    <p:extLst>
      <p:ext uri="{BB962C8B-B14F-4D97-AF65-F5344CB8AC3E}">
        <p14:creationId xmlns:p14="http://schemas.microsoft.com/office/powerpoint/2010/main" val="3842334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TotalTime>
  <Words>540</Words>
  <Application>Microsoft Office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-apple-system</vt:lpstr>
      <vt:lpstr>Aptos</vt:lpstr>
      <vt:lpstr>Aptos Display</vt:lpstr>
      <vt:lpstr>Arial</vt:lpstr>
      <vt:lpstr>Office Theme</vt:lpstr>
      <vt:lpstr>Analisa Problem  PT  RITEL ENERGI</vt:lpstr>
      <vt:lpstr>Profile Perusahaan </vt:lpstr>
      <vt:lpstr>PowerPoint Presentation</vt:lpstr>
      <vt:lpstr>Rencana aksi yang dapat dilakukan dalam penyelesaian masalah pada PT RITEL ENERGI</vt:lpstr>
      <vt:lpstr>Hambatan apa saja yang akan terjadi dalam membuat rencana aksi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Raka Wicaksana Pramudipta</dc:creator>
  <cp:lastModifiedBy>Raka Wicaksana Pramudipta</cp:lastModifiedBy>
  <cp:revision>1</cp:revision>
  <dcterms:created xsi:type="dcterms:W3CDTF">2024-11-07T06:25:32Z</dcterms:created>
  <dcterms:modified xsi:type="dcterms:W3CDTF">2024-11-07T07:17:03Z</dcterms:modified>
</cp:coreProperties>
</file>