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Jangwe 4" initials="L4" lastIdx="1" clrIdx="0">
    <p:extLst>
      <p:ext uri="{19B8F6BF-5375-455C-9EA6-DF929625EA0E}">
        <p15:presenceInfo xmlns:p15="http://schemas.microsoft.com/office/powerpoint/2012/main" userId="Lenovo-Jangwe 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66" d="100"/>
          <a:sy n="66" d="100"/>
        </p:scale>
        <p:origin x="72"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D" sz="1862" b="0" i="0" u="none" strike="noStrike" baseline="0" dirty="0" err="1">
                <a:effectLst/>
              </a:rPr>
              <a:t>Komposisi</a:t>
            </a:r>
            <a:r>
              <a:rPr lang="en-ID" sz="1862" b="0" i="0" u="none" strike="noStrike" baseline="0" dirty="0">
                <a:effectLst/>
              </a:rPr>
              <a:t> </a:t>
            </a:r>
            <a:r>
              <a:rPr lang="en-ID" sz="1862" b="0" i="0" u="none" strike="noStrike" baseline="0" dirty="0" err="1">
                <a:effectLst/>
              </a:rPr>
              <a:t>Karyawan</a:t>
            </a:r>
            <a:r>
              <a:rPr lang="en-ID" sz="1862" b="0" i="0" u="none" strike="noStrike" baseline="0" dirty="0">
                <a:effectLst/>
              </a:rPr>
              <a:t> </a:t>
            </a:r>
            <a:r>
              <a:rPr lang="en-ID" sz="1862" b="0" i="0" u="none" strike="noStrike" baseline="0" dirty="0" err="1">
                <a:effectLst/>
              </a:rPr>
              <a:t>Berdasarkan</a:t>
            </a:r>
            <a:r>
              <a:rPr lang="en-ID" sz="1862" b="0" i="0" u="none" strike="noStrike" baseline="0" dirty="0">
                <a:effectLst/>
              </a:rPr>
              <a:t> </a:t>
            </a:r>
            <a:r>
              <a:rPr lang="en-ID" sz="1862" b="0" i="0" u="none" strike="noStrike" baseline="0" dirty="0" err="1">
                <a:effectLst/>
              </a:rPr>
              <a:t>Usia</a:t>
            </a:r>
            <a:endParaRPr lang="en-ID"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Usia</c:v>
                </c:pt>
              </c:strCache>
            </c:strRef>
          </c:tx>
          <c:spPr>
            <a:solidFill>
              <a:schemeClr val="accent1"/>
            </a:solidFill>
            <a:ln>
              <a:noFill/>
            </a:ln>
            <a:effectLst/>
          </c:spPr>
          <c:invertIfNegative val="0"/>
          <c:cat>
            <c:strRef>
              <c:f>Sheet1!$A$2:$A$5</c:f>
              <c:strCache>
                <c:ptCount val="4"/>
                <c:pt idx="0">
                  <c:v>21-30</c:v>
                </c:pt>
                <c:pt idx="1">
                  <c:v>31-40</c:v>
                </c:pt>
                <c:pt idx="2">
                  <c:v>41-50</c:v>
                </c:pt>
                <c:pt idx="3">
                  <c:v>51-60</c:v>
                </c:pt>
              </c:strCache>
            </c:strRef>
          </c:cat>
          <c:val>
            <c:numRef>
              <c:f>Sheet1!$B$2:$B$5</c:f>
              <c:numCache>
                <c:formatCode>General</c:formatCode>
                <c:ptCount val="4"/>
                <c:pt idx="0">
                  <c:v>80</c:v>
                </c:pt>
                <c:pt idx="1">
                  <c:v>162</c:v>
                </c:pt>
                <c:pt idx="2">
                  <c:v>60</c:v>
                </c:pt>
                <c:pt idx="3">
                  <c:v>14</c:v>
                </c:pt>
              </c:numCache>
            </c:numRef>
          </c:val>
          <c:extLst>
            <c:ext xmlns:c16="http://schemas.microsoft.com/office/drawing/2014/chart" uri="{C3380CC4-5D6E-409C-BE32-E72D297353CC}">
              <c16:uniqueId val="{00000000-8223-469A-A3B9-EC0651A338DF}"/>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21-30</c:v>
                </c:pt>
                <c:pt idx="1">
                  <c:v>31-40</c:v>
                </c:pt>
                <c:pt idx="2">
                  <c:v>41-50</c:v>
                </c:pt>
                <c:pt idx="3">
                  <c:v>51-60</c:v>
                </c:pt>
              </c:strCache>
            </c:strRef>
          </c:cat>
          <c:val>
            <c:numRef>
              <c:f>Sheet1!$C$2:$C$5</c:f>
              <c:numCache>
                <c:formatCode>General</c:formatCode>
                <c:ptCount val="4"/>
              </c:numCache>
            </c:numRef>
          </c:val>
          <c:extLst>
            <c:ext xmlns:c16="http://schemas.microsoft.com/office/drawing/2014/chart" uri="{C3380CC4-5D6E-409C-BE32-E72D297353CC}">
              <c16:uniqueId val="{00000001-8223-469A-A3B9-EC0651A338DF}"/>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21-30</c:v>
                </c:pt>
                <c:pt idx="1">
                  <c:v>31-40</c:v>
                </c:pt>
                <c:pt idx="2">
                  <c:v>41-50</c:v>
                </c:pt>
                <c:pt idx="3">
                  <c:v>51-60</c:v>
                </c:pt>
              </c:strCache>
            </c:strRef>
          </c:cat>
          <c:val>
            <c:numRef>
              <c:f>Sheet1!$D$2:$D$5</c:f>
              <c:numCache>
                <c:formatCode>General</c:formatCode>
                <c:ptCount val="4"/>
              </c:numCache>
            </c:numRef>
          </c:val>
          <c:extLst>
            <c:ext xmlns:c16="http://schemas.microsoft.com/office/drawing/2014/chart" uri="{C3380CC4-5D6E-409C-BE32-E72D297353CC}">
              <c16:uniqueId val="{00000002-8223-469A-A3B9-EC0651A338DF}"/>
            </c:ext>
          </c:extLst>
        </c:ser>
        <c:dLbls>
          <c:showLegendKey val="0"/>
          <c:showVal val="0"/>
          <c:showCatName val="0"/>
          <c:showSerName val="0"/>
          <c:showPercent val="0"/>
          <c:showBubbleSize val="0"/>
        </c:dLbls>
        <c:gapWidth val="150"/>
        <c:overlap val="100"/>
        <c:axId val="1356456656"/>
        <c:axId val="1195051072"/>
      </c:barChart>
      <c:catAx>
        <c:axId val="1356456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95051072"/>
        <c:crosses val="autoZero"/>
        <c:auto val="1"/>
        <c:lblAlgn val="ctr"/>
        <c:lblOffset val="100"/>
        <c:noMultiLvlLbl val="0"/>
      </c:catAx>
      <c:valAx>
        <c:axId val="1195051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6456656"/>
        <c:crosses val="autoZero"/>
        <c:crossBetween val="between"/>
      </c:valAx>
      <c:spPr>
        <a:noFill/>
        <a:ln>
          <a:noFill/>
        </a:ln>
        <a:effectLst/>
      </c:spPr>
    </c:plotArea>
    <c:legend>
      <c:legendPos val="b"/>
      <c:legendEntry>
        <c:idx val="1"/>
        <c:delete val="1"/>
      </c:legendEntry>
      <c:legendEntry>
        <c:idx val="2"/>
        <c:delete val="1"/>
      </c:legendEntry>
      <c:layout>
        <c:manualLayout>
          <c:xMode val="edge"/>
          <c:yMode val="edge"/>
          <c:x val="0.40626660609731474"/>
          <c:y val="0.9033302089589097"/>
          <c:w val="0.15541550575408844"/>
          <c:h val="7.956243791007412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D" sz="1862" b="0" i="0" u="none" strike="noStrike" baseline="0" dirty="0" err="1">
                <a:effectLst/>
              </a:rPr>
              <a:t>Komposisi</a:t>
            </a:r>
            <a:r>
              <a:rPr lang="en-ID" sz="1862" b="0" i="0" u="none" strike="noStrike" baseline="0" dirty="0">
                <a:effectLst/>
              </a:rPr>
              <a:t> </a:t>
            </a:r>
            <a:r>
              <a:rPr lang="en-ID" sz="1862" b="0" i="0" u="none" strike="noStrike" baseline="0" dirty="0" err="1">
                <a:effectLst/>
              </a:rPr>
              <a:t>Karyawan</a:t>
            </a:r>
            <a:r>
              <a:rPr lang="en-ID" sz="1862" b="0" i="0" u="none" strike="noStrike" baseline="0" dirty="0">
                <a:effectLst/>
              </a:rPr>
              <a:t> </a:t>
            </a:r>
            <a:r>
              <a:rPr lang="en-ID" sz="1862" b="0" i="0" u="none" strike="noStrike" baseline="0" dirty="0" err="1">
                <a:effectLst/>
              </a:rPr>
              <a:t>Berdasarkan</a:t>
            </a:r>
            <a:r>
              <a:rPr lang="en-ID" sz="1862" b="0" i="0" u="none" strike="noStrike" baseline="0" dirty="0">
                <a:effectLst/>
              </a:rPr>
              <a:t> Pendidikan</a:t>
            </a:r>
            <a:endParaRPr lang="en-ID"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Pendidikan</c:v>
                </c:pt>
              </c:strCache>
            </c:strRef>
          </c:tx>
          <c:spPr>
            <a:solidFill>
              <a:schemeClr val="accent1"/>
            </a:solidFill>
            <a:ln>
              <a:noFill/>
            </a:ln>
            <a:effectLst/>
          </c:spPr>
          <c:invertIfNegative val="0"/>
          <c:cat>
            <c:strRef>
              <c:f>Sheet1!$A$2:$A$5</c:f>
              <c:strCache>
                <c:ptCount val="4"/>
                <c:pt idx="0">
                  <c:v>SMA/SLTA</c:v>
                </c:pt>
                <c:pt idx="1">
                  <c:v>D1/D3</c:v>
                </c:pt>
                <c:pt idx="2">
                  <c:v>D4/S1</c:v>
                </c:pt>
                <c:pt idx="3">
                  <c:v>S2</c:v>
                </c:pt>
              </c:strCache>
            </c:strRef>
          </c:cat>
          <c:val>
            <c:numRef>
              <c:f>Sheet1!$B$2:$B$5</c:f>
              <c:numCache>
                <c:formatCode>General</c:formatCode>
                <c:ptCount val="4"/>
                <c:pt idx="0">
                  <c:v>29</c:v>
                </c:pt>
                <c:pt idx="1">
                  <c:v>37</c:v>
                </c:pt>
                <c:pt idx="2">
                  <c:v>237</c:v>
                </c:pt>
                <c:pt idx="3">
                  <c:v>13</c:v>
                </c:pt>
              </c:numCache>
            </c:numRef>
          </c:val>
          <c:extLst>
            <c:ext xmlns:c16="http://schemas.microsoft.com/office/drawing/2014/chart" uri="{C3380CC4-5D6E-409C-BE32-E72D297353CC}">
              <c16:uniqueId val="{00000000-0430-48D4-93CB-1BAE80E8848E}"/>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SMA/SLTA</c:v>
                </c:pt>
                <c:pt idx="1">
                  <c:v>D1/D3</c:v>
                </c:pt>
                <c:pt idx="2">
                  <c:v>D4/S1</c:v>
                </c:pt>
                <c:pt idx="3">
                  <c:v>S2</c:v>
                </c:pt>
              </c:strCache>
            </c:strRef>
          </c:cat>
          <c:val>
            <c:numRef>
              <c:f>Sheet1!$C$2:$C$5</c:f>
              <c:numCache>
                <c:formatCode>General</c:formatCode>
                <c:ptCount val="4"/>
              </c:numCache>
            </c:numRef>
          </c:val>
          <c:extLst>
            <c:ext xmlns:c16="http://schemas.microsoft.com/office/drawing/2014/chart" uri="{C3380CC4-5D6E-409C-BE32-E72D297353CC}">
              <c16:uniqueId val="{00000001-0430-48D4-93CB-1BAE80E8848E}"/>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SMA/SLTA</c:v>
                </c:pt>
                <c:pt idx="1">
                  <c:v>D1/D3</c:v>
                </c:pt>
                <c:pt idx="2">
                  <c:v>D4/S1</c:v>
                </c:pt>
                <c:pt idx="3">
                  <c:v>S2</c:v>
                </c:pt>
              </c:strCache>
            </c:strRef>
          </c:cat>
          <c:val>
            <c:numRef>
              <c:f>Sheet1!$D$2:$D$5</c:f>
              <c:numCache>
                <c:formatCode>General</c:formatCode>
                <c:ptCount val="4"/>
              </c:numCache>
            </c:numRef>
          </c:val>
          <c:extLst>
            <c:ext xmlns:c16="http://schemas.microsoft.com/office/drawing/2014/chart" uri="{C3380CC4-5D6E-409C-BE32-E72D297353CC}">
              <c16:uniqueId val="{00000002-0430-48D4-93CB-1BAE80E8848E}"/>
            </c:ext>
          </c:extLst>
        </c:ser>
        <c:dLbls>
          <c:showLegendKey val="0"/>
          <c:showVal val="0"/>
          <c:showCatName val="0"/>
          <c:showSerName val="0"/>
          <c:showPercent val="0"/>
          <c:showBubbleSize val="0"/>
        </c:dLbls>
        <c:gapWidth val="150"/>
        <c:overlap val="100"/>
        <c:axId val="1360670272"/>
        <c:axId val="1160549664"/>
      </c:barChart>
      <c:catAx>
        <c:axId val="136067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60549664"/>
        <c:crosses val="autoZero"/>
        <c:auto val="1"/>
        <c:lblAlgn val="ctr"/>
        <c:lblOffset val="100"/>
        <c:noMultiLvlLbl val="0"/>
      </c:catAx>
      <c:valAx>
        <c:axId val="1160549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60670272"/>
        <c:crosses val="autoZero"/>
        <c:crossBetween val="between"/>
      </c:valAx>
      <c:spPr>
        <a:noFill/>
        <a:ln>
          <a:noFill/>
        </a:ln>
        <a:effectLst/>
      </c:spPr>
    </c:plotArea>
    <c:legend>
      <c:legendPos val="b"/>
      <c:legendEntry>
        <c:idx val="1"/>
        <c:delete val="1"/>
      </c:legendEntry>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2/24/2023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2/24/2023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5C6D-1BA2-44FF-85A5-24913DBA6F04}"/>
              </a:ext>
            </a:extLst>
          </p:cNvPr>
          <p:cNvSpPr>
            <a:spLocks noGrp="1"/>
          </p:cNvSpPr>
          <p:nvPr>
            <p:ph type="ctrTitle"/>
          </p:nvPr>
        </p:nvSpPr>
        <p:spPr/>
        <p:txBody>
          <a:bodyPr>
            <a:normAutofit/>
          </a:bodyPr>
          <a:lstStyle/>
          <a:p>
            <a:pPr algn="ctr"/>
            <a:r>
              <a:rPr lang="en-US" sz="2700" dirty="0"/>
              <a:t>Analisa </a:t>
            </a:r>
            <a:r>
              <a:rPr lang="en-US" sz="2700" dirty="0" err="1"/>
              <a:t>laporan</a:t>
            </a:r>
            <a:r>
              <a:rPr lang="en-US" sz="2700" dirty="0"/>
              <a:t> </a:t>
            </a:r>
            <a:r>
              <a:rPr lang="en-US" sz="2700" dirty="0" err="1"/>
              <a:t>keuangan</a:t>
            </a:r>
            <a:r>
              <a:rPr lang="en-US" sz="2700" dirty="0"/>
              <a:t> &amp; </a:t>
            </a:r>
            <a:r>
              <a:rPr lang="en-US" sz="2700" dirty="0" err="1"/>
              <a:t>sumber</a:t>
            </a:r>
            <a:r>
              <a:rPr lang="en-US" sz="2700" dirty="0"/>
              <a:t> </a:t>
            </a:r>
            <a:r>
              <a:rPr lang="en-US" sz="2700" dirty="0" err="1"/>
              <a:t>daya</a:t>
            </a:r>
            <a:r>
              <a:rPr lang="en-US" sz="2700" dirty="0"/>
              <a:t> </a:t>
            </a:r>
            <a:r>
              <a:rPr lang="en-US" sz="2700" dirty="0" err="1"/>
              <a:t>manusia</a:t>
            </a:r>
            <a:br>
              <a:rPr lang="en-US" dirty="0"/>
            </a:br>
            <a:r>
              <a:rPr lang="en-ID" dirty="0"/>
              <a:t>PT </a:t>
            </a:r>
            <a:r>
              <a:rPr lang="en-ID" dirty="0" err="1"/>
              <a:t>Ritel</a:t>
            </a:r>
            <a:r>
              <a:rPr lang="en-ID" dirty="0"/>
              <a:t> </a:t>
            </a:r>
            <a:r>
              <a:rPr lang="en-ID" dirty="0" err="1"/>
              <a:t>Energi</a:t>
            </a:r>
            <a:br>
              <a:rPr lang="en-US" dirty="0"/>
            </a:br>
            <a:r>
              <a:rPr lang="en-US" dirty="0"/>
              <a:t> </a:t>
            </a:r>
            <a:endParaRPr lang="en-ID" dirty="0"/>
          </a:p>
        </p:txBody>
      </p:sp>
      <p:sp>
        <p:nvSpPr>
          <p:cNvPr id="3" name="Subtitle 2">
            <a:extLst>
              <a:ext uri="{FF2B5EF4-FFF2-40B4-BE49-F238E27FC236}">
                <a16:creationId xmlns:a16="http://schemas.microsoft.com/office/drawing/2014/main" id="{34ACCE1C-2614-4110-956F-9F2B6A2F3F4A}"/>
              </a:ext>
            </a:extLst>
          </p:cNvPr>
          <p:cNvSpPr>
            <a:spLocks noGrp="1"/>
          </p:cNvSpPr>
          <p:nvPr>
            <p:ph type="subTitle" idx="1"/>
          </p:nvPr>
        </p:nvSpPr>
        <p:spPr>
          <a:xfrm>
            <a:off x="4939665" y="2893378"/>
            <a:ext cx="2935606" cy="535622"/>
          </a:xfrm>
        </p:spPr>
        <p:txBody>
          <a:bodyPr/>
          <a:lstStyle/>
          <a:p>
            <a:r>
              <a:rPr lang="en-US" b="1" dirty="0" err="1"/>
              <a:t>Tahun</a:t>
            </a:r>
            <a:r>
              <a:rPr lang="en-US" b="1" dirty="0"/>
              <a:t> 2019 s/d 2020</a:t>
            </a:r>
            <a:endParaRPr lang="en-ID" b="1" dirty="0"/>
          </a:p>
        </p:txBody>
      </p:sp>
      <p:sp>
        <p:nvSpPr>
          <p:cNvPr id="4" name="Subtitle 2">
            <a:extLst>
              <a:ext uri="{FF2B5EF4-FFF2-40B4-BE49-F238E27FC236}">
                <a16:creationId xmlns:a16="http://schemas.microsoft.com/office/drawing/2014/main" id="{CD5D2517-F2D2-4BC9-AD81-563591D436E6}"/>
              </a:ext>
            </a:extLst>
          </p:cNvPr>
          <p:cNvSpPr txBox="1">
            <a:spLocks/>
          </p:cNvSpPr>
          <p:nvPr/>
        </p:nvSpPr>
        <p:spPr>
          <a:xfrm>
            <a:off x="6812280" y="5200014"/>
            <a:ext cx="4598671" cy="1063625"/>
          </a:xfrm>
          <a:prstGeom prst="rect">
            <a:avLst/>
          </a:prstGeom>
        </p:spPr>
        <p:txBody>
          <a:bodyPr vert="horz" lIns="91440" tIns="45720" rIns="91440" bIns="45720" rtlCol="0">
            <a:normAutofit fontScale="92500"/>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r>
              <a:rPr lang="en-US" b="1" dirty="0" err="1"/>
              <a:t>Anggi</a:t>
            </a:r>
            <a:r>
              <a:rPr lang="en-US" b="1" dirty="0"/>
              <a:t> </a:t>
            </a:r>
            <a:r>
              <a:rPr lang="en-US" b="1" dirty="0" err="1"/>
              <a:t>doli</a:t>
            </a:r>
            <a:r>
              <a:rPr lang="en-US" b="1" dirty="0"/>
              <a:t> p </a:t>
            </a:r>
            <a:r>
              <a:rPr lang="en-US" b="1" dirty="0" err="1"/>
              <a:t>siregAR</a:t>
            </a:r>
            <a:endParaRPr lang="en-US" b="1" dirty="0"/>
          </a:p>
          <a:p>
            <a:r>
              <a:rPr lang="en-ID" dirty="0" err="1"/>
              <a:t>Ketua</a:t>
            </a:r>
            <a:r>
              <a:rPr lang="en-ID" dirty="0"/>
              <a:t> Tim </a:t>
            </a:r>
            <a:r>
              <a:rPr lang="en-ID" dirty="0" err="1"/>
              <a:t>Penyempurnaan</a:t>
            </a:r>
            <a:r>
              <a:rPr lang="en-ID" dirty="0"/>
              <a:t> </a:t>
            </a:r>
            <a:r>
              <a:rPr lang="en-ID" dirty="0" err="1"/>
              <a:t>Organisasi</a:t>
            </a:r>
            <a:endParaRPr lang="en-US" b="1" dirty="0"/>
          </a:p>
          <a:p>
            <a:endParaRPr lang="en-ID" b="1" dirty="0"/>
          </a:p>
        </p:txBody>
      </p:sp>
    </p:spTree>
    <p:extLst>
      <p:ext uri="{BB962C8B-B14F-4D97-AF65-F5344CB8AC3E}">
        <p14:creationId xmlns:p14="http://schemas.microsoft.com/office/powerpoint/2010/main" val="774514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9A8D2-E03D-4A53-8545-A392F2CBEFDB}"/>
              </a:ext>
            </a:extLst>
          </p:cNvPr>
          <p:cNvSpPr>
            <a:spLocks noGrp="1"/>
          </p:cNvSpPr>
          <p:nvPr>
            <p:ph type="title"/>
          </p:nvPr>
        </p:nvSpPr>
        <p:spPr/>
        <p:txBody>
          <a:bodyPr/>
          <a:lstStyle/>
          <a:p>
            <a:r>
              <a:rPr lang="en-US" dirty="0" err="1"/>
              <a:t>Langkah-langkah</a:t>
            </a:r>
            <a:r>
              <a:rPr lang="en-US" dirty="0"/>
              <a:t> </a:t>
            </a:r>
            <a:r>
              <a:rPr lang="en-US" dirty="0" err="1"/>
              <a:t>penyehatan</a:t>
            </a:r>
            <a:r>
              <a:rPr lang="en-US" dirty="0"/>
              <a:t> </a:t>
            </a:r>
            <a:r>
              <a:rPr lang="en-US" dirty="0" err="1"/>
              <a:t>keuangan</a:t>
            </a:r>
            <a:r>
              <a:rPr lang="en-US" dirty="0"/>
              <a:t> &amp; </a:t>
            </a:r>
            <a:r>
              <a:rPr lang="en-US" dirty="0" err="1"/>
              <a:t>sdm</a:t>
            </a:r>
            <a:r>
              <a:rPr lang="en-US" dirty="0"/>
              <a:t> </a:t>
            </a:r>
            <a:r>
              <a:rPr lang="en-US" dirty="0" err="1"/>
              <a:t>pt</a:t>
            </a:r>
            <a:r>
              <a:rPr lang="en-US" dirty="0"/>
              <a:t> </a:t>
            </a:r>
            <a:r>
              <a:rPr lang="en-US" dirty="0" err="1"/>
              <a:t>ritel</a:t>
            </a:r>
            <a:r>
              <a:rPr lang="en-US" dirty="0"/>
              <a:t> </a:t>
            </a:r>
            <a:r>
              <a:rPr lang="en-US" dirty="0" err="1"/>
              <a:t>energi</a:t>
            </a:r>
            <a:r>
              <a:rPr lang="en-US" dirty="0"/>
              <a:t> </a:t>
            </a:r>
            <a:endParaRPr lang="en-ID" dirty="0"/>
          </a:p>
        </p:txBody>
      </p:sp>
      <p:sp>
        <p:nvSpPr>
          <p:cNvPr id="3" name="Content Placeholder 2">
            <a:extLst>
              <a:ext uri="{FF2B5EF4-FFF2-40B4-BE49-F238E27FC236}">
                <a16:creationId xmlns:a16="http://schemas.microsoft.com/office/drawing/2014/main" id="{793BF4F4-1096-4D92-9811-C3625F3780B8}"/>
              </a:ext>
            </a:extLst>
          </p:cNvPr>
          <p:cNvSpPr>
            <a:spLocks noGrp="1"/>
          </p:cNvSpPr>
          <p:nvPr>
            <p:ph idx="1"/>
          </p:nvPr>
        </p:nvSpPr>
        <p:spPr>
          <a:xfrm>
            <a:off x="1141412" y="2249487"/>
            <a:ext cx="9905999" cy="3875542"/>
          </a:xfrm>
        </p:spPr>
        <p:txBody>
          <a:bodyPr/>
          <a:lstStyle/>
          <a:p>
            <a:r>
              <a:rPr lang="en-US" dirty="0" err="1"/>
              <a:t>Memberikan</a:t>
            </a:r>
            <a:r>
              <a:rPr lang="en-US" dirty="0"/>
              <a:t> </a:t>
            </a:r>
            <a:r>
              <a:rPr lang="en-US" dirty="0" err="1"/>
              <a:t>ruang</a:t>
            </a:r>
            <a:r>
              <a:rPr lang="en-US" dirty="0"/>
              <a:t> yang </a:t>
            </a:r>
            <a:r>
              <a:rPr lang="en-US" dirty="0" err="1"/>
              <a:t>lebih</a:t>
            </a:r>
            <a:r>
              <a:rPr lang="en-US" dirty="0"/>
              <a:t> </a:t>
            </a:r>
            <a:r>
              <a:rPr lang="en-US" dirty="0" err="1"/>
              <a:t>fleksibel</a:t>
            </a:r>
            <a:r>
              <a:rPr lang="en-US" dirty="0"/>
              <a:t> </a:t>
            </a:r>
            <a:r>
              <a:rPr lang="en-US" dirty="0" err="1"/>
              <a:t>kepada</a:t>
            </a:r>
            <a:r>
              <a:rPr lang="en-US" dirty="0"/>
              <a:t> investor </a:t>
            </a:r>
            <a:r>
              <a:rPr lang="en-US" dirty="0" err="1"/>
              <a:t>baru</a:t>
            </a:r>
            <a:r>
              <a:rPr lang="en-US" dirty="0"/>
              <a:t> </a:t>
            </a:r>
            <a:r>
              <a:rPr lang="en-US" dirty="0" err="1"/>
              <a:t>untuk</a:t>
            </a:r>
            <a:r>
              <a:rPr lang="en-US" dirty="0"/>
              <a:t> </a:t>
            </a:r>
            <a:r>
              <a:rPr lang="en-US" dirty="0" err="1"/>
              <a:t>menanamkan</a:t>
            </a:r>
            <a:r>
              <a:rPr lang="en-US" dirty="0"/>
              <a:t> modal</a:t>
            </a:r>
          </a:p>
          <a:p>
            <a:r>
              <a:rPr lang="en-US" dirty="0" err="1"/>
              <a:t>Mempersiapkan</a:t>
            </a:r>
            <a:r>
              <a:rPr lang="en-US" dirty="0"/>
              <a:t> </a:t>
            </a:r>
            <a:r>
              <a:rPr lang="en-US" dirty="0" err="1"/>
              <a:t>strategi</a:t>
            </a:r>
            <a:r>
              <a:rPr lang="en-US" dirty="0"/>
              <a:t> Perusahaan </a:t>
            </a:r>
            <a:r>
              <a:rPr lang="en-US" dirty="0" err="1"/>
              <a:t>untuk</a:t>
            </a:r>
            <a:r>
              <a:rPr lang="en-US" dirty="0"/>
              <a:t> </a:t>
            </a:r>
            <a:r>
              <a:rPr lang="en-US" dirty="0" err="1"/>
              <a:t>menghadapi</a:t>
            </a:r>
            <a:r>
              <a:rPr lang="en-US" dirty="0"/>
              <a:t> </a:t>
            </a:r>
            <a:r>
              <a:rPr lang="en-US" dirty="0" err="1"/>
              <a:t>Situasi</a:t>
            </a:r>
            <a:r>
              <a:rPr lang="en-US" dirty="0"/>
              <a:t> </a:t>
            </a:r>
            <a:r>
              <a:rPr lang="en-US" dirty="0" err="1"/>
              <a:t>Bisnis</a:t>
            </a:r>
            <a:r>
              <a:rPr lang="en-US" dirty="0"/>
              <a:t> </a:t>
            </a:r>
            <a:r>
              <a:rPr lang="en-US" dirty="0" err="1"/>
              <a:t>Pasca</a:t>
            </a:r>
            <a:r>
              <a:rPr lang="en-US" dirty="0"/>
              <a:t> </a:t>
            </a:r>
            <a:r>
              <a:rPr lang="en-US" dirty="0" err="1"/>
              <a:t>Pandemi</a:t>
            </a:r>
            <a:r>
              <a:rPr lang="en-US" dirty="0"/>
              <a:t> </a:t>
            </a:r>
            <a:r>
              <a:rPr lang="en-US" dirty="0" err="1"/>
              <a:t>Covid</a:t>
            </a:r>
            <a:r>
              <a:rPr lang="en-US" dirty="0"/>
              <a:t> 19 </a:t>
            </a:r>
          </a:p>
          <a:p>
            <a:r>
              <a:rPr lang="en-US" dirty="0" err="1"/>
              <a:t>Merekrut</a:t>
            </a:r>
            <a:r>
              <a:rPr lang="en-US" dirty="0"/>
              <a:t> </a:t>
            </a:r>
            <a:r>
              <a:rPr lang="en-US" dirty="0" err="1"/>
              <a:t>karyawan-karyawan</a:t>
            </a:r>
            <a:r>
              <a:rPr lang="en-US" dirty="0"/>
              <a:t> yang </a:t>
            </a:r>
            <a:r>
              <a:rPr lang="en-US" dirty="0" err="1"/>
              <a:t>Profesional</a:t>
            </a:r>
            <a:r>
              <a:rPr lang="en-US" dirty="0"/>
              <a:t> </a:t>
            </a:r>
            <a:r>
              <a:rPr lang="en-US" dirty="0" err="1"/>
              <a:t>dibidangnya</a:t>
            </a:r>
            <a:r>
              <a:rPr lang="en-US" dirty="0"/>
              <a:t> dan </a:t>
            </a:r>
            <a:r>
              <a:rPr lang="en-US" dirty="0" err="1"/>
              <a:t>mempunyai</a:t>
            </a:r>
            <a:r>
              <a:rPr lang="en-US" dirty="0"/>
              <a:t> </a:t>
            </a:r>
            <a:r>
              <a:rPr lang="en-US" dirty="0" err="1"/>
              <a:t>semangat,daya</a:t>
            </a:r>
            <a:r>
              <a:rPr lang="en-US" dirty="0"/>
              <a:t> </a:t>
            </a:r>
            <a:r>
              <a:rPr lang="en-US" dirty="0" err="1"/>
              <a:t>juang</a:t>
            </a:r>
            <a:r>
              <a:rPr lang="en-US" dirty="0"/>
              <a:t> &amp; </a:t>
            </a:r>
            <a:r>
              <a:rPr lang="en-US" dirty="0" err="1"/>
              <a:t>loyatlitas</a:t>
            </a:r>
            <a:r>
              <a:rPr lang="en-US" dirty="0"/>
              <a:t> yang </a:t>
            </a:r>
            <a:r>
              <a:rPr lang="en-US" dirty="0" err="1"/>
              <a:t>tingi</a:t>
            </a:r>
            <a:r>
              <a:rPr lang="en-US" dirty="0"/>
              <a:t>.</a:t>
            </a:r>
            <a:endParaRPr lang="en-ID" dirty="0"/>
          </a:p>
        </p:txBody>
      </p:sp>
    </p:spTree>
    <p:extLst>
      <p:ext uri="{BB962C8B-B14F-4D97-AF65-F5344CB8AC3E}">
        <p14:creationId xmlns:p14="http://schemas.microsoft.com/office/powerpoint/2010/main" val="29151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AC164-CCF4-4E91-AC13-81A413612367}"/>
              </a:ext>
            </a:extLst>
          </p:cNvPr>
          <p:cNvSpPr>
            <a:spLocks noGrp="1"/>
          </p:cNvSpPr>
          <p:nvPr>
            <p:ph type="title"/>
          </p:nvPr>
        </p:nvSpPr>
        <p:spPr/>
        <p:txBody>
          <a:bodyPr/>
          <a:lstStyle/>
          <a:p>
            <a:r>
              <a:rPr lang="en-US" dirty="0" err="1"/>
              <a:t>Tantangan</a:t>
            </a:r>
            <a:r>
              <a:rPr lang="en-US" dirty="0"/>
              <a:t> yang </a:t>
            </a:r>
            <a:r>
              <a:rPr lang="en-US" dirty="0" err="1"/>
              <a:t>akan</a:t>
            </a:r>
            <a:r>
              <a:rPr lang="en-US" dirty="0"/>
              <a:t> </a:t>
            </a:r>
            <a:r>
              <a:rPr lang="en-US" dirty="0" err="1"/>
              <a:t>dihadapi</a:t>
            </a:r>
            <a:r>
              <a:rPr lang="en-US" dirty="0"/>
              <a:t> </a:t>
            </a:r>
            <a:endParaRPr lang="en-ID" dirty="0"/>
          </a:p>
        </p:txBody>
      </p:sp>
      <p:sp>
        <p:nvSpPr>
          <p:cNvPr id="3" name="Content Placeholder 2">
            <a:extLst>
              <a:ext uri="{FF2B5EF4-FFF2-40B4-BE49-F238E27FC236}">
                <a16:creationId xmlns:a16="http://schemas.microsoft.com/office/drawing/2014/main" id="{4BA672C1-F497-4D4E-B44C-7D8DE1B94EE4}"/>
              </a:ext>
            </a:extLst>
          </p:cNvPr>
          <p:cNvSpPr>
            <a:spLocks noGrp="1"/>
          </p:cNvSpPr>
          <p:nvPr>
            <p:ph idx="1"/>
          </p:nvPr>
        </p:nvSpPr>
        <p:spPr/>
        <p:txBody>
          <a:bodyPr/>
          <a:lstStyle/>
          <a:p>
            <a:r>
              <a:rPr lang="en-US" dirty="0" err="1"/>
              <a:t>Persaingan</a:t>
            </a:r>
            <a:r>
              <a:rPr lang="en-US" dirty="0"/>
              <a:t> </a:t>
            </a:r>
            <a:r>
              <a:rPr lang="en-US" dirty="0" err="1"/>
              <a:t>dari</a:t>
            </a:r>
            <a:r>
              <a:rPr lang="en-US" dirty="0"/>
              <a:t> </a:t>
            </a:r>
            <a:r>
              <a:rPr lang="en-US" dirty="0" err="1"/>
              <a:t>Kompetitor</a:t>
            </a:r>
            <a:r>
              <a:rPr lang="en-US" dirty="0"/>
              <a:t> Perusahaan </a:t>
            </a:r>
            <a:r>
              <a:rPr lang="en-US" dirty="0" err="1"/>
              <a:t>untuk</a:t>
            </a:r>
            <a:r>
              <a:rPr lang="en-US" dirty="0"/>
              <a:t> </a:t>
            </a:r>
            <a:r>
              <a:rPr lang="en-US" dirty="0" err="1"/>
              <a:t>mendapatkan</a:t>
            </a:r>
            <a:r>
              <a:rPr lang="en-US" dirty="0"/>
              <a:t> Investor </a:t>
            </a:r>
            <a:r>
              <a:rPr lang="en-US" dirty="0" err="1"/>
              <a:t>baru</a:t>
            </a:r>
            <a:r>
              <a:rPr lang="en-US" dirty="0"/>
              <a:t> </a:t>
            </a:r>
          </a:p>
          <a:p>
            <a:r>
              <a:rPr lang="en-US" dirty="0"/>
              <a:t>Proses </a:t>
            </a:r>
            <a:r>
              <a:rPr lang="en-US" dirty="0" err="1"/>
              <a:t>pemulihan</a:t>
            </a:r>
            <a:r>
              <a:rPr lang="en-US" dirty="0"/>
              <a:t> </a:t>
            </a:r>
            <a:r>
              <a:rPr lang="en-US" dirty="0" err="1"/>
              <a:t>Bisnis</a:t>
            </a:r>
            <a:r>
              <a:rPr lang="en-US" dirty="0"/>
              <a:t> </a:t>
            </a:r>
            <a:r>
              <a:rPr lang="en-US" dirty="0" err="1"/>
              <a:t>Pasca</a:t>
            </a:r>
            <a:r>
              <a:rPr lang="en-US" dirty="0"/>
              <a:t> </a:t>
            </a:r>
            <a:r>
              <a:rPr lang="en-US" dirty="0" err="1"/>
              <a:t>Pandemi</a:t>
            </a:r>
            <a:r>
              <a:rPr lang="en-US" dirty="0"/>
              <a:t> </a:t>
            </a:r>
            <a:r>
              <a:rPr lang="en-US" dirty="0" err="1"/>
              <a:t>Covid</a:t>
            </a:r>
            <a:r>
              <a:rPr lang="en-US" dirty="0"/>
              <a:t> 19 </a:t>
            </a:r>
          </a:p>
          <a:p>
            <a:r>
              <a:rPr lang="en-US" dirty="0" err="1"/>
              <a:t>Terbatasnya</a:t>
            </a:r>
            <a:r>
              <a:rPr lang="en-US" dirty="0"/>
              <a:t> </a:t>
            </a:r>
            <a:r>
              <a:rPr lang="en-US" dirty="0" err="1"/>
              <a:t>Kandidat-kandidat</a:t>
            </a:r>
            <a:r>
              <a:rPr lang="en-US" dirty="0"/>
              <a:t> </a:t>
            </a:r>
            <a:r>
              <a:rPr lang="en-US" dirty="0" err="1"/>
              <a:t>Karyawan</a:t>
            </a:r>
            <a:r>
              <a:rPr lang="en-US" dirty="0"/>
              <a:t> yang </a:t>
            </a:r>
            <a:r>
              <a:rPr lang="en-US" dirty="0" err="1"/>
              <a:t>Profesional</a:t>
            </a:r>
            <a:r>
              <a:rPr lang="en-US" dirty="0"/>
              <a:t> </a:t>
            </a:r>
            <a:r>
              <a:rPr lang="en-US" dirty="0" err="1"/>
              <a:t>sesuai</a:t>
            </a:r>
            <a:r>
              <a:rPr lang="en-US" dirty="0"/>
              <a:t> </a:t>
            </a:r>
            <a:r>
              <a:rPr lang="en-US" dirty="0" err="1"/>
              <a:t>kualifikasi</a:t>
            </a:r>
            <a:r>
              <a:rPr lang="en-US" dirty="0"/>
              <a:t> yang </a:t>
            </a:r>
            <a:r>
              <a:rPr lang="en-US" dirty="0" err="1"/>
              <a:t>ditentukan</a:t>
            </a:r>
            <a:r>
              <a:rPr lang="en-US" dirty="0"/>
              <a:t> oleh Perusahaan </a:t>
            </a:r>
            <a:r>
              <a:rPr lang="en-US" dirty="0" err="1"/>
              <a:t>guna</a:t>
            </a:r>
            <a:r>
              <a:rPr lang="en-US" dirty="0"/>
              <a:t> </a:t>
            </a:r>
            <a:r>
              <a:rPr lang="en-US" dirty="0" err="1"/>
              <a:t>menciptakan</a:t>
            </a:r>
            <a:r>
              <a:rPr lang="en-US" dirty="0"/>
              <a:t> </a:t>
            </a:r>
            <a:r>
              <a:rPr lang="en-US" dirty="0" err="1"/>
              <a:t>iklim</a:t>
            </a:r>
            <a:r>
              <a:rPr lang="en-US" dirty="0"/>
              <a:t> </a:t>
            </a:r>
            <a:r>
              <a:rPr lang="en-US" dirty="0" err="1"/>
              <a:t>bisnis</a:t>
            </a:r>
            <a:r>
              <a:rPr lang="en-US" dirty="0"/>
              <a:t> yang </a:t>
            </a:r>
            <a:r>
              <a:rPr lang="en-US" dirty="0" err="1"/>
              <a:t>baik</a:t>
            </a:r>
            <a:r>
              <a:rPr lang="en-US" dirty="0"/>
              <a:t> </a:t>
            </a:r>
            <a:r>
              <a:rPr lang="en-US" dirty="0" err="1"/>
              <a:t>pasca</a:t>
            </a:r>
            <a:r>
              <a:rPr lang="en-US" dirty="0"/>
              <a:t> </a:t>
            </a:r>
            <a:r>
              <a:rPr lang="en-US" dirty="0" err="1"/>
              <a:t>Pandemi</a:t>
            </a:r>
            <a:r>
              <a:rPr lang="en-US" dirty="0"/>
              <a:t> </a:t>
            </a:r>
            <a:r>
              <a:rPr lang="en-US" dirty="0" err="1"/>
              <a:t>Covid</a:t>
            </a:r>
            <a:r>
              <a:rPr lang="en-US" dirty="0"/>
              <a:t> 19 </a:t>
            </a:r>
          </a:p>
          <a:p>
            <a:endParaRPr lang="en-US" dirty="0"/>
          </a:p>
          <a:p>
            <a:endParaRPr lang="en-ID" dirty="0"/>
          </a:p>
        </p:txBody>
      </p:sp>
    </p:spTree>
    <p:extLst>
      <p:ext uri="{BB962C8B-B14F-4D97-AF65-F5344CB8AC3E}">
        <p14:creationId xmlns:p14="http://schemas.microsoft.com/office/powerpoint/2010/main" val="1561252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7185F-A075-4CE2-981F-5B5F78B99A93}"/>
              </a:ext>
            </a:extLst>
          </p:cNvPr>
          <p:cNvSpPr>
            <a:spLocks noGrp="1"/>
          </p:cNvSpPr>
          <p:nvPr>
            <p:ph type="title"/>
          </p:nvPr>
        </p:nvSpPr>
        <p:spPr/>
        <p:txBody>
          <a:bodyPr/>
          <a:lstStyle/>
          <a:p>
            <a:r>
              <a:rPr lang="en-US" dirty="0"/>
              <a:t>Thank you </a:t>
            </a:r>
            <a:br>
              <a:rPr lang="en-US" dirty="0"/>
            </a:br>
            <a:endParaRPr lang="en-ID" dirty="0"/>
          </a:p>
        </p:txBody>
      </p:sp>
      <p:sp>
        <p:nvSpPr>
          <p:cNvPr id="3" name="Content Placeholder 2">
            <a:extLst>
              <a:ext uri="{FF2B5EF4-FFF2-40B4-BE49-F238E27FC236}">
                <a16:creationId xmlns:a16="http://schemas.microsoft.com/office/drawing/2014/main" id="{1F00B7F0-0538-4297-96F0-D2710C79D4EE}"/>
              </a:ext>
            </a:extLst>
          </p:cNvPr>
          <p:cNvSpPr>
            <a:spLocks noGrp="1"/>
          </p:cNvSpPr>
          <p:nvPr>
            <p:ph idx="1"/>
          </p:nvPr>
        </p:nvSpPr>
        <p:spPr>
          <a:xfrm>
            <a:off x="1141413" y="2249487"/>
            <a:ext cx="4330474" cy="740456"/>
          </a:xfrm>
        </p:spPr>
        <p:txBody>
          <a:bodyPr/>
          <a:lstStyle/>
          <a:p>
            <a:pPr marL="0" indent="0">
              <a:buNone/>
            </a:pPr>
            <a:r>
              <a:rPr lang="en-ID" dirty="0"/>
              <a:t>Tim </a:t>
            </a:r>
            <a:r>
              <a:rPr lang="en-ID" dirty="0" err="1"/>
              <a:t>Penyempurnaan</a:t>
            </a:r>
            <a:r>
              <a:rPr lang="en-ID" dirty="0"/>
              <a:t> </a:t>
            </a:r>
            <a:r>
              <a:rPr lang="en-ID" dirty="0" err="1"/>
              <a:t>Organisasi</a:t>
            </a:r>
            <a:endParaRPr lang="en-ID" dirty="0"/>
          </a:p>
        </p:txBody>
      </p:sp>
    </p:spTree>
    <p:extLst>
      <p:ext uri="{BB962C8B-B14F-4D97-AF65-F5344CB8AC3E}">
        <p14:creationId xmlns:p14="http://schemas.microsoft.com/office/powerpoint/2010/main" val="1969784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73023-B194-418C-A8BC-A70935E5261F}"/>
              </a:ext>
            </a:extLst>
          </p:cNvPr>
          <p:cNvSpPr>
            <a:spLocks noGrp="1"/>
          </p:cNvSpPr>
          <p:nvPr>
            <p:ph type="title"/>
          </p:nvPr>
        </p:nvSpPr>
        <p:spPr>
          <a:xfrm>
            <a:off x="1141413" y="618518"/>
            <a:ext cx="9905998" cy="1478570"/>
          </a:xfrm>
        </p:spPr>
        <p:txBody>
          <a:bodyPr/>
          <a:lstStyle/>
          <a:p>
            <a:r>
              <a:rPr lang="en-US" dirty="0"/>
              <a:t>Company profile </a:t>
            </a:r>
            <a:endParaRPr lang="en-ID" dirty="0"/>
          </a:p>
        </p:txBody>
      </p:sp>
      <p:sp>
        <p:nvSpPr>
          <p:cNvPr id="3" name="Content Placeholder 2">
            <a:extLst>
              <a:ext uri="{FF2B5EF4-FFF2-40B4-BE49-F238E27FC236}">
                <a16:creationId xmlns:a16="http://schemas.microsoft.com/office/drawing/2014/main" id="{8378EFE5-FD89-4252-8812-1B2E17B57B9A}"/>
              </a:ext>
            </a:extLst>
          </p:cNvPr>
          <p:cNvSpPr>
            <a:spLocks noGrp="1"/>
          </p:cNvSpPr>
          <p:nvPr>
            <p:ph idx="1"/>
          </p:nvPr>
        </p:nvSpPr>
        <p:spPr>
          <a:xfrm>
            <a:off x="1234778" y="1723706"/>
            <a:ext cx="7532944" cy="43828711"/>
          </a:xfrm>
        </p:spPr>
        <p:txBody>
          <a:bodyPr/>
          <a:lstStyle/>
          <a:p>
            <a:pPr marL="0" indent="0">
              <a:buNone/>
            </a:pPr>
            <a:r>
              <a:rPr lang="en-US" dirty="0"/>
              <a:t>PT RITEL ENERGI </a:t>
            </a:r>
          </a:p>
          <a:p>
            <a:pPr marL="0" indent="0">
              <a:buNone/>
            </a:pPr>
            <a:endParaRPr lang="en-US" dirty="0"/>
          </a:p>
          <a:p>
            <a:pPr marL="0" indent="0">
              <a:buNone/>
            </a:pPr>
            <a:endParaRPr lang="en-ID" dirty="0"/>
          </a:p>
        </p:txBody>
      </p:sp>
      <p:sp>
        <p:nvSpPr>
          <p:cNvPr id="5" name="Rectangle 2">
            <a:extLst>
              <a:ext uri="{FF2B5EF4-FFF2-40B4-BE49-F238E27FC236}">
                <a16:creationId xmlns:a16="http://schemas.microsoft.com/office/drawing/2014/main" id="{92254E6A-9BC4-406A-9B9A-287147F42C1C}"/>
              </a:ext>
            </a:extLst>
          </p:cNvPr>
          <p:cNvSpPr>
            <a:spLocks noChangeArrowheads="1"/>
          </p:cNvSpPr>
          <p:nvPr/>
        </p:nvSpPr>
        <p:spPr bwMode="auto">
          <a:xfrm rot="10800000" flipV="1">
            <a:off x="1234778" y="2254069"/>
            <a:ext cx="875387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Berdiri pada tahun 2005 di Jakarta, Indonesia, PT Ritel Energi merupakan perusahaan yang menginduk pada perusahaan perusahaan yang menyediakan energi dan mengembangkan energi baru dan terbarukan. PT. Ritel Energi melakukan usaha di bidang ritel khususnya penyaluran bahan bakar di SPBU dan pengelolaan, pengembangan serta pemasaran produk-produk bahan bakar dan non bahan bakar sesuai dengan bisnis yang terkait di dalamnya.</a:t>
            </a:r>
            <a:endParaRPr kumimoji="0" lang="af-ZA" altLang="en-US"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endParaRPr kumimoji="0" lang="af-ZA" altLang="en-US"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Awal mula PT Ritel Enegri bergerak di bidang usaha pelumas. Perubahan jenis usaha dilakukan sebagai upaya untuk beradaptasi terhadap perubahan pasar ritel khususnya SPBU dalam negeri agar dapat ikut bersaing dalam pasar bebas dunia. Sebagai pelopor dalam bisnis ritel bahan bakar modern di Indonesia, Perusahaan mengintegrasikan bisnis bahan bakar dan non-bahan bakar di dalam area SPBU. Perusahaan memulai pengoperasian dan pengelolaan SPBU sejak Maret 2006.</a:t>
            </a:r>
            <a:endParaRPr kumimoji="0" lang="af-ZA" altLang="en-US"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 </a:t>
            </a:r>
            <a:endParaRPr kumimoji="0" lang="af-ZA" altLang="en-US"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f-ZA" altLang="en-US" sz="1200" b="0" i="0" u="none" strike="noStrike" cap="none" normalizeH="0" baseline="0" dirty="0">
                <a:ln>
                  <a:noFill/>
                </a:ln>
                <a:solidFill>
                  <a:srgbClr val="212529"/>
                </a:solidFill>
                <a:effectLst/>
                <a:latin typeface="Arial" panose="020B0604020202020204" pitchFamily="34" charset="0"/>
                <a:cs typeface="Arial" panose="020B0604020202020204" pitchFamily="34" charset="0"/>
              </a:rPr>
              <a:t>Sehubungan dengan perkembangan bisnis perusahaan yang mengarah pada digitalisasi, maka Perusahaan berusaha memaksimalkan potensi tenaga kerja yang tersedia. Pada 31 Desember 2019, jumlah karyawan PT. Ritel Energi berjumlah 316 orang. Sementara jumlah karyawan di seluruh unit bisnis berjumlah 5.453. Peningkatan jumlah karyawan di unit bisnis ini terkait penambahan jumlah unit bisnis SPBU di seluruh Indonesia pada tahun 2019.</a:t>
            </a:r>
            <a:endParaRPr kumimoji="0" lang="af-ZA"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487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15434-421B-4CBF-A7A2-58D3E720D17B}"/>
              </a:ext>
            </a:extLst>
          </p:cNvPr>
          <p:cNvSpPr>
            <a:spLocks noGrp="1"/>
          </p:cNvSpPr>
          <p:nvPr>
            <p:ph type="title"/>
          </p:nvPr>
        </p:nvSpPr>
        <p:spPr>
          <a:xfrm>
            <a:off x="1141413" y="618518"/>
            <a:ext cx="4607877" cy="1084552"/>
          </a:xfrm>
        </p:spPr>
        <p:txBody>
          <a:bodyPr/>
          <a:lstStyle/>
          <a:p>
            <a:r>
              <a:rPr lang="en-US" dirty="0" err="1"/>
              <a:t>Organisasi</a:t>
            </a:r>
            <a:r>
              <a:rPr lang="en-US" dirty="0"/>
              <a:t> SDM </a:t>
            </a:r>
            <a:endParaRPr lang="en-ID" dirty="0"/>
          </a:p>
        </p:txBody>
      </p:sp>
      <p:graphicFrame>
        <p:nvGraphicFramePr>
          <p:cNvPr id="6" name="Table 6">
            <a:extLst>
              <a:ext uri="{FF2B5EF4-FFF2-40B4-BE49-F238E27FC236}">
                <a16:creationId xmlns:a16="http://schemas.microsoft.com/office/drawing/2014/main" id="{6322E19E-C6A3-4FDB-9F33-2CE44A9F6EA1}"/>
              </a:ext>
            </a:extLst>
          </p:cNvPr>
          <p:cNvGraphicFramePr>
            <a:graphicFrameLocks noGrp="1"/>
          </p:cNvGraphicFramePr>
          <p:nvPr>
            <p:ph idx="1"/>
            <p:extLst>
              <p:ext uri="{D42A27DB-BD31-4B8C-83A1-F6EECF244321}">
                <p14:modId xmlns:p14="http://schemas.microsoft.com/office/powerpoint/2010/main" val="3852118175"/>
              </p:ext>
            </p:extLst>
          </p:nvPr>
        </p:nvGraphicFramePr>
        <p:xfrm>
          <a:off x="1278573" y="2651760"/>
          <a:ext cx="8996998" cy="1801180"/>
        </p:xfrm>
        <a:graphic>
          <a:graphicData uri="http://schemas.openxmlformats.org/drawingml/2006/table">
            <a:tbl>
              <a:tblPr firstRow="1" bandRow="1">
                <a:tableStyleId>{5C22544A-7EE6-4342-B048-85BDC9FD1C3A}</a:tableStyleId>
              </a:tblPr>
              <a:tblGrid>
                <a:gridCol w="4498499">
                  <a:extLst>
                    <a:ext uri="{9D8B030D-6E8A-4147-A177-3AD203B41FA5}">
                      <a16:colId xmlns:a16="http://schemas.microsoft.com/office/drawing/2014/main" val="181041260"/>
                    </a:ext>
                  </a:extLst>
                </a:gridCol>
                <a:gridCol w="4498499">
                  <a:extLst>
                    <a:ext uri="{9D8B030D-6E8A-4147-A177-3AD203B41FA5}">
                      <a16:colId xmlns:a16="http://schemas.microsoft.com/office/drawing/2014/main" val="1013749063"/>
                    </a:ext>
                  </a:extLst>
                </a:gridCol>
              </a:tblGrid>
              <a:tr h="450295">
                <a:tc>
                  <a:txBody>
                    <a:bodyPr/>
                    <a:lstStyle/>
                    <a:p>
                      <a:r>
                        <a:rPr lang="en-US" dirty="0" err="1"/>
                        <a:t>Karyawan</a:t>
                      </a:r>
                      <a:endParaRPr lang="en-ID" dirty="0"/>
                    </a:p>
                  </a:txBody>
                  <a:tcPr/>
                </a:tc>
                <a:tc>
                  <a:txBody>
                    <a:bodyPr/>
                    <a:lstStyle/>
                    <a:p>
                      <a:r>
                        <a:rPr lang="en-US" dirty="0" err="1"/>
                        <a:t>Jumlah</a:t>
                      </a:r>
                      <a:r>
                        <a:rPr lang="en-US" dirty="0"/>
                        <a:t> </a:t>
                      </a:r>
                      <a:endParaRPr lang="en-ID" dirty="0"/>
                    </a:p>
                  </a:txBody>
                  <a:tcPr/>
                </a:tc>
                <a:extLst>
                  <a:ext uri="{0D108BD9-81ED-4DB2-BD59-A6C34878D82A}">
                    <a16:rowId xmlns:a16="http://schemas.microsoft.com/office/drawing/2014/main" val="3549290892"/>
                  </a:ext>
                </a:extLst>
              </a:tr>
              <a:tr h="450295">
                <a:tc>
                  <a:txBody>
                    <a:bodyPr/>
                    <a:lstStyle/>
                    <a:p>
                      <a:r>
                        <a:rPr lang="en-US" dirty="0"/>
                        <a:t>Kantor Pusat </a:t>
                      </a:r>
                      <a:endParaRPr lang="en-ID" dirty="0"/>
                    </a:p>
                  </a:txBody>
                  <a:tcPr/>
                </a:tc>
                <a:tc>
                  <a:txBody>
                    <a:bodyPr/>
                    <a:lstStyle/>
                    <a:p>
                      <a:r>
                        <a:rPr lang="en-US" dirty="0"/>
                        <a:t>316</a:t>
                      </a:r>
                      <a:endParaRPr lang="en-ID" dirty="0"/>
                    </a:p>
                  </a:txBody>
                  <a:tcPr/>
                </a:tc>
                <a:extLst>
                  <a:ext uri="{0D108BD9-81ED-4DB2-BD59-A6C34878D82A}">
                    <a16:rowId xmlns:a16="http://schemas.microsoft.com/office/drawing/2014/main" val="1509622469"/>
                  </a:ext>
                </a:extLst>
              </a:tr>
              <a:tr h="450295">
                <a:tc>
                  <a:txBody>
                    <a:bodyPr/>
                    <a:lstStyle/>
                    <a:p>
                      <a:r>
                        <a:rPr lang="en-US" dirty="0"/>
                        <a:t>Unit </a:t>
                      </a:r>
                      <a:r>
                        <a:rPr lang="en-US" dirty="0" err="1"/>
                        <a:t>Bisnis</a:t>
                      </a:r>
                      <a:r>
                        <a:rPr lang="en-US" dirty="0"/>
                        <a:t> </a:t>
                      </a:r>
                      <a:endParaRPr lang="en-ID" dirty="0"/>
                    </a:p>
                  </a:txBody>
                  <a:tcPr/>
                </a:tc>
                <a:tc>
                  <a:txBody>
                    <a:bodyPr/>
                    <a:lstStyle/>
                    <a:p>
                      <a:r>
                        <a:rPr lang="en-ID" sz="1800" b="0" i="0" kern="1200" dirty="0">
                          <a:solidFill>
                            <a:schemeClr val="dk1"/>
                          </a:solidFill>
                          <a:effectLst/>
                          <a:latin typeface="+mn-lt"/>
                          <a:ea typeface="+mn-ea"/>
                          <a:cs typeface="+mn-cs"/>
                        </a:rPr>
                        <a:t>5.453</a:t>
                      </a:r>
                      <a:endParaRPr lang="en-ID" dirty="0"/>
                    </a:p>
                  </a:txBody>
                  <a:tcPr/>
                </a:tc>
                <a:extLst>
                  <a:ext uri="{0D108BD9-81ED-4DB2-BD59-A6C34878D82A}">
                    <a16:rowId xmlns:a16="http://schemas.microsoft.com/office/drawing/2014/main" val="3118182967"/>
                  </a:ext>
                </a:extLst>
              </a:tr>
              <a:tr h="450295">
                <a:tc>
                  <a:txBody>
                    <a:bodyPr/>
                    <a:lstStyle/>
                    <a:p>
                      <a:r>
                        <a:rPr lang="en-US" dirty="0"/>
                        <a:t>Total </a:t>
                      </a:r>
                      <a:endParaRPr lang="en-ID" dirty="0"/>
                    </a:p>
                  </a:txBody>
                  <a:tcPr/>
                </a:tc>
                <a:tc>
                  <a:txBody>
                    <a:bodyPr/>
                    <a:lstStyle/>
                    <a:p>
                      <a:r>
                        <a:rPr lang="en-ID" sz="1800" b="0" i="0" kern="1200" dirty="0">
                          <a:solidFill>
                            <a:schemeClr val="dk1"/>
                          </a:solidFill>
                          <a:effectLst/>
                          <a:latin typeface="+mn-lt"/>
                          <a:ea typeface="+mn-ea"/>
                          <a:cs typeface="+mn-cs"/>
                        </a:rPr>
                        <a:t>5.769</a:t>
                      </a:r>
                      <a:endParaRPr lang="en-ID" dirty="0"/>
                    </a:p>
                  </a:txBody>
                  <a:tcPr/>
                </a:tc>
                <a:extLst>
                  <a:ext uri="{0D108BD9-81ED-4DB2-BD59-A6C34878D82A}">
                    <a16:rowId xmlns:a16="http://schemas.microsoft.com/office/drawing/2014/main" val="1142629764"/>
                  </a:ext>
                </a:extLst>
              </a:tr>
            </a:tbl>
          </a:graphicData>
        </a:graphic>
      </p:graphicFrame>
      <p:sp>
        <p:nvSpPr>
          <p:cNvPr id="8" name="Title 1">
            <a:extLst>
              <a:ext uri="{FF2B5EF4-FFF2-40B4-BE49-F238E27FC236}">
                <a16:creationId xmlns:a16="http://schemas.microsoft.com/office/drawing/2014/main" id="{7EBA0BB3-7080-4080-A9A8-233998819F74}"/>
              </a:ext>
            </a:extLst>
          </p:cNvPr>
          <p:cNvSpPr txBox="1">
            <a:spLocks/>
          </p:cNvSpPr>
          <p:nvPr/>
        </p:nvSpPr>
        <p:spPr>
          <a:xfrm>
            <a:off x="1278573" y="1992630"/>
            <a:ext cx="7922577" cy="659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n-US" dirty="0" err="1"/>
              <a:t>Jumlah</a:t>
            </a:r>
            <a:r>
              <a:rPr lang="en-US" dirty="0"/>
              <a:t> </a:t>
            </a:r>
            <a:r>
              <a:rPr lang="en-US" dirty="0" err="1"/>
              <a:t>karyawan</a:t>
            </a:r>
            <a:r>
              <a:rPr lang="en-US" dirty="0"/>
              <a:t> </a:t>
            </a:r>
            <a:r>
              <a:rPr lang="en-ID" dirty="0"/>
              <a:t> PT </a:t>
            </a:r>
            <a:r>
              <a:rPr lang="en-ID" dirty="0" err="1"/>
              <a:t>Ritel</a:t>
            </a:r>
            <a:r>
              <a:rPr lang="en-ID" dirty="0"/>
              <a:t> </a:t>
            </a:r>
            <a:r>
              <a:rPr lang="en-ID" dirty="0" err="1"/>
              <a:t>Energi</a:t>
            </a:r>
            <a:r>
              <a:rPr lang="en-US" dirty="0"/>
              <a:t> </a:t>
            </a:r>
            <a:endParaRPr lang="en-ID" dirty="0"/>
          </a:p>
        </p:txBody>
      </p:sp>
    </p:spTree>
    <p:extLst>
      <p:ext uri="{BB962C8B-B14F-4D97-AF65-F5344CB8AC3E}">
        <p14:creationId xmlns:p14="http://schemas.microsoft.com/office/powerpoint/2010/main" val="818641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BFD20-6831-4247-AE44-CC4F702AF0B8}"/>
              </a:ext>
            </a:extLst>
          </p:cNvPr>
          <p:cNvSpPr>
            <a:spLocks noGrp="1"/>
          </p:cNvSpPr>
          <p:nvPr>
            <p:ph type="title"/>
          </p:nvPr>
        </p:nvSpPr>
        <p:spPr/>
        <p:txBody>
          <a:bodyPr/>
          <a:lstStyle/>
          <a:p>
            <a:r>
              <a:rPr lang="en-US" dirty="0" err="1"/>
              <a:t>Grafik</a:t>
            </a:r>
            <a:r>
              <a:rPr lang="en-US" dirty="0"/>
              <a:t> </a:t>
            </a:r>
            <a:r>
              <a:rPr lang="en-US" dirty="0" err="1"/>
              <a:t>komposisi</a:t>
            </a:r>
            <a:r>
              <a:rPr lang="en-US" dirty="0"/>
              <a:t> </a:t>
            </a:r>
            <a:r>
              <a:rPr lang="en-US" dirty="0" err="1"/>
              <a:t>karyawan</a:t>
            </a:r>
            <a:r>
              <a:rPr lang="en-US" dirty="0"/>
              <a:t> </a:t>
            </a:r>
            <a:endParaRPr lang="en-ID" dirty="0"/>
          </a:p>
        </p:txBody>
      </p:sp>
      <p:graphicFrame>
        <p:nvGraphicFramePr>
          <p:cNvPr id="6" name="Content Placeholder 5">
            <a:extLst>
              <a:ext uri="{FF2B5EF4-FFF2-40B4-BE49-F238E27FC236}">
                <a16:creationId xmlns:a16="http://schemas.microsoft.com/office/drawing/2014/main" id="{781B1D1A-C6BE-4855-90A6-4B1297DDBB68}"/>
              </a:ext>
            </a:extLst>
          </p:cNvPr>
          <p:cNvGraphicFramePr>
            <a:graphicFrameLocks noGrp="1"/>
          </p:cNvGraphicFramePr>
          <p:nvPr>
            <p:ph idx="1"/>
            <p:extLst>
              <p:ext uri="{D42A27DB-BD31-4B8C-83A1-F6EECF244321}">
                <p14:modId xmlns:p14="http://schemas.microsoft.com/office/powerpoint/2010/main" val="2204508188"/>
              </p:ext>
            </p:extLst>
          </p:nvPr>
        </p:nvGraphicFramePr>
        <p:xfrm>
          <a:off x="1141413" y="1785257"/>
          <a:ext cx="99060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6885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11EA-418F-4829-9228-8E52DCEDD842}"/>
              </a:ext>
            </a:extLst>
          </p:cNvPr>
          <p:cNvSpPr>
            <a:spLocks noGrp="1"/>
          </p:cNvSpPr>
          <p:nvPr>
            <p:ph type="title"/>
          </p:nvPr>
        </p:nvSpPr>
        <p:spPr/>
        <p:txBody>
          <a:bodyPr/>
          <a:lstStyle/>
          <a:p>
            <a:r>
              <a:rPr lang="en-US" dirty="0" err="1"/>
              <a:t>Grafik</a:t>
            </a:r>
            <a:r>
              <a:rPr lang="en-US" dirty="0"/>
              <a:t> </a:t>
            </a:r>
            <a:r>
              <a:rPr lang="en-US" dirty="0" err="1"/>
              <a:t>komposisi</a:t>
            </a:r>
            <a:r>
              <a:rPr lang="en-US" dirty="0"/>
              <a:t> </a:t>
            </a:r>
            <a:r>
              <a:rPr lang="en-US" dirty="0" err="1"/>
              <a:t>karyawan</a:t>
            </a:r>
            <a:r>
              <a:rPr lang="en-US" dirty="0"/>
              <a:t> </a:t>
            </a:r>
            <a:endParaRPr lang="en-ID" dirty="0"/>
          </a:p>
        </p:txBody>
      </p:sp>
      <p:graphicFrame>
        <p:nvGraphicFramePr>
          <p:cNvPr id="6" name="Content Placeholder 5">
            <a:extLst>
              <a:ext uri="{FF2B5EF4-FFF2-40B4-BE49-F238E27FC236}">
                <a16:creationId xmlns:a16="http://schemas.microsoft.com/office/drawing/2014/main" id="{9AEFA6A6-9F2E-4A4D-8336-91FA90097C6C}"/>
              </a:ext>
            </a:extLst>
          </p:cNvPr>
          <p:cNvGraphicFramePr>
            <a:graphicFrameLocks noGrp="1"/>
          </p:cNvGraphicFramePr>
          <p:nvPr>
            <p:ph idx="1"/>
            <p:extLst>
              <p:ext uri="{D42A27DB-BD31-4B8C-83A1-F6EECF244321}">
                <p14:modId xmlns:p14="http://schemas.microsoft.com/office/powerpoint/2010/main" val="53420656"/>
              </p:ext>
            </p:extLst>
          </p:nvPr>
        </p:nvGraphicFramePr>
        <p:xfrm>
          <a:off x="1141413" y="2249488"/>
          <a:ext cx="9906000" cy="3541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32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63A52-5B89-4E1A-AC5A-22E05750F7B9}"/>
              </a:ext>
            </a:extLst>
          </p:cNvPr>
          <p:cNvSpPr>
            <a:spLocks noGrp="1"/>
          </p:cNvSpPr>
          <p:nvPr>
            <p:ph type="title"/>
          </p:nvPr>
        </p:nvSpPr>
        <p:spPr/>
        <p:txBody>
          <a:bodyPr/>
          <a:lstStyle/>
          <a:p>
            <a:r>
              <a:rPr lang="en-US" dirty="0" err="1"/>
              <a:t>Latar</a:t>
            </a:r>
            <a:r>
              <a:rPr lang="en-US" dirty="0"/>
              <a:t> </a:t>
            </a:r>
            <a:r>
              <a:rPr lang="en-US" dirty="0" err="1"/>
              <a:t>belakang</a:t>
            </a:r>
            <a:r>
              <a:rPr lang="en-US" dirty="0"/>
              <a:t> </a:t>
            </a:r>
            <a:endParaRPr lang="en-ID" dirty="0"/>
          </a:p>
        </p:txBody>
      </p:sp>
      <p:sp>
        <p:nvSpPr>
          <p:cNvPr id="3" name="Content Placeholder 2">
            <a:extLst>
              <a:ext uri="{FF2B5EF4-FFF2-40B4-BE49-F238E27FC236}">
                <a16:creationId xmlns:a16="http://schemas.microsoft.com/office/drawing/2014/main" id="{C6522BCA-D462-4769-A577-D78C73EDF464}"/>
              </a:ext>
            </a:extLst>
          </p:cNvPr>
          <p:cNvSpPr>
            <a:spLocks noGrp="1"/>
          </p:cNvSpPr>
          <p:nvPr>
            <p:ph idx="1"/>
          </p:nvPr>
        </p:nvSpPr>
        <p:spPr/>
        <p:txBody>
          <a:bodyPr/>
          <a:lstStyle/>
          <a:p>
            <a:pPr marL="0" indent="0">
              <a:buNone/>
            </a:pPr>
            <a:r>
              <a:rPr lang="en-US" dirty="0" err="1"/>
              <a:t>Pendapatan</a:t>
            </a:r>
            <a:r>
              <a:rPr lang="en-US" dirty="0"/>
              <a:t> Perusahaan yang </a:t>
            </a:r>
            <a:r>
              <a:rPr lang="en-US" dirty="0" err="1"/>
              <a:t>menurun</a:t>
            </a:r>
            <a:r>
              <a:rPr lang="en-US" dirty="0"/>
              <a:t> </a:t>
            </a:r>
            <a:r>
              <a:rPr lang="en-US" dirty="0" err="1"/>
              <a:t>diakibatkan</a:t>
            </a:r>
            <a:r>
              <a:rPr lang="en-US" dirty="0"/>
              <a:t> </a:t>
            </a:r>
            <a:r>
              <a:rPr lang="en-US" dirty="0" err="1"/>
              <a:t>Pandemi</a:t>
            </a:r>
            <a:r>
              <a:rPr lang="en-US" dirty="0"/>
              <a:t> </a:t>
            </a:r>
            <a:r>
              <a:rPr lang="en-US" dirty="0" err="1"/>
              <a:t>Covid</a:t>
            </a:r>
            <a:r>
              <a:rPr lang="en-US" dirty="0"/>
              <a:t> 19 </a:t>
            </a:r>
          </a:p>
          <a:p>
            <a:pPr marL="0" indent="0">
              <a:buNone/>
            </a:pPr>
            <a:r>
              <a:rPr lang="en-US" dirty="0"/>
              <a:t>Hasil </a:t>
            </a:r>
            <a:r>
              <a:rPr lang="en-US" dirty="0" err="1"/>
              <a:t>Rugi</a:t>
            </a:r>
            <a:r>
              <a:rPr lang="en-US" dirty="0"/>
              <a:t> </a:t>
            </a:r>
            <a:r>
              <a:rPr lang="en-US" dirty="0" err="1"/>
              <a:t>Laba</a:t>
            </a:r>
            <a:r>
              <a:rPr lang="en-US" dirty="0"/>
              <a:t> </a:t>
            </a:r>
            <a:r>
              <a:rPr lang="en-US" dirty="0" err="1"/>
              <a:t>untuk</a:t>
            </a:r>
            <a:r>
              <a:rPr lang="en-US" dirty="0"/>
              <a:t> 2 </a:t>
            </a:r>
            <a:r>
              <a:rPr lang="en-US" dirty="0" err="1"/>
              <a:t>Tahun</a:t>
            </a:r>
            <a:r>
              <a:rPr lang="en-US" dirty="0"/>
              <a:t> </a:t>
            </a:r>
            <a:r>
              <a:rPr lang="en-US" dirty="0" err="1"/>
              <a:t>terkahir</a:t>
            </a:r>
            <a:r>
              <a:rPr lang="en-US" dirty="0"/>
              <a:t> :</a:t>
            </a:r>
          </a:p>
          <a:p>
            <a:pPr marL="0" indent="0">
              <a:buNone/>
            </a:pPr>
            <a:endParaRPr lang="en-US" dirty="0"/>
          </a:p>
          <a:p>
            <a:pPr marL="0" indent="0">
              <a:buNone/>
            </a:pPr>
            <a:endParaRPr lang="en-US" dirty="0"/>
          </a:p>
          <a:p>
            <a:pPr marL="0" indent="0">
              <a:buNone/>
            </a:pPr>
            <a:endParaRPr lang="en-ID" dirty="0"/>
          </a:p>
        </p:txBody>
      </p:sp>
      <p:graphicFrame>
        <p:nvGraphicFramePr>
          <p:cNvPr id="4" name="Table 4">
            <a:extLst>
              <a:ext uri="{FF2B5EF4-FFF2-40B4-BE49-F238E27FC236}">
                <a16:creationId xmlns:a16="http://schemas.microsoft.com/office/drawing/2014/main" id="{0BD032E3-7402-4E78-8E9A-FD4E8565265B}"/>
              </a:ext>
            </a:extLst>
          </p:cNvPr>
          <p:cNvGraphicFramePr>
            <a:graphicFrameLocks noGrp="1"/>
          </p:cNvGraphicFramePr>
          <p:nvPr>
            <p:extLst>
              <p:ext uri="{D42A27DB-BD31-4B8C-83A1-F6EECF244321}">
                <p14:modId xmlns:p14="http://schemas.microsoft.com/office/powerpoint/2010/main" val="1166378338"/>
              </p:ext>
            </p:extLst>
          </p:nvPr>
        </p:nvGraphicFramePr>
        <p:xfrm>
          <a:off x="1141412" y="3464084"/>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823319369"/>
                    </a:ext>
                  </a:extLst>
                </a:gridCol>
                <a:gridCol w="2709333">
                  <a:extLst>
                    <a:ext uri="{9D8B030D-6E8A-4147-A177-3AD203B41FA5}">
                      <a16:colId xmlns:a16="http://schemas.microsoft.com/office/drawing/2014/main" val="1452804303"/>
                    </a:ext>
                  </a:extLst>
                </a:gridCol>
                <a:gridCol w="2709333">
                  <a:extLst>
                    <a:ext uri="{9D8B030D-6E8A-4147-A177-3AD203B41FA5}">
                      <a16:colId xmlns:a16="http://schemas.microsoft.com/office/drawing/2014/main" val="335848053"/>
                    </a:ext>
                  </a:extLst>
                </a:gridCol>
              </a:tblGrid>
              <a:tr h="370840">
                <a:tc>
                  <a:txBody>
                    <a:bodyPr/>
                    <a:lstStyle/>
                    <a:p>
                      <a:pPr algn="ctr"/>
                      <a:r>
                        <a:rPr lang="en-US" dirty="0" err="1"/>
                        <a:t>Tahun</a:t>
                      </a:r>
                      <a:r>
                        <a:rPr lang="en-US" dirty="0"/>
                        <a:t> </a:t>
                      </a:r>
                      <a:endParaRPr lang="en-ID" dirty="0"/>
                    </a:p>
                  </a:txBody>
                  <a:tcPr/>
                </a:tc>
                <a:tc>
                  <a:txBody>
                    <a:bodyPr/>
                    <a:lstStyle/>
                    <a:p>
                      <a:pPr algn="ctr"/>
                      <a:r>
                        <a:rPr lang="en-US" dirty="0"/>
                        <a:t>2019</a:t>
                      </a:r>
                      <a:endParaRPr lang="en-ID" dirty="0"/>
                    </a:p>
                  </a:txBody>
                  <a:tcPr/>
                </a:tc>
                <a:tc>
                  <a:txBody>
                    <a:bodyPr/>
                    <a:lstStyle/>
                    <a:p>
                      <a:pPr algn="ctr"/>
                      <a:r>
                        <a:rPr lang="en-US" dirty="0"/>
                        <a:t>2020</a:t>
                      </a:r>
                      <a:endParaRPr lang="en-ID" dirty="0"/>
                    </a:p>
                  </a:txBody>
                  <a:tcPr/>
                </a:tc>
                <a:extLst>
                  <a:ext uri="{0D108BD9-81ED-4DB2-BD59-A6C34878D82A}">
                    <a16:rowId xmlns:a16="http://schemas.microsoft.com/office/drawing/2014/main" val="3453354560"/>
                  </a:ext>
                </a:extLst>
              </a:tr>
              <a:tr h="370840">
                <a:tc>
                  <a:txBody>
                    <a:bodyPr/>
                    <a:lstStyle/>
                    <a:p>
                      <a:r>
                        <a:rPr lang="en-ID" sz="1800" b="0" i="0" kern="1200" dirty="0" err="1">
                          <a:solidFill>
                            <a:schemeClr val="dk1"/>
                          </a:solidFill>
                          <a:effectLst/>
                          <a:latin typeface="+mn-lt"/>
                          <a:ea typeface="+mn-ea"/>
                          <a:cs typeface="+mn-cs"/>
                        </a:rPr>
                        <a:t>Laba</a:t>
                      </a:r>
                      <a:r>
                        <a:rPr lang="en-ID" sz="1800" b="0" i="0" kern="1200" dirty="0">
                          <a:solidFill>
                            <a:schemeClr val="dk1"/>
                          </a:solidFill>
                          <a:effectLst/>
                          <a:latin typeface="+mn-lt"/>
                          <a:ea typeface="+mn-ea"/>
                          <a:cs typeface="+mn-cs"/>
                        </a:rPr>
                        <a:t> </a:t>
                      </a:r>
                      <a:r>
                        <a:rPr lang="en-ID" sz="1800" b="0" i="0" kern="1200" dirty="0" err="1">
                          <a:solidFill>
                            <a:schemeClr val="dk1"/>
                          </a:solidFill>
                          <a:effectLst/>
                          <a:latin typeface="+mn-lt"/>
                          <a:ea typeface="+mn-ea"/>
                          <a:cs typeface="+mn-cs"/>
                        </a:rPr>
                        <a:t>Bersih</a:t>
                      </a:r>
                      <a:endParaRPr lang="en-ID" dirty="0"/>
                    </a:p>
                  </a:txBody>
                  <a:tcPr/>
                </a:tc>
                <a:tc>
                  <a:txBody>
                    <a:bodyPr/>
                    <a:lstStyle/>
                    <a:p>
                      <a:r>
                        <a:rPr lang="en-ID" sz="1800" b="0" i="0" kern="1200" dirty="0">
                          <a:solidFill>
                            <a:schemeClr val="dk1"/>
                          </a:solidFill>
                          <a:effectLst/>
                          <a:latin typeface="+mn-lt"/>
                          <a:ea typeface="+mn-ea"/>
                          <a:cs typeface="+mn-cs"/>
                        </a:rPr>
                        <a:t>USD 659,96</a:t>
                      </a:r>
                      <a:endParaRPr lang="en-ID" dirty="0"/>
                    </a:p>
                  </a:txBody>
                  <a:tcPr/>
                </a:tc>
                <a:tc>
                  <a:txBody>
                    <a:bodyPr/>
                    <a:lstStyle/>
                    <a:p>
                      <a:endParaRPr lang="en-ID"/>
                    </a:p>
                  </a:txBody>
                  <a:tcPr/>
                </a:tc>
                <a:extLst>
                  <a:ext uri="{0D108BD9-81ED-4DB2-BD59-A6C34878D82A}">
                    <a16:rowId xmlns:a16="http://schemas.microsoft.com/office/drawing/2014/main" val="1733330226"/>
                  </a:ext>
                </a:extLst>
              </a:tr>
              <a:tr h="370840">
                <a:tc>
                  <a:txBody>
                    <a:bodyPr/>
                    <a:lstStyle/>
                    <a:p>
                      <a:r>
                        <a:rPr lang="en-ID" sz="1800" b="0" i="0" kern="1200" dirty="0" err="1">
                          <a:solidFill>
                            <a:schemeClr val="dk1"/>
                          </a:solidFill>
                          <a:effectLst/>
                          <a:latin typeface="+mn-lt"/>
                          <a:ea typeface="+mn-ea"/>
                          <a:cs typeface="+mn-cs"/>
                        </a:rPr>
                        <a:t>Rugi</a:t>
                      </a:r>
                      <a:r>
                        <a:rPr lang="en-ID" sz="1800" b="0" i="0" kern="1200" dirty="0">
                          <a:solidFill>
                            <a:schemeClr val="dk1"/>
                          </a:solidFill>
                          <a:effectLst/>
                          <a:latin typeface="+mn-lt"/>
                          <a:ea typeface="+mn-ea"/>
                          <a:cs typeface="+mn-cs"/>
                        </a:rPr>
                        <a:t> </a:t>
                      </a:r>
                      <a:r>
                        <a:rPr lang="en-ID" sz="1800" b="0" i="0" kern="1200" dirty="0" err="1">
                          <a:solidFill>
                            <a:schemeClr val="dk1"/>
                          </a:solidFill>
                          <a:effectLst/>
                          <a:latin typeface="+mn-lt"/>
                          <a:ea typeface="+mn-ea"/>
                          <a:cs typeface="+mn-cs"/>
                        </a:rPr>
                        <a:t>Bersih</a:t>
                      </a:r>
                      <a:endParaRPr lang="en-ID" dirty="0"/>
                    </a:p>
                  </a:txBody>
                  <a:tcPr/>
                </a:tc>
                <a:tc>
                  <a:txBody>
                    <a:bodyPr/>
                    <a:lstStyle/>
                    <a:p>
                      <a:endParaRPr lang="en-ID"/>
                    </a:p>
                  </a:txBody>
                  <a:tcPr/>
                </a:tc>
                <a:tc>
                  <a:txBody>
                    <a:bodyPr/>
                    <a:lstStyle/>
                    <a:p>
                      <a:r>
                        <a:rPr lang="en-ID" sz="1800" b="0" i="0" kern="1200" dirty="0">
                          <a:solidFill>
                            <a:schemeClr val="dk1"/>
                          </a:solidFill>
                          <a:effectLst/>
                          <a:latin typeface="+mn-lt"/>
                          <a:ea typeface="+mn-ea"/>
                          <a:cs typeface="+mn-cs"/>
                        </a:rPr>
                        <a:t>USD 767,92</a:t>
                      </a:r>
                      <a:endParaRPr lang="en-ID" dirty="0"/>
                    </a:p>
                  </a:txBody>
                  <a:tcPr/>
                </a:tc>
                <a:extLst>
                  <a:ext uri="{0D108BD9-81ED-4DB2-BD59-A6C34878D82A}">
                    <a16:rowId xmlns:a16="http://schemas.microsoft.com/office/drawing/2014/main" val="1726341893"/>
                  </a:ext>
                </a:extLst>
              </a:tr>
            </a:tbl>
          </a:graphicData>
        </a:graphic>
      </p:graphicFrame>
    </p:spTree>
    <p:extLst>
      <p:ext uri="{BB962C8B-B14F-4D97-AF65-F5344CB8AC3E}">
        <p14:creationId xmlns:p14="http://schemas.microsoft.com/office/powerpoint/2010/main" val="134100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88803-F7D5-4494-860C-6DBD8B023843}"/>
              </a:ext>
            </a:extLst>
          </p:cNvPr>
          <p:cNvSpPr>
            <a:spLocks noGrp="1"/>
          </p:cNvSpPr>
          <p:nvPr>
            <p:ph type="title"/>
          </p:nvPr>
        </p:nvSpPr>
        <p:spPr/>
        <p:txBody>
          <a:bodyPr/>
          <a:lstStyle/>
          <a:p>
            <a:r>
              <a:rPr lang="en-US" dirty="0" err="1"/>
              <a:t>Faktor</a:t>
            </a:r>
            <a:r>
              <a:rPr lang="en-US" dirty="0"/>
              <a:t> </a:t>
            </a:r>
            <a:r>
              <a:rPr lang="en-US" dirty="0" err="1"/>
              <a:t>penyebab</a:t>
            </a:r>
            <a:r>
              <a:rPr lang="en-US" dirty="0"/>
              <a:t> </a:t>
            </a:r>
            <a:r>
              <a:rPr lang="en-US" dirty="0" err="1"/>
              <a:t>menurunnya</a:t>
            </a:r>
            <a:r>
              <a:rPr lang="en-US" dirty="0"/>
              <a:t> </a:t>
            </a:r>
            <a:r>
              <a:rPr lang="en-US" dirty="0" err="1"/>
              <a:t>laba</a:t>
            </a:r>
            <a:r>
              <a:rPr lang="en-US" dirty="0"/>
              <a:t> </a:t>
            </a:r>
            <a:endParaRPr lang="en-ID" dirty="0"/>
          </a:p>
        </p:txBody>
      </p:sp>
      <p:sp>
        <p:nvSpPr>
          <p:cNvPr id="4" name="Rectangle 1">
            <a:extLst>
              <a:ext uri="{FF2B5EF4-FFF2-40B4-BE49-F238E27FC236}">
                <a16:creationId xmlns:a16="http://schemas.microsoft.com/office/drawing/2014/main" id="{EB9B0D1E-F90F-42C4-BA26-17E59340D000}"/>
              </a:ext>
            </a:extLst>
          </p:cNvPr>
          <p:cNvSpPr>
            <a:spLocks noGrp="1" noChangeArrowheads="1"/>
          </p:cNvSpPr>
          <p:nvPr>
            <p:ph idx="1"/>
          </p:nvPr>
        </p:nvSpPr>
        <p:spPr bwMode="auto">
          <a:xfrm>
            <a:off x="1141413" y="2069123"/>
            <a:ext cx="81187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Dikutip</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laporan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keuangan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resminya</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kerugian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laba</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Ritel</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Energi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disebabkan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pendapatan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usaha</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berkurang</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dari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USD 25,55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miliar</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menjadi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USD 20,48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miliar</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Hal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ini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disebabkan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penjualan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minyak</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dalam</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negeri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seperti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minyak</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mentah</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gas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bumi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energi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panas</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bumi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dan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produksi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minyak</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tercatat</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turun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20,91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persen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menjadi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USD 16,56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miliar</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akibat</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menurunnya</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permintaan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altLang="en-US" sz="1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1">
            <a:extLst>
              <a:ext uri="{FF2B5EF4-FFF2-40B4-BE49-F238E27FC236}">
                <a16:creationId xmlns:a16="http://schemas.microsoft.com/office/drawing/2014/main" id="{A7C2442C-912B-4900-A088-971FF1965538}"/>
              </a:ext>
            </a:extLst>
          </p:cNvPr>
          <p:cNvSpPr txBox="1">
            <a:spLocks noChangeArrowheads="1"/>
          </p:cNvSpPr>
          <p:nvPr/>
        </p:nvSpPr>
        <p:spPr bwMode="auto">
          <a:xfrm>
            <a:off x="1141413" y="3978978"/>
            <a:ext cx="81187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eaLnBrk="0" fontAlgn="base" hangingPunct="0">
              <a:lnSpc>
                <a:spcPct val="100000"/>
              </a:lnSpc>
              <a:spcBef>
                <a:spcPct val="0"/>
              </a:spcBef>
              <a:spcAft>
                <a:spcPct val="0"/>
              </a:spcAft>
              <a:buSzTx/>
              <a:buFontTx/>
              <a:buNone/>
            </a:pPr>
            <a:r>
              <a:rPr lang="en-ID" sz="1800" dirty="0">
                <a:latin typeface="Arial" panose="020B0604020202020204" pitchFamily="34" charset="0"/>
                <a:cs typeface="Arial" panose="020B0604020202020204" pitchFamily="34" charset="0"/>
              </a:rPr>
              <a:t>Beban </a:t>
            </a:r>
            <a:r>
              <a:rPr lang="en-ID" sz="1800" dirty="0" err="1">
                <a:latin typeface="Arial" panose="020B0604020202020204" pitchFamily="34" charset="0"/>
                <a:cs typeface="Arial" panose="020B0604020202020204" pitchFamily="34" charset="0"/>
              </a:rPr>
              <a:t>produksi</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hulu</a:t>
            </a:r>
            <a:r>
              <a:rPr lang="en-ID" sz="1800" dirty="0">
                <a:latin typeface="Arial" panose="020B0604020202020204" pitchFamily="34" charset="0"/>
                <a:cs typeface="Arial" panose="020B0604020202020204" pitchFamily="34" charset="0"/>
              </a:rPr>
              <a:t> dan lifting naik </a:t>
            </a:r>
            <a:r>
              <a:rPr lang="en-ID" sz="1800" dirty="0" err="1">
                <a:latin typeface="Arial" panose="020B0604020202020204" pitchFamily="34" charset="0"/>
                <a:cs typeface="Arial" panose="020B0604020202020204" pitchFamily="34" charset="0"/>
              </a:rPr>
              <a:t>dari</a:t>
            </a:r>
            <a:r>
              <a:rPr lang="en-ID" sz="1800" dirty="0">
                <a:latin typeface="Arial" panose="020B0604020202020204" pitchFamily="34" charset="0"/>
                <a:cs typeface="Arial" panose="020B0604020202020204" pitchFamily="34" charset="0"/>
              </a:rPr>
              <a:t> USD 2,38 </a:t>
            </a:r>
            <a:r>
              <a:rPr lang="en-ID" sz="1800" dirty="0" err="1">
                <a:latin typeface="Arial" panose="020B0604020202020204" pitchFamily="34" charset="0"/>
                <a:cs typeface="Arial" panose="020B0604020202020204" pitchFamily="34" charset="0"/>
              </a:rPr>
              <a:t>miliar</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menjadi</a:t>
            </a:r>
            <a:r>
              <a:rPr lang="en-ID" sz="1800" dirty="0">
                <a:latin typeface="Arial" panose="020B0604020202020204" pitchFamily="34" charset="0"/>
                <a:cs typeface="Arial" panose="020B0604020202020204" pitchFamily="34" charset="0"/>
              </a:rPr>
              <a:t> USD 2,43 </a:t>
            </a:r>
            <a:r>
              <a:rPr lang="en-ID" sz="1800" dirty="0" err="1">
                <a:latin typeface="Arial" panose="020B0604020202020204" pitchFamily="34" charset="0"/>
                <a:cs typeface="Arial" panose="020B0604020202020204" pitchFamily="34" charset="0"/>
              </a:rPr>
              <a:t>miliar</a:t>
            </a:r>
            <a:r>
              <a:rPr lang="en-ID" sz="1800" dirty="0">
                <a:latin typeface="Arial" panose="020B0604020202020204" pitchFamily="34" charset="0"/>
                <a:cs typeface="Arial" panose="020B0604020202020204" pitchFamily="34" charset="0"/>
              </a:rPr>
              <a:t>. Beban </a:t>
            </a:r>
            <a:r>
              <a:rPr lang="en-ID" sz="1800" dirty="0" err="1">
                <a:latin typeface="Arial" panose="020B0604020202020204" pitchFamily="34" charset="0"/>
                <a:cs typeface="Arial" panose="020B0604020202020204" pitchFamily="34" charset="0"/>
              </a:rPr>
              <a:t>operasional</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perusahaan</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ikut</a:t>
            </a:r>
            <a:r>
              <a:rPr lang="en-ID" sz="1800" dirty="0">
                <a:latin typeface="Arial" panose="020B0604020202020204" pitchFamily="34" charset="0"/>
                <a:cs typeface="Arial" panose="020B0604020202020204" pitchFamily="34" charset="0"/>
              </a:rPr>
              <a:t> naik </a:t>
            </a:r>
            <a:r>
              <a:rPr lang="en-ID" sz="1800" dirty="0" err="1">
                <a:latin typeface="Arial" panose="020B0604020202020204" pitchFamily="34" charset="0"/>
                <a:cs typeface="Arial" panose="020B0604020202020204" pitchFamily="34" charset="0"/>
              </a:rPr>
              <a:t>menjadi</a:t>
            </a:r>
            <a:r>
              <a:rPr lang="en-ID" sz="1800" dirty="0">
                <a:latin typeface="Arial" panose="020B0604020202020204" pitchFamily="34" charset="0"/>
                <a:cs typeface="Arial" panose="020B0604020202020204" pitchFamily="34" charset="0"/>
              </a:rPr>
              <a:t> USD 960,98 </a:t>
            </a:r>
            <a:r>
              <a:rPr lang="en-ID" sz="1800" dirty="0" err="1">
                <a:latin typeface="Arial" panose="020B0604020202020204" pitchFamily="34" charset="0"/>
                <a:cs typeface="Arial" panose="020B0604020202020204" pitchFamily="34" charset="0"/>
              </a:rPr>
              <a:t>juta</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dari</a:t>
            </a:r>
            <a:r>
              <a:rPr lang="en-ID" sz="1800" dirty="0">
                <a:latin typeface="Arial" panose="020B0604020202020204" pitchFamily="34" charset="0"/>
                <a:cs typeface="Arial" panose="020B0604020202020204" pitchFamily="34" charset="0"/>
              </a:rPr>
              <a:t> USD 803,7 </a:t>
            </a:r>
            <a:r>
              <a:rPr lang="en-ID" sz="1800" dirty="0" err="1">
                <a:latin typeface="Arial" panose="020B0604020202020204" pitchFamily="34" charset="0"/>
                <a:cs typeface="Arial" panose="020B0604020202020204" pitchFamily="34" charset="0"/>
              </a:rPr>
              <a:t>juta</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Namun</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beban</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pokok</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penjualan</a:t>
            </a:r>
            <a:r>
              <a:rPr lang="en-ID" sz="1800" dirty="0">
                <a:latin typeface="Arial" panose="020B0604020202020204" pitchFamily="34" charset="0"/>
                <a:cs typeface="Arial" panose="020B0604020202020204" pitchFamily="34" charset="0"/>
              </a:rPr>
              <a:t> dan </a:t>
            </a:r>
            <a:r>
              <a:rPr lang="en-ID" sz="1800" dirty="0" err="1">
                <a:latin typeface="Arial" panose="020B0604020202020204" pitchFamily="34" charset="0"/>
                <a:cs typeface="Arial" panose="020B0604020202020204" pitchFamily="34" charset="0"/>
              </a:rPr>
              <a:t>beban</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langsung</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lainnya</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turun</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dari</a:t>
            </a:r>
            <a:r>
              <a:rPr lang="en-ID" sz="1800" dirty="0">
                <a:latin typeface="Arial" panose="020B0604020202020204" pitchFamily="34" charset="0"/>
                <a:cs typeface="Arial" panose="020B0604020202020204" pitchFamily="34" charset="0"/>
              </a:rPr>
              <a:t> USD 21,98 </a:t>
            </a:r>
            <a:r>
              <a:rPr lang="en-ID" sz="1800" dirty="0" err="1">
                <a:latin typeface="Arial" panose="020B0604020202020204" pitchFamily="34" charset="0"/>
                <a:cs typeface="Arial" panose="020B0604020202020204" pitchFamily="34" charset="0"/>
              </a:rPr>
              <a:t>miliar</a:t>
            </a:r>
            <a:r>
              <a:rPr lang="en-ID" sz="1800" dirty="0">
                <a:latin typeface="Arial" panose="020B0604020202020204" pitchFamily="34" charset="0"/>
                <a:cs typeface="Arial" panose="020B0604020202020204" pitchFamily="34" charset="0"/>
              </a:rPr>
              <a:t> </a:t>
            </a:r>
            <a:r>
              <a:rPr lang="en-ID" sz="1800" dirty="0" err="1">
                <a:latin typeface="Arial" panose="020B0604020202020204" pitchFamily="34" charset="0"/>
                <a:cs typeface="Arial" panose="020B0604020202020204" pitchFamily="34" charset="0"/>
              </a:rPr>
              <a:t>menjadi</a:t>
            </a:r>
            <a:r>
              <a:rPr lang="en-ID" sz="1800" dirty="0">
                <a:latin typeface="Arial" panose="020B0604020202020204" pitchFamily="34" charset="0"/>
                <a:cs typeface="Arial" panose="020B0604020202020204" pitchFamily="34" charset="0"/>
              </a:rPr>
              <a:t> USD 18,87 </a:t>
            </a:r>
            <a:r>
              <a:rPr lang="en-ID" sz="1800" dirty="0" err="1">
                <a:latin typeface="Arial" panose="020B0604020202020204" pitchFamily="34" charset="0"/>
                <a:cs typeface="Arial" panose="020B0604020202020204" pitchFamily="34" charset="0"/>
              </a:rPr>
              <a:t>miliar</a:t>
            </a:r>
            <a:r>
              <a:rPr lang="en-ID" sz="1800" dirty="0">
                <a:latin typeface="Arial" panose="020B0604020202020204" pitchFamily="34" charset="0"/>
                <a:cs typeface="Arial" panose="020B0604020202020204" pitchFamily="34" charset="0"/>
              </a:rPr>
              <a:t>.</a:t>
            </a:r>
            <a:endParaRPr lang="en-US"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29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E169-4AD7-484E-8C8A-8F29B1BB066F}"/>
              </a:ext>
            </a:extLst>
          </p:cNvPr>
          <p:cNvSpPr>
            <a:spLocks noGrp="1"/>
          </p:cNvSpPr>
          <p:nvPr>
            <p:ph type="title"/>
          </p:nvPr>
        </p:nvSpPr>
        <p:spPr/>
        <p:txBody>
          <a:bodyPr/>
          <a:lstStyle/>
          <a:p>
            <a:r>
              <a:rPr lang="en-US" dirty="0" err="1"/>
              <a:t>Faktor</a:t>
            </a:r>
            <a:r>
              <a:rPr lang="en-US" dirty="0"/>
              <a:t> </a:t>
            </a:r>
            <a:r>
              <a:rPr lang="en-US" dirty="0" err="1"/>
              <a:t>penyebab</a:t>
            </a:r>
            <a:r>
              <a:rPr lang="en-US" dirty="0"/>
              <a:t> </a:t>
            </a:r>
            <a:r>
              <a:rPr lang="en-US" dirty="0" err="1"/>
              <a:t>menurunnya</a:t>
            </a:r>
            <a:r>
              <a:rPr lang="en-US" dirty="0"/>
              <a:t> </a:t>
            </a:r>
            <a:r>
              <a:rPr lang="en-US" dirty="0" err="1"/>
              <a:t>laba</a:t>
            </a:r>
            <a:r>
              <a:rPr lang="en-US" dirty="0"/>
              <a:t> </a:t>
            </a:r>
            <a:endParaRPr lang="en-ID" dirty="0"/>
          </a:p>
        </p:txBody>
      </p:sp>
      <p:sp>
        <p:nvSpPr>
          <p:cNvPr id="3" name="Content Placeholder 2">
            <a:extLst>
              <a:ext uri="{FF2B5EF4-FFF2-40B4-BE49-F238E27FC236}">
                <a16:creationId xmlns:a16="http://schemas.microsoft.com/office/drawing/2014/main" id="{0819E492-B2AC-427D-AC4A-C27F0403EF92}"/>
              </a:ext>
            </a:extLst>
          </p:cNvPr>
          <p:cNvSpPr>
            <a:spLocks noGrp="1"/>
          </p:cNvSpPr>
          <p:nvPr>
            <p:ph idx="1"/>
          </p:nvPr>
        </p:nvSpPr>
        <p:spPr/>
        <p:txBody>
          <a:bodyPr/>
          <a:lstStyle/>
          <a:p>
            <a:r>
              <a:rPr lang="en-ID" dirty="0" err="1"/>
              <a:t>Meski</a:t>
            </a:r>
            <a:r>
              <a:rPr lang="en-ID" dirty="0"/>
              <a:t> </a:t>
            </a:r>
            <a:r>
              <a:rPr lang="en-ID" dirty="0" err="1"/>
              <a:t>demikian</a:t>
            </a:r>
            <a:r>
              <a:rPr lang="en-ID" dirty="0"/>
              <a:t>, </a:t>
            </a:r>
            <a:r>
              <a:rPr lang="en-ID" dirty="0" err="1"/>
              <a:t>laba</a:t>
            </a:r>
            <a:r>
              <a:rPr lang="en-ID" dirty="0"/>
              <a:t> </a:t>
            </a:r>
            <a:r>
              <a:rPr lang="en-ID" dirty="0" err="1"/>
              <a:t>kotor</a:t>
            </a:r>
            <a:r>
              <a:rPr lang="en-ID" dirty="0"/>
              <a:t> PT. </a:t>
            </a:r>
            <a:r>
              <a:rPr lang="en-ID" dirty="0" err="1"/>
              <a:t>Ritel</a:t>
            </a:r>
            <a:r>
              <a:rPr lang="en-ID" dirty="0"/>
              <a:t> </a:t>
            </a:r>
            <a:r>
              <a:rPr lang="en-ID" dirty="0" err="1"/>
              <a:t>Energi</a:t>
            </a:r>
            <a:r>
              <a:rPr lang="en-ID" dirty="0"/>
              <a:t> </a:t>
            </a:r>
            <a:r>
              <a:rPr lang="en-ID" dirty="0" err="1"/>
              <a:t>tetap</a:t>
            </a:r>
            <a:r>
              <a:rPr lang="en-ID" dirty="0"/>
              <a:t> </a:t>
            </a:r>
            <a:r>
              <a:rPr lang="en-ID" dirty="0" err="1"/>
              <a:t>merosot</a:t>
            </a:r>
            <a:r>
              <a:rPr lang="en-ID" dirty="0"/>
              <a:t> 55,05 </a:t>
            </a:r>
            <a:r>
              <a:rPr lang="en-ID" dirty="0" err="1"/>
              <a:t>persen</a:t>
            </a:r>
            <a:r>
              <a:rPr lang="en-ID" dirty="0"/>
              <a:t> </a:t>
            </a:r>
            <a:r>
              <a:rPr lang="en-ID" dirty="0" err="1"/>
              <a:t>menjadi</a:t>
            </a:r>
            <a:r>
              <a:rPr lang="en-ID" dirty="0"/>
              <a:t> USD 1,60 </a:t>
            </a:r>
            <a:r>
              <a:rPr lang="en-ID" dirty="0" err="1"/>
              <a:t>miliar</a:t>
            </a:r>
            <a:r>
              <a:rPr lang="en-ID" dirty="0"/>
              <a:t>. PT. </a:t>
            </a:r>
            <a:r>
              <a:rPr lang="en-ID" dirty="0" err="1"/>
              <a:t>Ritel</a:t>
            </a:r>
            <a:r>
              <a:rPr lang="en-ID" dirty="0"/>
              <a:t> </a:t>
            </a:r>
            <a:r>
              <a:rPr lang="en-ID" dirty="0" err="1"/>
              <a:t>Energi</a:t>
            </a:r>
            <a:r>
              <a:rPr lang="en-ID" dirty="0"/>
              <a:t> juga </a:t>
            </a:r>
            <a:r>
              <a:rPr lang="en-ID" dirty="0" err="1"/>
              <a:t>mengalami</a:t>
            </a:r>
            <a:r>
              <a:rPr lang="en-ID" dirty="0"/>
              <a:t> </a:t>
            </a:r>
            <a:r>
              <a:rPr lang="en-ID" dirty="0" err="1"/>
              <a:t>rugi</a:t>
            </a:r>
            <a:r>
              <a:rPr lang="en-ID" dirty="0"/>
              <a:t> </a:t>
            </a:r>
            <a:r>
              <a:rPr lang="en-ID" dirty="0" err="1"/>
              <a:t>selisih</a:t>
            </a:r>
            <a:r>
              <a:rPr lang="en-ID" dirty="0"/>
              <a:t> </a:t>
            </a:r>
            <a:r>
              <a:rPr lang="en-ID" dirty="0" err="1"/>
              <a:t>kurs</a:t>
            </a:r>
            <a:r>
              <a:rPr lang="en-ID" dirty="0"/>
              <a:t> </a:t>
            </a:r>
            <a:r>
              <a:rPr lang="en-ID" dirty="0" err="1"/>
              <a:t>sebesar</a:t>
            </a:r>
            <a:r>
              <a:rPr lang="en-ID" dirty="0"/>
              <a:t> USD 211,83 </a:t>
            </a:r>
            <a:r>
              <a:rPr lang="en-ID" dirty="0" err="1"/>
              <a:t>juta</a:t>
            </a:r>
            <a:r>
              <a:rPr lang="en-ID" dirty="0"/>
              <a:t> di </a:t>
            </a:r>
            <a:r>
              <a:rPr lang="en-ID" dirty="0" err="1"/>
              <a:t>tahun</a:t>
            </a:r>
            <a:r>
              <a:rPr lang="en-ID" dirty="0"/>
              <a:t> 2020, di mana </a:t>
            </a:r>
            <a:r>
              <a:rPr lang="en-ID" dirty="0" err="1"/>
              <a:t>tahun</a:t>
            </a:r>
            <a:r>
              <a:rPr lang="en-ID" dirty="0"/>
              <a:t> 2019 di </a:t>
            </a:r>
            <a:r>
              <a:rPr lang="en-ID" dirty="0" err="1"/>
              <a:t>periode</a:t>
            </a:r>
            <a:r>
              <a:rPr lang="en-ID" dirty="0"/>
              <a:t> yang </a:t>
            </a:r>
            <a:r>
              <a:rPr lang="en-ID" dirty="0" err="1"/>
              <a:t>sama</a:t>
            </a:r>
            <a:r>
              <a:rPr lang="en-ID" dirty="0"/>
              <a:t>, </a:t>
            </a:r>
            <a:r>
              <a:rPr lang="en-ID" dirty="0" err="1"/>
              <a:t>selisihnya</a:t>
            </a:r>
            <a:r>
              <a:rPr lang="en-ID" dirty="0"/>
              <a:t> </a:t>
            </a:r>
            <a:r>
              <a:rPr lang="en-ID" dirty="0" err="1"/>
              <a:t>masih</a:t>
            </a:r>
            <a:r>
              <a:rPr lang="en-ID" dirty="0"/>
              <a:t> </a:t>
            </a:r>
            <a:r>
              <a:rPr lang="en-ID" dirty="0" err="1"/>
              <a:t>positif</a:t>
            </a:r>
            <a:r>
              <a:rPr lang="en-ID" dirty="0"/>
              <a:t> USD 64,59 </a:t>
            </a:r>
            <a:r>
              <a:rPr lang="en-ID" dirty="0" err="1"/>
              <a:t>juta</a:t>
            </a:r>
            <a:r>
              <a:rPr lang="en-ID" dirty="0"/>
              <a:t>.</a:t>
            </a:r>
          </a:p>
        </p:txBody>
      </p:sp>
    </p:spTree>
    <p:extLst>
      <p:ext uri="{BB962C8B-B14F-4D97-AF65-F5344CB8AC3E}">
        <p14:creationId xmlns:p14="http://schemas.microsoft.com/office/powerpoint/2010/main" val="4113717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26ED1-6952-4290-B419-0A7ED2825BA3}"/>
              </a:ext>
            </a:extLst>
          </p:cNvPr>
          <p:cNvSpPr>
            <a:spLocks noGrp="1"/>
          </p:cNvSpPr>
          <p:nvPr>
            <p:ph type="title"/>
          </p:nvPr>
        </p:nvSpPr>
        <p:spPr/>
        <p:txBody>
          <a:bodyPr/>
          <a:lstStyle/>
          <a:p>
            <a:r>
              <a:rPr lang="en-US" dirty="0" err="1"/>
              <a:t>Faktor</a:t>
            </a:r>
            <a:r>
              <a:rPr lang="en-US" dirty="0"/>
              <a:t> </a:t>
            </a:r>
            <a:r>
              <a:rPr lang="en-US" dirty="0" err="1"/>
              <a:t>menurunnya</a:t>
            </a:r>
            <a:r>
              <a:rPr lang="en-US" dirty="0"/>
              <a:t> </a:t>
            </a:r>
            <a:r>
              <a:rPr lang="en-US" dirty="0" err="1"/>
              <a:t>kinerja</a:t>
            </a:r>
            <a:r>
              <a:rPr lang="en-US" dirty="0"/>
              <a:t> </a:t>
            </a:r>
            <a:r>
              <a:rPr lang="en-US" dirty="0" err="1"/>
              <a:t>perusahaan</a:t>
            </a:r>
            <a:r>
              <a:rPr lang="en-US" dirty="0"/>
              <a:t> </a:t>
            </a:r>
            <a:r>
              <a:rPr lang="en-US" dirty="0" err="1"/>
              <a:t>dari</a:t>
            </a:r>
            <a:r>
              <a:rPr lang="en-US" dirty="0"/>
              <a:t> </a:t>
            </a:r>
            <a:r>
              <a:rPr lang="en-US" dirty="0" err="1"/>
              <a:t>bidang</a:t>
            </a:r>
            <a:r>
              <a:rPr lang="en-US" dirty="0"/>
              <a:t> </a:t>
            </a:r>
            <a:r>
              <a:rPr lang="en-US" dirty="0" err="1"/>
              <a:t>sdm</a:t>
            </a:r>
            <a:r>
              <a:rPr lang="en-US" dirty="0"/>
              <a:t> </a:t>
            </a:r>
            <a:endParaRPr lang="en-ID" dirty="0"/>
          </a:p>
        </p:txBody>
      </p:sp>
      <p:sp>
        <p:nvSpPr>
          <p:cNvPr id="3" name="Content Placeholder 2">
            <a:extLst>
              <a:ext uri="{FF2B5EF4-FFF2-40B4-BE49-F238E27FC236}">
                <a16:creationId xmlns:a16="http://schemas.microsoft.com/office/drawing/2014/main" id="{2A0FA5A9-7EC0-4C4E-B03A-7FEAC06B5EC1}"/>
              </a:ext>
            </a:extLst>
          </p:cNvPr>
          <p:cNvSpPr>
            <a:spLocks noGrp="1"/>
          </p:cNvSpPr>
          <p:nvPr>
            <p:ph idx="1"/>
          </p:nvPr>
        </p:nvSpPr>
        <p:spPr/>
        <p:txBody>
          <a:bodyPr/>
          <a:lstStyle/>
          <a:p>
            <a:r>
              <a:rPr lang="en-US" dirty="0" err="1"/>
              <a:t>Karyawan</a:t>
            </a:r>
            <a:r>
              <a:rPr lang="en-US" dirty="0"/>
              <a:t> yang </a:t>
            </a:r>
            <a:r>
              <a:rPr lang="en-US" dirty="0" err="1"/>
              <a:t>menjadi</a:t>
            </a:r>
            <a:r>
              <a:rPr lang="en-US" dirty="0"/>
              <a:t> </a:t>
            </a:r>
            <a:r>
              <a:rPr lang="en-US" dirty="0" err="1"/>
              <a:t>tulang</a:t>
            </a:r>
            <a:r>
              <a:rPr lang="en-US" dirty="0"/>
              <a:t> </a:t>
            </a:r>
            <a:r>
              <a:rPr lang="en-US" dirty="0" err="1"/>
              <a:t>punggung</a:t>
            </a:r>
            <a:r>
              <a:rPr lang="en-US" dirty="0"/>
              <a:t> </a:t>
            </a:r>
            <a:r>
              <a:rPr lang="en-US" dirty="0" err="1"/>
              <a:t>perusahaan</a:t>
            </a:r>
            <a:r>
              <a:rPr lang="en-US" dirty="0"/>
              <a:t> Resign </a:t>
            </a:r>
          </a:p>
          <a:p>
            <a:r>
              <a:rPr lang="en-US" dirty="0" err="1"/>
              <a:t>Adanya</a:t>
            </a:r>
            <a:r>
              <a:rPr lang="en-US" dirty="0"/>
              <a:t> </a:t>
            </a:r>
            <a:r>
              <a:rPr lang="en-US" dirty="0" err="1"/>
              <a:t>Tawaran</a:t>
            </a:r>
            <a:r>
              <a:rPr lang="en-US" dirty="0"/>
              <a:t> yang </a:t>
            </a:r>
            <a:r>
              <a:rPr lang="en-US" dirty="0" err="1"/>
              <a:t>lebih</a:t>
            </a:r>
            <a:r>
              <a:rPr lang="en-US" dirty="0"/>
              <a:t> </a:t>
            </a:r>
            <a:r>
              <a:rPr lang="en-US" dirty="0" err="1"/>
              <a:t>menarik</a:t>
            </a:r>
            <a:r>
              <a:rPr lang="en-US" dirty="0"/>
              <a:t> </a:t>
            </a:r>
            <a:r>
              <a:rPr lang="en-US" dirty="0" err="1"/>
              <a:t>dari</a:t>
            </a:r>
            <a:r>
              <a:rPr lang="en-US" dirty="0"/>
              <a:t> Perusahaan </a:t>
            </a:r>
            <a:r>
              <a:rPr lang="en-US" dirty="0" err="1"/>
              <a:t>Kompetitor</a:t>
            </a:r>
            <a:r>
              <a:rPr lang="en-US" dirty="0"/>
              <a:t> </a:t>
            </a:r>
          </a:p>
          <a:p>
            <a:r>
              <a:rPr lang="en-US" dirty="0" err="1"/>
              <a:t>Adanya</a:t>
            </a:r>
            <a:r>
              <a:rPr lang="en-US" dirty="0"/>
              <a:t> </a:t>
            </a:r>
            <a:r>
              <a:rPr lang="en-US" dirty="0" err="1"/>
              <a:t>kemunduran</a:t>
            </a:r>
            <a:r>
              <a:rPr lang="en-US" dirty="0"/>
              <a:t> Moral &amp; </a:t>
            </a:r>
            <a:r>
              <a:rPr lang="en-US" dirty="0" err="1"/>
              <a:t>Semangat</a:t>
            </a:r>
            <a:r>
              <a:rPr lang="en-US" dirty="0"/>
              <a:t> </a:t>
            </a:r>
            <a:r>
              <a:rPr lang="en-US" dirty="0" err="1"/>
              <a:t>Karyawan</a:t>
            </a:r>
            <a:r>
              <a:rPr lang="en-US" dirty="0"/>
              <a:t>   </a:t>
            </a:r>
            <a:endParaRPr lang="en-ID" dirty="0"/>
          </a:p>
        </p:txBody>
      </p:sp>
    </p:spTree>
    <p:extLst>
      <p:ext uri="{BB962C8B-B14F-4D97-AF65-F5344CB8AC3E}">
        <p14:creationId xmlns:p14="http://schemas.microsoft.com/office/powerpoint/2010/main" val="2987312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46</TotalTime>
  <Words>430</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Tw Cen MT</vt:lpstr>
      <vt:lpstr>Circuit</vt:lpstr>
      <vt:lpstr>Analisa laporan keuangan &amp; sumber daya manusia PT Ritel Energi  </vt:lpstr>
      <vt:lpstr>Company profile </vt:lpstr>
      <vt:lpstr>Organisasi SDM </vt:lpstr>
      <vt:lpstr>Grafik komposisi karyawan </vt:lpstr>
      <vt:lpstr>Grafik komposisi karyawan </vt:lpstr>
      <vt:lpstr>Latar belakang </vt:lpstr>
      <vt:lpstr>Faktor penyebab menurunnya laba </vt:lpstr>
      <vt:lpstr>Faktor penyebab menurunnya laba </vt:lpstr>
      <vt:lpstr>Faktor menurunnya kinerja perusahaan dari bidang sdm </vt:lpstr>
      <vt:lpstr>Langkah-langkah penyehatan keuangan &amp; sdm pt ritel energi </vt:lpstr>
      <vt:lpstr>Tantangan yang akan dihadapi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Analisa laporan keuangan &amp; sumber daya manusia PT Ritel Energi</dc:title>
  <dc:creator>Lenovo-Jangwe 4</dc:creator>
  <cp:lastModifiedBy>Lenovo-Jangwe 4</cp:lastModifiedBy>
  <cp:revision>6</cp:revision>
  <dcterms:created xsi:type="dcterms:W3CDTF">2023-02-24T06:12:12Z</dcterms:created>
  <dcterms:modified xsi:type="dcterms:W3CDTF">2023-02-24T06:58:53Z</dcterms:modified>
</cp:coreProperties>
</file>