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307"/>
    <p:restoredTop sz="96281"/>
  </p:normalViewPr>
  <p:slideViewPr>
    <p:cSldViewPr snapToGrid="0">
      <p:cViewPr varScale="1">
        <p:scale>
          <a:sx n="128" d="100"/>
          <a:sy n="128" d="100"/>
        </p:scale>
        <p:origin x="30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6E81BA-CF71-1D8A-9D96-DC71B9FD2B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2A2E971-099D-D0DB-8887-199B54DC7B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E94756-7602-12D5-B908-5A244F09FB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86AE5-18E5-3C47-B652-6F6E2D596F70}" type="datetimeFigureOut">
              <a:rPr lang="en-US" smtClean="0"/>
              <a:t>8/15/23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5B27D5-786F-7BE8-960A-4FD0801146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FB0ACF-E7AD-3F02-25DB-3BBB0581D4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D46AF-E807-6C49-97C8-1F84147EC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1812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F20C29-06D2-B4CF-5E05-5400EE8B1A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13B3C15-F9AD-926D-A123-6F4873D41A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29D8F7-353B-FF6D-9B9A-4AF908FD49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86AE5-18E5-3C47-B652-6F6E2D596F70}" type="datetimeFigureOut">
              <a:rPr lang="en-US" smtClean="0"/>
              <a:t>8/15/23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FD03AA-11B4-5083-1A92-9402171930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179AFA-A1D9-4B13-A0C9-663ACE3655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D46AF-E807-6C49-97C8-1F84147EC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12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663A921-A3BF-5FDB-4328-9F9104CE24F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AA944FF-7335-2D67-8460-F11D929828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6C8E2F-A1A2-D2F0-3DB8-0777D1D4AB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86AE5-18E5-3C47-B652-6F6E2D596F70}" type="datetimeFigureOut">
              <a:rPr lang="en-US" smtClean="0"/>
              <a:t>8/15/23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62F459-3557-8D85-27E6-B3A72DD36A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7012C5-0BEF-0C97-44E4-5F0F3B79A0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D46AF-E807-6C49-97C8-1F84147EC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7630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772176-F131-1461-5001-A8010344E3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6EBE2C-7898-CCBA-B855-38E7302532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0449DF-D40D-F366-2D67-4E8F09CAC7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86AE5-18E5-3C47-B652-6F6E2D596F70}" type="datetimeFigureOut">
              <a:rPr lang="en-US" smtClean="0"/>
              <a:t>8/15/23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9F8029-8F2D-98B2-908A-13581C5D72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743FFB-084A-9715-1851-F39F1F2548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D46AF-E807-6C49-97C8-1F84147EC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88539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B2415F-537E-0B99-D314-BBAE9721D3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C10418-E8F1-8137-0141-F5D612C516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AB840E-7BC3-E2F5-CE12-43C686D761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86AE5-18E5-3C47-B652-6F6E2D596F70}" type="datetimeFigureOut">
              <a:rPr lang="en-US" smtClean="0"/>
              <a:t>8/15/23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FCB79F-2D8A-6F25-831C-FEEF1135F8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73859A-B756-253D-2EEF-F938204D85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D46AF-E807-6C49-97C8-1F84147EC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2341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E1864A-5386-73B9-9BA9-969B1C8B53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AE4CD5-62D1-741F-E4EE-AC90A192133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959B7A6-7DA8-7256-5460-B161961236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A589596-5A0E-A2DB-20D4-536551D0B4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86AE5-18E5-3C47-B652-6F6E2D596F70}" type="datetimeFigureOut">
              <a:rPr lang="en-US" smtClean="0"/>
              <a:t>8/15/23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9FA420C-DF94-8E60-66D7-09617939F4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8979C93-30DF-C82C-9233-0AC989D2BE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D46AF-E807-6C49-97C8-1F84147EC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3233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E76D98-D884-953B-6990-1FA78D259F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556F66-4505-0FC0-1A78-BD63D45B8C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6047C49-4E7B-19F6-822D-CB942A5F18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4279FBF-3794-861F-A0A0-3228BD09595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5F266EC-C3A8-9B29-5AE8-D8462724817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08F6BB1-727E-95CC-AF05-7D236AA773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86AE5-18E5-3C47-B652-6F6E2D596F70}" type="datetimeFigureOut">
              <a:rPr lang="en-US" smtClean="0"/>
              <a:t>8/15/23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3C39B5E-F167-AAAF-AE3E-E19699568E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8C042FF-A52C-B9B5-47D2-BAF2184FD2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D46AF-E807-6C49-97C8-1F84147EC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1112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498D02-CF3D-6AE5-11CD-634DCE00B3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DDDFF6A-F013-10EA-E878-A8DF4536B6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86AE5-18E5-3C47-B652-6F6E2D596F70}" type="datetimeFigureOut">
              <a:rPr lang="en-US" smtClean="0"/>
              <a:t>8/15/23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BD087F9-737D-AAD7-3F64-2FA516496A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9FEE145-97B0-A22E-97C9-A642B0FFDC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D46AF-E807-6C49-97C8-1F84147EC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148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CDF2D37-4BC3-2E0E-EA6B-83B3B664F7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86AE5-18E5-3C47-B652-6F6E2D596F70}" type="datetimeFigureOut">
              <a:rPr lang="en-US" smtClean="0"/>
              <a:t>8/15/23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154C4D4-92DC-BE1E-41D4-BFB45E104D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2365CAE-329F-78CA-E3DA-824A825FEC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D46AF-E807-6C49-97C8-1F84147EC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4081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EEDD7A-C54B-05FD-12D1-745D2CEC3D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379D1C-3FBA-94DE-6738-430649D996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70ABF36-CA58-A806-6FA2-4163DB2AED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14B1D4-C8DA-DCAB-15D2-936CA3D1CE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86AE5-18E5-3C47-B652-6F6E2D596F70}" type="datetimeFigureOut">
              <a:rPr lang="en-US" smtClean="0"/>
              <a:t>8/15/23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81012D3-429D-B7B4-279F-4CFAD83EBC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3FBED1-D8F8-CDAD-E8A5-F7376246C9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D46AF-E807-6C49-97C8-1F84147EC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364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2FE79C-55E7-4972-5FC2-221D14D315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8CB3672-B553-FFF8-8C23-DA893B44641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F0C06F4-539C-A633-1FC4-631B0CC9C1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F809E8D-A3B9-97C0-E4E7-DC23DC0AFE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86AE5-18E5-3C47-B652-6F6E2D596F70}" type="datetimeFigureOut">
              <a:rPr lang="en-US" smtClean="0"/>
              <a:t>8/15/23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8979EC-048B-879C-DF65-8D84429635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576421-7B8C-E41C-4D24-4D7EE8F30E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D46AF-E807-6C49-97C8-1F84147EC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070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2EFF160-F08E-D84F-188A-D65BCA56E6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B6E981-748B-DF6A-666F-BA75B1C1B8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5BDA04-726A-F774-DB1B-69126D37715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886AE5-18E5-3C47-B652-6F6E2D596F70}" type="datetimeFigureOut">
              <a:rPr lang="en-US" smtClean="0"/>
              <a:t>8/15/23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1ACA0A-4A1F-7E18-762A-DB22464078C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CEE2C8-7ECD-9479-3F83-F32E01BCEC6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ED46AF-E807-6C49-97C8-1F84147EC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2753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97624F-201A-4C15-8338-47BDEE364B6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SITI HEIDIYANI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1DD826F-AAEB-36C9-0A0F-9FB9A443155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87178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E4A03B04-4660-DD8D-B17F-BFE310BF546D}"/>
              </a:ext>
            </a:extLst>
          </p:cNvPr>
          <p:cNvSpPr txBox="1"/>
          <p:nvPr/>
        </p:nvSpPr>
        <p:spPr>
          <a:xfrm>
            <a:off x="355002" y="1250384"/>
            <a:ext cx="35750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/>
              <a:t>Identifikasi</a:t>
            </a:r>
            <a:r>
              <a:rPr lang="en-US" b="1" dirty="0"/>
              <a:t> </a:t>
            </a:r>
            <a:r>
              <a:rPr lang="en-US" b="1" dirty="0" err="1"/>
              <a:t>Masalah</a:t>
            </a:r>
            <a:r>
              <a:rPr lang="en-US" b="1" dirty="0"/>
              <a:t> PT. </a:t>
            </a:r>
            <a:r>
              <a:rPr lang="en-US" b="1" dirty="0" err="1"/>
              <a:t>Ritel</a:t>
            </a:r>
            <a:r>
              <a:rPr lang="en-US" b="1" dirty="0"/>
              <a:t> </a:t>
            </a:r>
            <a:r>
              <a:rPr lang="en-US" b="1" dirty="0" err="1"/>
              <a:t>Energi</a:t>
            </a:r>
            <a:endParaRPr lang="en-US" b="1" dirty="0"/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073B181C-4F80-66DE-61A5-5195E016E6A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9801299"/>
              </p:ext>
            </p:extLst>
          </p:nvPr>
        </p:nvGraphicFramePr>
        <p:xfrm>
          <a:off x="355002" y="1658556"/>
          <a:ext cx="11051066" cy="44753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7207">
                  <a:extLst>
                    <a:ext uri="{9D8B030D-6E8A-4147-A177-3AD203B41FA5}">
                      <a16:colId xmlns:a16="http://schemas.microsoft.com/office/drawing/2014/main" val="2032773779"/>
                    </a:ext>
                  </a:extLst>
                </a:gridCol>
                <a:gridCol w="10133859">
                  <a:extLst>
                    <a:ext uri="{9D8B030D-6E8A-4147-A177-3AD203B41FA5}">
                      <a16:colId xmlns:a16="http://schemas.microsoft.com/office/drawing/2014/main" val="3884275495"/>
                    </a:ext>
                  </a:extLst>
                </a:gridCol>
              </a:tblGrid>
              <a:tr h="45202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No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/>
                        <a:t>Identifikasi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Masalah</a:t>
                      </a:r>
                      <a:endParaRPr lang="en-US" sz="1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15154736"/>
                  </a:ext>
                </a:extLst>
              </a:tr>
              <a:tr h="45202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ID" sz="1800" b="1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Budaya</a:t>
                      </a:r>
                      <a:r>
                        <a:rPr lang="en-ID" sz="1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b="1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organisasi</a:t>
                      </a:r>
                      <a:r>
                        <a:rPr lang="en-ID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  <a:r>
                        <a:rPr lang="en-ID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Karyawan</a:t>
                      </a:r>
                      <a:r>
                        <a:rPr lang="en-ID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tidak</a:t>
                      </a:r>
                      <a:r>
                        <a:rPr lang="en-ID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fokus</a:t>
                      </a:r>
                      <a:r>
                        <a:rPr lang="en-ID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dan </a:t>
                      </a:r>
                      <a:r>
                        <a:rPr lang="en-ID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kurang</a:t>
                      </a:r>
                      <a:r>
                        <a:rPr lang="en-ID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kompeten</a:t>
                      </a:r>
                      <a:r>
                        <a:rPr lang="en-ID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Hal </a:t>
                      </a:r>
                      <a:r>
                        <a:rPr lang="en-ID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ini</a:t>
                      </a:r>
                      <a:r>
                        <a:rPr lang="en-ID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dapat</a:t>
                      </a:r>
                      <a:r>
                        <a:rPr lang="en-ID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mempengaruhi</a:t>
                      </a:r>
                      <a:r>
                        <a:rPr lang="en-ID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kinerja</a:t>
                      </a:r>
                      <a:r>
                        <a:rPr lang="en-ID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dan </a:t>
                      </a:r>
                      <a:r>
                        <a:rPr lang="en-ID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produktivitas</a:t>
                      </a:r>
                      <a:r>
                        <a:rPr lang="en-ID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perusahaan</a:t>
                      </a:r>
                      <a:endParaRPr lang="en-US" sz="1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8762992"/>
                  </a:ext>
                </a:extLst>
              </a:tr>
              <a:tr h="45202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ID" sz="1800" b="1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Aspek</a:t>
                      </a:r>
                      <a:r>
                        <a:rPr lang="en-ID" sz="1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b="1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kesejahteraan</a:t>
                      </a:r>
                      <a:r>
                        <a:rPr lang="en-ID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  <a:r>
                        <a:rPr lang="en-ID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Gaji</a:t>
                      </a:r>
                      <a:r>
                        <a:rPr lang="en-ID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cukup</a:t>
                      </a:r>
                      <a:r>
                        <a:rPr lang="en-ID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kompetitif</a:t>
                      </a:r>
                      <a:r>
                        <a:rPr lang="en-ID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dan </a:t>
                      </a:r>
                      <a:r>
                        <a:rPr lang="en-ID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tunjangan</a:t>
                      </a:r>
                      <a:r>
                        <a:rPr lang="en-ID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karyawan</a:t>
                      </a:r>
                      <a:r>
                        <a:rPr lang="en-ID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bagus</a:t>
                      </a:r>
                      <a:r>
                        <a:rPr lang="en-ID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ID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tetapi</a:t>
                      </a:r>
                      <a:r>
                        <a:rPr lang="en-ID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sistem</a:t>
                      </a:r>
                      <a:r>
                        <a:rPr lang="en-ID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bonus </a:t>
                      </a:r>
                      <a:r>
                        <a:rPr lang="en-ID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tidak</a:t>
                      </a:r>
                      <a:r>
                        <a:rPr lang="en-ID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mengacu</a:t>
                      </a:r>
                      <a:r>
                        <a:rPr lang="en-ID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kepada</a:t>
                      </a:r>
                      <a:r>
                        <a:rPr lang="en-ID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prestasi</a:t>
                      </a:r>
                      <a:r>
                        <a:rPr lang="en-ID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Hal </a:t>
                      </a:r>
                      <a:r>
                        <a:rPr lang="en-ID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ini</a:t>
                      </a:r>
                      <a:r>
                        <a:rPr lang="en-ID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dapat</a:t>
                      </a:r>
                      <a:r>
                        <a:rPr lang="en-ID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menyebabkan</a:t>
                      </a:r>
                      <a:r>
                        <a:rPr lang="en-ID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kurangnya</a:t>
                      </a:r>
                      <a:r>
                        <a:rPr lang="en-ID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motivasi</a:t>
                      </a:r>
                      <a:r>
                        <a:rPr lang="en-ID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dan </a:t>
                      </a:r>
                      <a:r>
                        <a:rPr lang="en-ID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kepuasan</a:t>
                      </a:r>
                      <a:r>
                        <a:rPr lang="en-ID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kerja</a:t>
                      </a:r>
                      <a:r>
                        <a:rPr lang="en-ID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bagi</a:t>
                      </a:r>
                      <a:r>
                        <a:rPr lang="en-ID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karyawan</a:t>
                      </a:r>
                      <a:endParaRPr lang="en-US" sz="1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13532537"/>
                  </a:ext>
                </a:extLst>
              </a:tr>
              <a:tr h="45202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ID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Terjadi</a:t>
                      </a:r>
                      <a:r>
                        <a:rPr lang="en-ID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penumpukan</a:t>
                      </a:r>
                      <a:r>
                        <a:rPr lang="en-ID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karyawan</a:t>
                      </a:r>
                      <a:r>
                        <a:rPr lang="en-ID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di </a:t>
                      </a:r>
                      <a:r>
                        <a:rPr lang="en-ID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bagian</a:t>
                      </a:r>
                      <a:r>
                        <a:rPr lang="en-ID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administrasi</a:t>
                      </a:r>
                      <a:r>
                        <a:rPr lang="en-ID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ID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banyak</a:t>
                      </a:r>
                      <a:r>
                        <a:rPr lang="en-ID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karyawan</a:t>
                      </a:r>
                      <a:r>
                        <a:rPr lang="en-ID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yang </a:t>
                      </a:r>
                      <a:r>
                        <a:rPr lang="en-ID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mengundurkan</a:t>
                      </a:r>
                      <a:r>
                        <a:rPr lang="en-ID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diri</a:t>
                      </a:r>
                      <a:r>
                        <a:rPr lang="en-ID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dan </a:t>
                      </a:r>
                      <a:r>
                        <a:rPr lang="en-ID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kurangnya</a:t>
                      </a:r>
                      <a:r>
                        <a:rPr lang="en-ID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kerja</a:t>
                      </a:r>
                      <a:r>
                        <a:rPr lang="en-ID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sama</a:t>
                      </a:r>
                      <a:r>
                        <a:rPr lang="en-ID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tim.</a:t>
                      </a:r>
                      <a:r>
                        <a:rPr lang="en-ID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Hal </a:t>
                      </a:r>
                      <a:r>
                        <a:rPr lang="en-ID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ini</a:t>
                      </a:r>
                      <a:r>
                        <a:rPr lang="en-ID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dapat</a:t>
                      </a:r>
                      <a:r>
                        <a:rPr lang="en-ID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mengganggu</a:t>
                      </a:r>
                      <a:r>
                        <a:rPr lang="en-ID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efisiensi</a:t>
                      </a:r>
                      <a:r>
                        <a:rPr lang="en-ID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operasional</a:t>
                      </a:r>
                      <a:r>
                        <a:rPr lang="en-ID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dan </a:t>
                      </a:r>
                      <a:r>
                        <a:rPr lang="en-ID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meningkatkan</a:t>
                      </a:r>
                      <a:r>
                        <a:rPr lang="en-ID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turnover </a:t>
                      </a:r>
                      <a:r>
                        <a:rPr lang="en-ID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karyawan</a:t>
                      </a:r>
                      <a:r>
                        <a:rPr lang="en-ID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en-US" sz="1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05651149"/>
                  </a:ext>
                </a:extLst>
              </a:tr>
              <a:tr h="45202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D" sz="1800" b="1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Keterampilan</a:t>
                      </a:r>
                      <a:r>
                        <a:rPr lang="en-ID" sz="1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dan skill </a:t>
                      </a:r>
                      <a:r>
                        <a:rPr lang="en-ID" sz="1800" b="1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karyawan</a:t>
                      </a:r>
                      <a:r>
                        <a:rPr lang="en-ID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  <a:r>
                        <a:rPr lang="en-ID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Terdapat</a:t>
                      </a:r>
                      <a:r>
                        <a:rPr lang="en-ID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kesenjangan</a:t>
                      </a:r>
                      <a:r>
                        <a:rPr lang="en-ID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keterampilan</a:t>
                      </a:r>
                      <a:r>
                        <a:rPr lang="en-ID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yang </a:t>
                      </a:r>
                      <a:r>
                        <a:rPr lang="en-ID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cukup</a:t>
                      </a:r>
                      <a:r>
                        <a:rPr lang="en-ID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besar</a:t>
                      </a:r>
                      <a:r>
                        <a:rPr lang="en-ID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dan </a:t>
                      </a:r>
                      <a:r>
                        <a:rPr lang="en-ID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memberikan</a:t>
                      </a:r>
                      <a:r>
                        <a:rPr lang="en-ID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implikasi</a:t>
                      </a:r>
                      <a:r>
                        <a:rPr lang="en-ID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negatif</a:t>
                      </a:r>
                      <a:r>
                        <a:rPr lang="en-ID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terhadap</a:t>
                      </a:r>
                      <a:r>
                        <a:rPr lang="en-ID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operasional</a:t>
                      </a:r>
                      <a:r>
                        <a:rPr lang="en-ID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en-ID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Karyawan</a:t>
                      </a:r>
                      <a:r>
                        <a:rPr lang="en-ID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juga </a:t>
                      </a:r>
                      <a:r>
                        <a:rPr lang="en-ID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lemah</a:t>
                      </a:r>
                      <a:r>
                        <a:rPr lang="en-ID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dalam</a:t>
                      </a:r>
                      <a:r>
                        <a:rPr lang="en-ID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menjual</a:t>
                      </a:r>
                      <a:r>
                        <a:rPr lang="en-ID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ID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sedangkan</a:t>
                      </a:r>
                      <a:r>
                        <a:rPr lang="en-ID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perusahaan</a:t>
                      </a:r>
                      <a:r>
                        <a:rPr lang="en-ID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lain </a:t>
                      </a:r>
                      <a:r>
                        <a:rPr lang="en-ID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memiliki</a:t>
                      </a:r>
                      <a:r>
                        <a:rPr lang="en-ID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strategi </a:t>
                      </a:r>
                      <a:r>
                        <a:rPr lang="en-ID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penjualan</a:t>
                      </a:r>
                      <a:r>
                        <a:rPr lang="en-ID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yang </a:t>
                      </a:r>
                      <a:r>
                        <a:rPr lang="en-ID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agresif</a:t>
                      </a:r>
                      <a:endParaRPr lang="en-US" sz="1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29397977"/>
                  </a:ext>
                </a:extLst>
              </a:tr>
              <a:tr h="45202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ID" sz="1800" b="1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Kepuasan</a:t>
                      </a:r>
                      <a:r>
                        <a:rPr lang="en-ID" sz="1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b="1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pelanggan</a:t>
                      </a:r>
                      <a:r>
                        <a:rPr lang="en-ID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  <a:r>
                        <a:rPr lang="en-ID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Meskipun</a:t>
                      </a:r>
                      <a:r>
                        <a:rPr lang="en-ID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mutu</a:t>
                      </a:r>
                      <a:r>
                        <a:rPr lang="en-ID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dan </a:t>
                      </a:r>
                      <a:r>
                        <a:rPr lang="en-ID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kualitas</a:t>
                      </a:r>
                      <a:r>
                        <a:rPr lang="en-ID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konstruksi</a:t>
                      </a:r>
                      <a:r>
                        <a:rPr lang="en-ID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bagus</a:t>
                      </a:r>
                      <a:r>
                        <a:rPr lang="en-ID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ID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sering</a:t>
                      </a:r>
                      <a:r>
                        <a:rPr lang="en-ID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terjadi</a:t>
                      </a:r>
                      <a:r>
                        <a:rPr lang="en-ID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keterlambatan</a:t>
                      </a:r>
                      <a:r>
                        <a:rPr lang="en-ID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dalam</a:t>
                      </a:r>
                      <a:r>
                        <a:rPr lang="en-ID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hal</a:t>
                      </a:r>
                      <a:r>
                        <a:rPr lang="en-ID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delivery </a:t>
                      </a:r>
                      <a:r>
                        <a:rPr lang="en-ID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karena</a:t>
                      </a:r>
                      <a:r>
                        <a:rPr lang="en-ID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kurangnya</a:t>
                      </a:r>
                      <a:r>
                        <a:rPr lang="en-ID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disiplin</a:t>
                      </a:r>
                      <a:r>
                        <a:rPr lang="en-ID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karyawan</a:t>
                      </a:r>
                      <a:r>
                        <a:rPr lang="en-ID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en-ID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Biaya</a:t>
                      </a:r>
                      <a:r>
                        <a:rPr lang="en-ID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proyek</a:t>
                      </a:r>
                      <a:r>
                        <a:rPr lang="en-ID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juga </a:t>
                      </a:r>
                      <a:r>
                        <a:rPr lang="en-ID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sering</a:t>
                      </a:r>
                      <a:r>
                        <a:rPr lang="en-ID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melebihi</a:t>
                      </a:r>
                      <a:r>
                        <a:rPr lang="en-ID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anggaran</a:t>
                      </a:r>
                      <a:endParaRPr lang="en-US" sz="1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4543157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C708561A-DAEC-6654-8A12-E419E920176C}"/>
              </a:ext>
            </a:extLst>
          </p:cNvPr>
          <p:cNvSpPr txBox="1"/>
          <p:nvPr/>
        </p:nvSpPr>
        <p:spPr>
          <a:xfrm>
            <a:off x="355002" y="849855"/>
            <a:ext cx="56420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Issue : PT. </a:t>
            </a:r>
            <a:r>
              <a:rPr lang="en-US" dirty="0" err="1"/>
              <a:t>Ritel</a:t>
            </a:r>
            <a:r>
              <a:rPr lang="en-US" dirty="0"/>
              <a:t> </a:t>
            </a:r>
            <a:r>
              <a:rPr lang="en-US" dirty="0" err="1"/>
              <a:t>Energi</a:t>
            </a:r>
            <a:r>
              <a:rPr lang="en-US" dirty="0"/>
              <a:t> </a:t>
            </a:r>
            <a:r>
              <a:rPr lang="en-US" dirty="0" err="1"/>
              <a:t>mengalami</a:t>
            </a:r>
            <a:r>
              <a:rPr lang="en-US" dirty="0"/>
              <a:t> </a:t>
            </a:r>
            <a:r>
              <a:rPr lang="en-US" dirty="0" err="1"/>
              <a:t>kerugian</a:t>
            </a:r>
            <a:r>
              <a:rPr lang="en-US" dirty="0"/>
              <a:t> di </a:t>
            </a:r>
            <a:r>
              <a:rPr lang="en-US" dirty="0" err="1"/>
              <a:t>tahun</a:t>
            </a:r>
            <a:r>
              <a:rPr lang="en-US" dirty="0"/>
              <a:t> 2020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C05506D-08F6-7953-2A88-FCF10D6DD94E}"/>
              </a:ext>
            </a:extLst>
          </p:cNvPr>
          <p:cNvSpPr txBox="1"/>
          <p:nvPr/>
        </p:nvSpPr>
        <p:spPr>
          <a:xfrm>
            <a:off x="355002" y="214920"/>
            <a:ext cx="270580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/>
              <a:t>PT. </a:t>
            </a:r>
            <a:r>
              <a:rPr lang="en-US" sz="3200" b="1" dirty="0" err="1"/>
              <a:t>Ritel</a:t>
            </a:r>
            <a:r>
              <a:rPr lang="en-US" sz="3200" b="1" dirty="0"/>
              <a:t> </a:t>
            </a:r>
            <a:r>
              <a:rPr lang="en-US" sz="3200" b="1" dirty="0" err="1"/>
              <a:t>Energi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26624221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1C05506D-08F6-7953-2A88-FCF10D6DD94E}"/>
              </a:ext>
            </a:extLst>
          </p:cNvPr>
          <p:cNvSpPr txBox="1"/>
          <p:nvPr/>
        </p:nvSpPr>
        <p:spPr>
          <a:xfrm>
            <a:off x="355002" y="214920"/>
            <a:ext cx="270580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/>
              <a:t>PT. </a:t>
            </a:r>
            <a:r>
              <a:rPr lang="en-US" sz="3200" b="1" dirty="0" err="1"/>
              <a:t>Ritel</a:t>
            </a:r>
            <a:r>
              <a:rPr lang="en-US" sz="3200" b="1" dirty="0"/>
              <a:t> </a:t>
            </a:r>
            <a:r>
              <a:rPr lang="en-US" sz="3200" b="1" dirty="0" err="1"/>
              <a:t>Energi</a:t>
            </a:r>
            <a:endParaRPr lang="en-US" sz="3200" b="1" dirty="0"/>
          </a:p>
        </p:txBody>
      </p:sp>
      <p:graphicFrame>
        <p:nvGraphicFramePr>
          <p:cNvPr id="8" name="Table 5">
            <a:extLst>
              <a:ext uri="{FF2B5EF4-FFF2-40B4-BE49-F238E27FC236}">
                <a16:creationId xmlns:a16="http://schemas.microsoft.com/office/drawing/2014/main" id="{7BCCCF28-FDD5-94B7-8CE4-3BD8693511A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645749"/>
              </p:ext>
            </p:extLst>
          </p:nvPr>
        </p:nvGraphicFramePr>
        <p:xfrm>
          <a:off x="570467" y="1828223"/>
          <a:ext cx="11051066" cy="45427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6457">
                  <a:extLst>
                    <a:ext uri="{9D8B030D-6E8A-4147-A177-3AD203B41FA5}">
                      <a16:colId xmlns:a16="http://schemas.microsoft.com/office/drawing/2014/main" val="2032773779"/>
                    </a:ext>
                  </a:extLst>
                </a:gridCol>
                <a:gridCol w="10104609">
                  <a:extLst>
                    <a:ext uri="{9D8B030D-6E8A-4147-A177-3AD203B41FA5}">
                      <a16:colId xmlns:a16="http://schemas.microsoft.com/office/drawing/2014/main" val="3884275495"/>
                    </a:ext>
                  </a:extLst>
                </a:gridCol>
              </a:tblGrid>
              <a:tr h="438073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Rencana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Aksi</a:t>
                      </a:r>
                      <a:r>
                        <a:rPr lang="en-US" dirty="0"/>
                        <a:t> Detail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5154736"/>
                  </a:ext>
                </a:extLst>
              </a:tr>
              <a:tr h="756126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D" sz="1800" b="1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Budaya</a:t>
                      </a:r>
                      <a:r>
                        <a:rPr lang="en-ID" sz="1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b="1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organisasi</a:t>
                      </a:r>
                      <a:r>
                        <a:rPr lang="en-ID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  <a:r>
                        <a:rPr lang="en-ID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Meningkatkan</a:t>
                      </a:r>
                      <a:r>
                        <a:rPr lang="en-ID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fokus</a:t>
                      </a:r>
                      <a:r>
                        <a:rPr lang="en-ID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karyawan</a:t>
                      </a:r>
                      <a:r>
                        <a:rPr lang="en-ID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dan </a:t>
                      </a:r>
                      <a:r>
                        <a:rPr lang="en-ID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kompetensi</a:t>
                      </a:r>
                      <a:r>
                        <a:rPr lang="en-ID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melalui</a:t>
                      </a:r>
                      <a:r>
                        <a:rPr lang="en-ID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pelatihan</a:t>
                      </a:r>
                      <a:r>
                        <a:rPr lang="en-ID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dan </a:t>
                      </a:r>
                      <a:r>
                        <a:rPr lang="en-ID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pengembangan</a:t>
                      </a:r>
                      <a:r>
                        <a:rPr lang="en-ID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karyawan</a:t>
                      </a:r>
                      <a:r>
                        <a:rPr lang="en-ID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en-ID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Membangun</a:t>
                      </a:r>
                      <a:r>
                        <a:rPr lang="en-ID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budaya</a:t>
                      </a:r>
                      <a:r>
                        <a:rPr lang="en-ID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kerja</a:t>
                      </a:r>
                      <a:r>
                        <a:rPr lang="en-ID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yang </a:t>
                      </a:r>
                      <a:r>
                        <a:rPr lang="en-ID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berorientasi</a:t>
                      </a:r>
                      <a:r>
                        <a:rPr lang="en-ID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pada </a:t>
                      </a:r>
                      <a:r>
                        <a:rPr lang="en-ID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hasil</a:t>
                      </a:r>
                      <a:r>
                        <a:rPr lang="en-ID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dan </a:t>
                      </a:r>
                      <a:r>
                        <a:rPr lang="en-ID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komitmen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8774059"/>
                  </a:ext>
                </a:extLst>
              </a:tr>
              <a:tr h="756126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D" sz="1800" b="1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Aspek</a:t>
                      </a:r>
                      <a:r>
                        <a:rPr lang="en-ID" sz="1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b="1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kesejahteraan</a:t>
                      </a:r>
                      <a:r>
                        <a:rPr lang="en-ID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  <a:r>
                        <a:rPr lang="en-ID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Meninjau</a:t>
                      </a:r>
                      <a:r>
                        <a:rPr lang="en-ID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sistem</a:t>
                      </a:r>
                      <a:r>
                        <a:rPr lang="en-ID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bonus </a:t>
                      </a:r>
                      <a:r>
                        <a:rPr lang="en-ID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untuk</a:t>
                      </a:r>
                      <a:r>
                        <a:rPr lang="en-ID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mengaitkannya</a:t>
                      </a:r>
                      <a:r>
                        <a:rPr lang="en-ID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dengan</a:t>
                      </a:r>
                      <a:r>
                        <a:rPr lang="en-ID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prestasi</a:t>
                      </a:r>
                      <a:r>
                        <a:rPr lang="en-ID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dan </a:t>
                      </a:r>
                      <a:r>
                        <a:rPr lang="en-ID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kinerja</a:t>
                      </a:r>
                      <a:r>
                        <a:rPr lang="en-ID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karyawan</a:t>
                      </a:r>
                      <a:r>
                        <a:rPr lang="en-ID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en-ID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Membangun</a:t>
                      </a:r>
                      <a:r>
                        <a:rPr lang="en-ID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program </a:t>
                      </a:r>
                      <a:r>
                        <a:rPr lang="en-ID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penghargaan</a:t>
                      </a:r>
                      <a:r>
                        <a:rPr lang="en-ID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dan </a:t>
                      </a:r>
                      <a:r>
                        <a:rPr lang="en-ID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insentif</a:t>
                      </a:r>
                      <a:r>
                        <a:rPr lang="en-ID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yang </a:t>
                      </a:r>
                      <a:r>
                        <a:rPr lang="en-ID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sesuai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4103327"/>
                  </a:ext>
                </a:extLst>
              </a:tr>
              <a:tr h="108018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D" sz="1800" b="1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Keterampilan</a:t>
                      </a:r>
                      <a:r>
                        <a:rPr lang="en-ID" sz="1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dan skill </a:t>
                      </a:r>
                      <a:r>
                        <a:rPr lang="en-ID" sz="1800" b="1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karyawan</a:t>
                      </a:r>
                      <a:r>
                        <a:rPr lang="en-ID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  <a:r>
                        <a:rPr lang="en-ID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Menyediakan</a:t>
                      </a:r>
                      <a:r>
                        <a:rPr lang="en-ID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pelatihan</a:t>
                      </a:r>
                      <a:r>
                        <a:rPr lang="en-ID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dan program </a:t>
                      </a:r>
                      <a:r>
                        <a:rPr lang="en-ID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pengembangan</a:t>
                      </a:r>
                      <a:r>
                        <a:rPr lang="en-ID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karyawan</a:t>
                      </a:r>
                      <a:r>
                        <a:rPr lang="en-ID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untuk</a:t>
                      </a:r>
                      <a:r>
                        <a:rPr lang="en-ID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mengisi</a:t>
                      </a:r>
                      <a:r>
                        <a:rPr lang="en-ID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kesenjangan</a:t>
                      </a:r>
                      <a:r>
                        <a:rPr lang="en-ID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keterampilan</a:t>
                      </a:r>
                      <a:r>
                        <a:rPr lang="en-ID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en-ID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Memperkuat</a:t>
                      </a:r>
                      <a:r>
                        <a:rPr lang="en-ID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kemampuan</a:t>
                      </a:r>
                      <a:r>
                        <a:rPr lang="en-ID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menjual</a:t>
                      </a:r>
                      <a:r>
                        <a:rPr lang="en-ID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karyawan</a:t>
                      </a:r>
                      <a:r>
                        <a:rPr lang="en-ID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melalui</a:t>
                      </a:r>
                      <a:r>
                        <a:rPr lang="en-ID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program </a:t>
                      </a:r>
                      <a:r>
                        <a:rPr lang="en-ID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pelatihan</a:t>
                      </a:r>
                      <a:r>
                        <a:rPr lang="en-ID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penjualan</a:t>
                      </a:r>
                      <a:r>
                        <a:rPr lang="en-ID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lang="en-ID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mengadakan</a:t>
                      </a:r>
                      <a:r>
                        <a:rPr lang="en-ID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assessment).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7949144"/>
                  </a:ext>
                </a:extLst>
              </a:tr>
              <a:tr h="756126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D" sz="1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Personalia</a:t>
                      </a:r>
                      <a:r>
                        <a:rPr lang="en-ID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  <a:r>
                        <a:rPr lang="en-ID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Mengoptimalkan</a:t>
                      </a:r>
                      <a:r>
                        <a:rPr lang="en-ID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struktur</a:t>
                      </a:r>
                      <a:r>
                        <a:rPr lang="en-ID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organisasi</a:t>
                      </a:r>
                      <a:r>
                        <a:rPr lang="en-ID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dan </a:t>
                      </a:r>
                      <a:r>
                        <a:rPr lang="en-ID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beban</a:t>
                      </a:r>
                      <a:r>
                        <a:rPr lang="en-ID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kerja</a:t>
                      </a:r>
                      <a:r>
                        <a:rPr lang="en-ID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di </a:t>
                      </a:r>
                      <a:r>
                        <a:rPr lang="en-ID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bagian</a:t>
                      </a:r>
                      <a:r>
                        <a:rPr lang="en-ID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administrasi</a:t>
                      </a:r>
                      <a:r>
                        <a:rPr lang="en-ID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en-ID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Membangun</a:t>
                      </a:r>
                      <a:r>
                        <a:rPr lang="en-ID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tim</a:t>
                      </a:r>
                      <a:r>
                        <a:rPr lang="en-ID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yang solid </a:t>
                      </a:r>
                      <a:r>
                        <a:rPr lang="en-ID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melalui</a:t>
                      </a:r>
                      <a:r>
                        <a:rPr lang="en-ID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program </a:t>
                      </a:r>
                      <a:r>
                        <a:rPr lang="en-ID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pembinaan</a:t>
                      </a:r>
                      <a:r>
                        <a:rPr lang="en-ID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dan </a:t>
                      </a:r>
                      <a:r>
                        <a:rPr lang="en-ID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peningkatan</a:t>
                      </a:r>
                      <a:r>
                        <a:rPr lang="en-ID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kerja</a:t>
                      </a:r>
                      <a:r>
                        <a:rPr lang="en-ID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sama</a:t>
                      </a:r>
                      <a:r>
                        <a:rPr lang="en-ID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(team building)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4509427"/>
                  </a:ext>
                </a:extLst>
              </a:tr>
              <a:tr h="756126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D" sz="1800" b="1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Kepuasan</a:t>
                      </a:r>
                      <a:r>
                        <a:rPr lang="en-ID" sz="1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b="1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pelanggan</a:t>
                      </a:r>
                      <a:r>
                        <a:rPr lang="en-ID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  <a:r>
                        <a:rPr lang="en-ID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Meningkatkan</a:t>
                      </a:r>
                      <a:r>
                        <a:rPr lang="en-ID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disiplin</a:t>
                      </a:r>
                      <a:r>
                        <a:rPr lang="en-ID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dan </a:t>
                      </a:r>
                      <a:r>
                        <a:rPr lang="en-ID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akuntabilitas</a:t>
                      </a:r>
                      <a:r>
                        <a:rPr lang="en-ID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karyawan</a:t>
                      </a:r>
                      <a:r>
                        <a:rPr lang="en-ID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dalam</a:t>
                      </a:r>
                      <a:r>
                        <a:rPr lang="en-ID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hal</a:t>
                      </a:r>
                      <a:r>
                        <a:rPr lang="en-ID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delivery. </a:t>
                      </a:r>
                      <a:r>
                        <a:rPr lang="en-ID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Memperbaiki</a:t>
                      </a:r>
                      <a:r>
                        <a:rPr lang="en-ID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pengaturan</a:t>
                      </a:r>
                      <a:r>
                        <a:rPr lang="en-ID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pengiriman</a:t>
                      </a:r>
                      <a:r>
                        <a:rPr lang="en-ID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dan </a:t>
                      </a:r>
                      <a:r>
                        <a:rPr lang="en-ID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mengambil</a:t>
                      </a:r>
                      <a:r>
                        <a:rPr lang="en-ID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tindakan</a:t>
                      </a:r>
                      <a:r>
                        <a:rPr lang="en-ID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untuk</a:t>
                      </a:r>
                      <a:r>
                        <a:rPr lang="en-ID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mengurangi</a:t>
                      </a:r>
                      <a:r>
                        <a:rPr lang="en-ID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biaya</a:t>
                      </a:r>
                      <a:r>
                        <a:rPr lang="en-ID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proyek</a:t>
                      </a:r>
                      <a:r>
                        <a:rPr lang="en-ID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yang </a:t>
                      </a:r>
                      <a:r>
                        <a:rPr lang="en-ID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berlebihan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8526277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42A1C604-8240-4DC0-7115-5076DDE15566}"/>
              </a:ext>
            </a:extLst>
          </p:cNvPr>
          <p:cNvSpPr txBox="1"/>
          <p:nvPr/>
        </p:nvSpPr>
        <p:spPr>
          <a:xfrm>
            <a:off x="493789" y="1243449"/>
            <a:ext cx="18685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/>
              <a:t>Rencana</a:t>
            </a:r>
            <a:r>
              <a:rPr lang="en-US" sz="2400" b="1" dirty="0"/>
              <a:t> </a:t>
            </a:r>
            <a:r>
              <a:rPr lang="en-US" sz="2400" b="1" dirty="0" err="1"/>
              <a:t>Aksi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9435276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1C05506D-08F6-7953-2A88-FCF10D6DD94E}"/>
              </a:ext>
            </a:extLst>
          </p:cNvPr>
          <p:cNvSpPr txBox="1"/>
          <p:nvPr/>
        </p:nvSpPr>
        <p:spPr>
          <a:xfrm>
            <a:off x="355002" y="214920"/>
            <a:ext cx="270580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/>
              <a:t>PT. </a:t>
            </a:r>
            <a:r>
              <a:rPr lang="en-US" sz="3200" b="1" dirty="0" err="1"/>
              <a:t>Ritel</a:t>
            </a:r>
            <a:r>
              <a:rPr lang="en-US" sz="3200" b="1" dirty="0"/>
              <a:t> </a:t>
            </a:r>
            <a:r>
              <a:rPr lang="en-US" sz="3200" b="1" dirty="0" err="1"/>
              <a:t>Energi</a:t>
            </a:r>
            <a:endParaRPr lang="en-US" sz="3200" b="1" dirty="0"/>
          </a:p>
        </p:txBody>
      </p:sp>
      <p:graphicFrame>
        <p:nvGraphicFramePr>
          <p:cNvPr id="8" name="Table 5">
            <a:extLst>
              <a:ext uri="{FF2B5EF4-FFF2-40B4-BE49-F238E27FC236}">
                <a16:creationId xmlns:a16="http://schemas.microsoft.com/office/drawing/2014/main" id="{7BCCCF28-FDD5-94B7-8CE4-3BD8693511A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3020057"/>
              </p:ext>
            </p:extLst>
          </p:nvPr>
        </p:nvGraphicFramePr>
        <p:xfrm>
          <a:off x="570467" y="1458891"/>
          <a:ext cx="11051066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6457">
                  <a:extLst>
                    <a:ext uri="{9D8B030D-6E8A-4147-A177-3AD203B41FA5}">
                      <a16:colId xmlns:a16="http://schemas.microsoft.com/office/drawing/2014/main" val="2032773779"/>
                    </a:ext>
                  </a:extLst>
                </a:gridCol>
                <a:gridCol w="10104609">
                  <a:extLst>
                    <a:ext uri="{9D8B030D-6E8A-4147-A177-3AD203B41FA5}">
                      <a16:colId xmlns:a16="http://schemas.microsoft.com/office/drawing/2014/main" val="388427549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Rencana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Aksi</a:t>
                      </a:r>
                      <a:r>
                        <a:rPr lang="en-US" dirty="0"/>
                        <a:t> Detail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51547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D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Kurangnya</a:t>
                      </a:r>
                      <a:r>
                        <a:rPr lang="en-ID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dana </a:t>
                      </a:r>
                      <a:r>
                        <a:rPr lang="en-ID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untuk</a:t>
                      </a:r>
                      <a:r>
                        <a:rPr lang="en-ID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meningkatkan</a:t>
                      </a:r>
                      <a:r>
                        <a:rPr lang="en-ID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sistem</a:t>
                      </a:r>
                      <a:r>
                        <a:rPr lang="en-ID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bonus </a:t>
                      </a:r>
                      <a:r>
                        <a:rPr lang="en-ID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sesuai</a:t>
                      </a:r>
                      <a:r>
                        <a:rPr lang="en-ID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dengan</a:t>
                      </a:r>
                      <a:r>
                        <a:rPr lang="en-ID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prestasi</a:t>
                      </a:r>
                      <a:r>
                        <a:rPr lang="en-ID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karyawan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87740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D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Ketidaktersediaan</a:t>
                      </a:r>
                      <a:r>
                        <a:rPr lang="en-ID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pelatihan</a:t>
                      </a:r>
                      <a:r>
                        <a:rPr lang="en-ID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yang </a:t>
                      </a:r>
                      <a:r>
                        <a:rPr lang="en-ID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memadai</a:t>
                      </a:r>
                      <a:r>
                        <a:rPr lang="en-ID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untuk</a:t>
                      </a:r>
                      <a:r>
                        <a:rPr lang="en-ID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mengisi</a:t>
                      </a:r>
                      <a:r>
                        <a:rPr lang="en-ID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kesenjangan</a:t>
                      </a:r>
                      <a:r>
                        <a:rPr lang="en-ID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keterampilan</a:t>
                      </a:r>
                      <a:r>
                        <a:rPr lang="en-ID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karyawan</a:t>
                      </a:r>
                      <a:r>
                        <a:rPr lang="en-ID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41033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D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Perlawanan</a:t>
                      </a:r>
                      <a:r>
                        <a:rPr lang="en-ID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atau</a:t>
                      </a:r>
                      <a:r>
                        <a:rPr lang="en-ID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ketidaksetujuan</a:t>
                      </a:r>
                      <a:r>
                        <a:rPr lang="en-ID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dari</a:t>
                      </a:r>
                      <a:r>
                        <a:rPr lang="en-ID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karyawan</a:t>
                      </a:r>
                      <a:r>
                        <a:rPr lang="en-ID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terhadap</a:t>
                      </a:r>
                      <a:r>
                        <a:rPr lang="en-ID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perubahan</a:t>
                      </a:r>
                      <a:r>
                        <a:rPr lang="en-ID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dan </a:t>
                      </a:r>
                      <a:r>
                        <a:rPr lang="en-ID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pembangunan</a:t>
                      </a:r>
                      <a:r>
                        <a:rPr lang="en-ID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tim.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79491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D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Kendala</a:t>
                      </a:r>
                      <a:r>
                        <a:rPr lang="en-ID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waktu</a:t>
                      </a:r>
                      <a:r>
                        <a:rPr lang="en-ID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dalam</a:t>
                      </a:r>
                      <a:r>
                        <a:rPr lang="en-ID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memperbaiki</a:t>
                      </a:r>
                      <a:r>
                        <a:rPr lang="en-ID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kekurangan</a:t>
                      </a:r>
                      <a:r>
                        <a:rPr lang="en-ID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dalam</a:t>
                      </a:r>
                      <a:r>
                        <a:rPr lang="en-ID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pengaturan</a:t>
                      </a:r>
                      <a:r>
                        <a:rPr lang="en-ID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pengiriman</a:t>
                      </a:r>
                      <a:r>
                        <a:rPr lang="en-ID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4509427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42A1C604-8240-4DC0-7115-5076DDE15566}"/>
              </a:ext>
            </a:extLst>
          </p:cNvPr>
          <p:cNvSpPr txBox="1"/>
          <p:nvPr/>
        </p:nvSpPr>
        <p:spPr>
          <a:xfrm>
            <a:off x="570467" y="944627"/>
            <a:ext cx="24126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/>
              <a:t>Hambatan</a:t>
            </a:r>
            <a:r>
              <a:rPr lang="en-US" b="1" dirty="0"/>
              <a:t> </a:t>
            </a:r>
            <a:r>
              <a:rPr lang="en-US" b="1" dirty="0" err="1"/>
              <a:t>yg</a:t>
            </a:r>
            <a:r>
              <a:rPr lang="en-US" b="1" dirty="0"/>
              <a:t>  </a:t>
            </a:r>
            <a:r>
              <a:rPr lang="en-US" b="1" dirty="0" err="1"/>
              <a:t>Dihadapi</a:t>
            </a:r>
            <a:endParaRPr lang="en-US" b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05FCC53-DE62-D53A-CD24-D3421E987D2E}"/>
              </a:ext>
            </a:extLst>
          </p:cNvPr>
          <p:cNvSpPr txBox="1"/>
          <p:nvPr/>
        </p:nvSpPr>
        <p:spPr>
          <a:xfrm>
            <a:off x="570467" y="3783689"/>
            <a:ext cx="10945672" cy="24622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D" sz="14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Kesimpulan: </a:t>
            </a:r>
          </a:p>
          <a:p>
            <a:r>
              <a:rPr lang="en-ID" sz="14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Perusahaan </a:t>
            </a:r>
            <a:r>
              <a:rPr lang="en-ID" sz="14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ritel</a:t>
            </a:r>
            <a:r>
              <a:rPr lang="en-ID" sz="14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4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energi</a:t>
            </a:r>
            <a:r>
              <a:rPr lang="en-ID" sz="14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4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mengalami</a:t>
            </a:r>
            <a:r>
              <a:rPr lang="en-ID" sz="14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4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penurunan</a:t>
            </a:r>
            <a:r>
              <a:rPr lang="en-ID" sz="14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4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laba</a:t>
            </a:r>
            <a:r>
              <a:rPr lang="en-ID" sz="14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4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bersih</a:t>
            </a:r>
            <a:r>
              <a:rPr lang="en-ID" sz="14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4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signifikan</a:t>
            </a:r>
            <a:r>
              <a:rPr lang="en-ID" sz="14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pada </a:t>
            </a:r>
            <a:r>
              <a:rPr lang="en-ID" sz="14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tahun</a:t>
            </a:r>
            <a:r>
              <a:rPr lang="en-ID" sz="14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2020 </a:t>
            </a:r>
            <a:r>
              <a:rPr lang="en-ID" sz="14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akibat</a:t>
            </a:r>
            <a:r>
              <a:rPr lang="en-ID" sz="14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4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pandemi</a:t>
            </a:r>
            <a:r>
              <a:rPr lang="en-ID" sz="14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COVID-19. Beban </a:t>
            </a:r>
            <a:r>
              <a:rPr lang="en-ID" sz="14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produksi</a:t>
            </a:r>
            <a:r>
              <a:rPr lang="en-ID" sz="14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dan </a:t>
            </a:r>
            <a:r>
              <a:rPr lang="en-ID" sz="14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operasional</a:t>
            </a:r>
            <a:r>
              <a:rPr lang="en-ID" sz="14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naik, </a:t>
            </a:r>
            <a:r>
              <a:rPr lang="en-ID" sz="14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sedangkan</a:t>
            </a:r>
            <a:r>
              <a:rPr lang="en-ID" sz="14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4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pendapatan</a:t>
            </a:r>
            <a:r>
              <a:rPr lang="en-ID" sz="14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4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usaha</a:t>
            </a:r>
            <a:r>
              <a:rPr lang="en-ID" sz="14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4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turun</a:t>
            </a:r>
            <a:r>
              <a:rPr lang="en-ID" sz="14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. </a:t>
            </a:r>
            <a:r>
              <a:rPr lang="en-ID" sz="14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Beberapa</a:t>
            </a:r>
            <a:r>
              <a:rPr lang="en-ID" sz="14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4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aspek</a:t>
            </a:r>
            <a:r>
              <a:rPr lang="en-ID" sz="14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4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penting</a:t>
            </a:r>
            <a:r>
              <a:rPr lang="en-ID" sz="14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yang </a:t>
            </a:r>
            <a:r>
              <a:rPr lang="en-ID" sz="14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mempengaruhi</a:t>
            </a:r>
            <a:r>
              <a:rPr lang="en-ID" sz="14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4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kinerja</a:t>
            </a:r>
            <a:r>
              <a:rPr lang="en-ID" sz="14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4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perusahaan</a:t>
            </a:r>
            <a:r>
              <a:rPr lang="en-ID" sz="14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4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adalah</a:t>
            </a:r>
            <a:r>
              <a:rPr lang="en-ID" sz="14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4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budaya</a:t>
            </a:r>
            <a:r>
              <a:rPr lang="en-ID" sz="14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4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organisasi</a:t>
            </a:r>
            <a:r>
              <a:rPr lang="en-ID" sz="14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yang </a:t>
            </a:r>
            <a:r>
              <a:rPr lang="en-ID" sz="14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tidak</a:t>
            </a:r>
            <a:r>
              <a:rPr lang="en-ID" sz="14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4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fokus</a:t>
            </a:r>
            <a:r>
              <a:rPr lang="en-ID" sz="14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dan </a:t>
            </a:r>
            <a:r>
              <a:rPr lang="en-ID" sz="14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karyawan</a:t>
            </a:r>
            <a:r>
              <a:rPr lang="en-ID" sz="14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yang </a:t>
            </a:r>
            <a:r>
              <a:rPr lang="en-ID" sz="14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kurang</a:t>
            </a:r>
            <a:r>
              <a:rPr lang="en-ID" sz="14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4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kompeten</a:t>
            </a:r>
            <a:r>
              <a:rPr lang="en-ID" sz="14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ID" sz="14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sistem</a:t>
            </a:r>
            <a:r>
              <a:rPr lang="en-ID" sz="14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bonus yang </a:t>
            </a:r>
            <a:r>
              <a:rPr lang="en-ID" sz="14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tidak</a:t>
            </a:r>
            <a:r>
              <a:rPr lang="en-ID" sz="14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4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mengacu</a:t>
            </a:r>
            <a:r>
              <a:rPr lang="en-ID" sz="14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pada </a:t>
            </a:r>
            <a:r>
              <a:rPr lang="en-ID" sz="14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prestasi</a:t>
            </a:r>
            <a:r>
              <a:rPr lang="en-ID" sz="14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ID" sz="14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kesenjangan</a:t>
            </a:r>
            <a:r>
              <a:rPr lang="en-ID" sz="14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4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keterampilan</a:t>
            </a:r>
            <a:r>
              <a:rPr lang="en-ID" sz="14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dan </a:t>
            </a:r>
            <a:r>
              <a:rPr lang="en-ID" sz="14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penjualan</a:t>
            </a:r>
            <a:r>
              <a:rPr lang="en-ID" sz="14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yang </a:t>
            </a:r>
            <a:r>
              <a:rPr lang="en-ID" sz="14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lemah</a:t>
            </a:r>
            <a:r>
              <a:rPr lang="en-ID" sz="14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ID" sz="14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penumpukan</a:t>
            </a:r>
            <a:r>
              <a:rPr lang="en-ID" sz="14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4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karyawan</a:t>
            </a:r>
            <a:r>
              <a:rPr lang="en-ID" sz="14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di </a:t>
            </a:r>
            <a:r>
              <a:rPr lang="en-ID" sz="14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bagian</a:t>
            </a:r>
            <a:r>
              <a:rPr lang="en-ID" sz="14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4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administrasi</a:t>
            </a:r>
            <a:r>
              <a:rPr lang="en-ID" sz="14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, dan </a:t>
            </a:r>
            <a:r>
              <a:rPr lang="en-ID" sz="14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kurangnya</a:t>
            </a:r>
            <a:r>
              <a:rPr lang="en-ID" sz="14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4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kepuasan</a:t>
            </a:r>
            <a:r>
              <a:rPr lang="en-ID" sz="14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4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pelanggan</a:t>
            </a:r>
            <a:r>
              <a:rPr lang="en-ID" sz="14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4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karena</a:t>
            </a:r>
            <a:r>
              <a:rPr lang="en-ID" sz="14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4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keterlambatan</a:t>
            </a:r>
            <a:r>
              <a:rPr lang="en-ID" sz="14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delivery dan </a:t>
            </a:r>
            <a:r>
              <a:rPr lang="en-ID" sz="14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biaya</a:t>
            </a:r>
            <a:r>
              <a:rPr lang="en-ID" sz="14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4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proyek</a:t>
            </a:r>
            <a:r>
              <a:rPr lang="en-ID" sz="14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yang </a:t>
            </a:r>
            <a:r>
              <a:rPr lang="en-ID" sz="14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berlebihan</a:t>
            </a:r>
            <a:r>
              <a:rPr lang="en-ID" sz="14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.</a:t>
            </a:r>
            <a:br>
              <a:rPr lang="en-ID" sz="1400" dirty="0"/>
            </a:br>
            <a:br>
              <a:rPr lang="en-ID" sz="1400" dirty="0"/>
            </a:br>
            <a:r>
              <a:rPr lang="en-ID" sz="14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Rekomendasi</a:t>
            </a:r>
            <a:r>
              <a:rPr lang="en-ID" sz="14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4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rencana</a:t>
            </a:r>
            <a:r>
              <a:rPr lang="en-ID" sz="14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4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aksi</a:t>
            </a:r>
            <a:r>
              <a:rPr lang="en-ID" sz="14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4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termasuk</a:t>
            </a:r>
            <a:r>
              <a:rPr lang="en-ID" sz="14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4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meningkatkan</a:t>
            </a:r>
            <a:r>
              <a:rPr lang="en-ID" sz="14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4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fokus</a:t>
            </a:r>
            <a:r>
              <a:rPr lang="en-ID" sz="14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dan </a:t>
            </a:r>
            <a:r>
              <a:rPr lang="en-ID" sz="14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kompetensi</a:t>
            </a:r>
            <a:r>
              <a:rPr lang="en-ID" sz="14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4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karyawan</a:t>
            </a:r>
            <a:r>
              <a:rPr lang="en-ID" sz="14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ID" sz="14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mengkaitkan</a:t>
            </a:r>
            <a:r>
              <a:rPr lang="en-ID" sz="14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4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sistem</a:t>
            </a:r>
            <a:r>
              <a:rPr lang="en-ID" sz="14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bonus </a:t>
            </a:r>
            <a:r>
              <a:rPr lang="en-ID" sz="14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dengan</a:t>
            </a:r>
            <a:r>
              <a:rPr lang="en-ID" sz="14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4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prestasi</a:t>
            </a:r>
            <a:r>
              <a:rPr lang="en-ID" sz="14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ID" sz="14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mengisi</a:t>
            </a:r>
            <a:r>
              <a:rPr lang="en-ID" sz="14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4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kesenjangan</a:t>
            </a:r>
            <a:r>
              <a:rPr lang="en-ID" sz="14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4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keterampilan</a:t>
            </a:r>
            <a:r>
              <a:rPr lang="en-ID" sz="14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dan </a:t>
            </a:r>
            <a:r>
              <a:rPr lang="en-ID" sz="14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memperkuat</a:t>
            </a:r>
            <a:r>
              <a:rPr lang="en-ID" sz="14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4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kemampuan</a:t>
            </a:r>
            <a:r>
              <a:rPr lang="en-ID" sz="14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4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penjualan</a:t>
            </a:r>
            <a:r>
              <a:rPr lang="en-ID" sz="14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4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karyawan</a:t>
            </a:r>
            <a:r>
              <a:rPr lang="en-ID" sz="14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ID" sz="14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mengoptimalkan</a:t>
            </a:r>
            <a:r>
              <a:rPr lang="en-ID" sz="14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4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struktur</a:t>
            </a:r>
            <a:r>
              <a:rPr lang="en-ID" sz="14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4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organisasi</a:t>
            </a:r>
            <a:r>
              <a:rPr lang="en-ID" sz="14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dan </a:t>
            </a:r>
            <a:r>
              <a:rPr lang="en-ID" sz="14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pembinaan</a:t>
            </a:r>
            <a:r>
              <a:rPr lang="en-ID" sz="14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4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tim</a:t>
            </a:r>
            <a:r>
              <a:rPr lang="en-ID" sz="14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ID" sz="14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serta</a:t>
            </a:r>
            <a:r>
              <a:rPr lang="en-ID" sz="14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4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meningkatkan</a:t>
            </a:r>
            <a:r>
              <a:rPr lang="en-ID" sz="14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4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disiplin</a:t>
            </a:r>
            <a:r>
              <a:rPr lang="en-ID" sz="14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4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dalam</a:t>
            </a:r>
            <a:r>
              <a:rPr lang="en-ID" sz="14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4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hal</a:t>
            </a:r>
            <a:r>
              <a:rPr lang="en-ID" sz="14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delivery dan </a:t>
            </a:r>
            <a:r>
              <a:rPr lang="en-ID" sz="14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mengurangi</a:t>
            </a:r>
            <a:r>
              <a:rPr lang="en-ID" sz="14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4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biaya</a:t>
            </a:r>
            <a:r>
              <a:rPr lang="en-ID" sz="14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4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proyek</a:t>
            </a:r>
            <a:r>
              <a:rPr lang="en-ID" sz="14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yang </a:t>
            </a:r>
            <a:r>
              <a:rPr lang="en-ID" sz="14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berlebihan</a:t>
            </a:r>
            <a:r>
              <a:rPr lang="en-ID" sz="14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. </a:t>
            </a:r>
            <a:r>
              <a:rPr lang="en-ID" sz="14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Hambatan</a:t>
            </a:r>
            <a:r>
              <a:rPr lang="en-ID" sz="14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yang </a:t>
            </a:r>
            <a:r>
              <a:rPr lang="en-ID" sz="14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mungkin</a:t>
            </a:r>
            <a:r>
              <a:rPr lang="en-ID" sz="14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4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terjadi</a:t>
            </a:r>
            <a:r>
              <a:rPr lang="en-ID" sz="14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4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termasuk</a:t>
            </a:r>
            <a:r>
              <a:rPr lang="en-ID" sz="14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4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keterbatasan</a:t>
            </a:r>
            <a:r>
              <a:rPr lang="en-ID" sz="14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dana, </a:t>
            </a:r>
            <a:r>
              <a:rPr lang="en-ID" sz="14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kurangnya</a:t>
            </a:r>
            <a:r>
              <a:rPr lang="en-ID" sz="14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4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pelatihan</a:t>
            </a:r>
            <a:r>
              <a:rPr lang="en-ID" sz="14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yang </a:t>
            </a:r>
            <a:r>
              <a:rPr lang="en-ID" sz="14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memadai</a:t>
            </a:r>
            <a:r>
              <a:rPr lang="en-ID" sz="14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ID" sz="14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resistensi</a:t>
            </a:r>
            <a:r>
              <a:rPr lang="en-ID" sz="14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4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terhadap</a:t>
            </a:r>
            <a:r>
              <a:rPr lang="en-ID" sz="14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4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perubahan</a:t>
            </a:r>
            <a:r>
              <a:rPr lang="en-ID" sz="14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, dan </a:t>
            </a:r>
            <a:r>
              <a:rPr lang="en-ID" sz="14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kendala</a:t>
            </a:r>
            <a:r>
              <a:rPr lang="en-ID" sz="14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4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waktu</a:t>
            </a:r>
            <a:r>
              <a:rPr lang="en-ID" sz="14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.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6345845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511</Words>
  <Application>Microsoft Macintosh PowerPoint</Application>
  <PresentationFormat>Widescreen</PresentationFormat>
  <Paragraphs>44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SITI HEIDIYANI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Ressy Citra Resmi</dc:creator>
  <cp:lastModifiedBy>Ade Heidiyani</cp:lastModifiedBy>
  <cp:revision>6</cp:revision>
  <dcterms:created xsi:type="dcterms:W3CDTF">2023-08-15T04:40:27Z</dcterms:created>
  <dcterms:modified xsi:type="dcterms:W3CDTF">2023-08-15T05:23:33Z</dcterms:modified>
</cp:coreProperties>
</file>