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307"/>
    <p:restoredTop sz="96281"/>
  </p:normalViewPr>
  <p:slideViewPr>
    <p:cSldViewPr snapToGrid="0">
      <p:cViewPr varScale="1">
        <p:scale>
          <a:sx n="128" d="100"/>
          <a:sy n="128" d="100"/>
        </p:scale>
        <p:origin x="304" y="17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6E81BA-CF71-1D8A-9D96-DC71B9FD2B5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2A2E971-099D-D0DB-8887-199B54DC7BA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E94756-7602-12D5-B908-5A244F09F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6AE5-18E5-3C47-B652-6F6E2D596F70}" type="datetimeFigureOut">
              <a:rPr lang="en-US" smtClean="0"/>
              <a:t>8/15/23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5B27D5-786F-7BE8-960A-4FD0801146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FB0ACF-E7AD-3F02-25DB-3BBB0581D4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46AF-E807-6C49-97C8-1F84147EC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91812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F20C29-06D2-B4CF-5E05-5400EE8B1A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13B3C15-F9AD-926D-A123-6F4873D41AA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29D8F7-353B-FF6D-9B9A-4AF908FD49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6AE5-18E5-3C47-B652-6F6E2D596F70}" type="datetimeFigureOut">
              <a:rPr lang="en-US" smtClean="0"/>
              <a:t>8/15/23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FD03AA-11B4-5083-1A92-9402171930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179AFA-A1D9-4B13-A0C9-663ACE3655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46AF-E807-6C49-97C8-1F84147EC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1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663A921-A3BF-5FDB-4328-9F9104CE24F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AA944FF-7335-2D67-8460-F11D9298282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D6C8E2F-A1A2-D2F0-3DB8-0777D1D4AB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6AE5-18E5-3C47-B652-6F6E2D596F70}" type="datetimeFigureOut">
              <a:rPr lang="en-US" smtClean="0"/>
              <a:t>8/15/23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62F459-3557-8D85-27E6-B3A72DD36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012C5-0BEF-0C97-44E4-5F0F3B79A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46AF-E807-6C49-97C8-1F84147EC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7630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772176-F131-1461-5001-A8010344E33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6EBE2C-7898-CCBA-B855-38E7302532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60449DF-D40D-F366-2D67-4E8F09CAC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6AE5-18E5-3C47-B652-6F6E2D596F70}" type="datetimeFigureOut">
              <a:rPr lang="en-US" smtClean="0"/>
              <a:t>8/15/23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19F8029-8F2D-98B2-908A-13581C5D728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743FFB-084A-9715-1851-F39F1F2548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46AF-E807-6C49-97C8-1F84147EC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853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B2415F-537E-0B99-D314-BBAE9721D3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3C10418-E8F1-8137-0141-F5D612C516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AB840E-7BC3-E2F5-CE12-43C686D761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6AE5-18E5-3C47-B652-6F6E2D596F70}" type="datetimeFigureOut">
              <a:rPr lang="en-US" smtClean="0"/>
              <a:t>8/15/23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1FCB79F-2D8A-6F25-831C-FEEF1135F8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473859A-B756-253D-2EEF-F938204D85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46AF-E807-6C49-97C8-1F84147EC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32341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E1864A-5386-73B9-9BA9-969B1C8B53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AE4CD5-62D1-741F-E4EE-AC90A192133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59B7A6-7DA8-7256-5460-B161961236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A589596-5A0E-A2DB-20D4-536551D0B4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6AE5-18E5-3C47-B652-6F6E2D596F70}" type="datetimeFigureOut">
              <a:rPr lang="en-US" smtClean="0"/>
              <a:t>8/15/23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FA420C-DF94-8E60-66D7-09617939F4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8979C93-30DF-C82C-9233-0AC989D2BE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46AF-E807-6C49-97C8-1F84147EC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23233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76D98-D884-953B-6990-1FA78D259F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556F66-4505-0FC0-1A78-BD63D45B8CE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047C49-4E7B-19F6-822D-CB942A5F187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4279FBF-3794-861F-A0A0-3228BD0959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5F266EC-C3A8-9B29-5AE8-D8462724817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8F6BB1-727E-95CC-AF05-7D236AA77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6AE5-18E5-3C47-B652-6F6E2D596F70}" type="datetimeFigureOut">
              <a:rPr lang="en-US" smtClean="0"/>
              <a:t>8/15/23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83C39B5E-F167-AAAF-AE3E-E19699568E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8C042FF-A52C-B9B5-47D2-BAF2184FD2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46AF-E807-6C49-97C8-1F84147EC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3111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498D02-CF3D-6AE5-11CD-634DCE00B3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DDDFF6A-F013-10EA-E878-A8DF4536B6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6AE5-18E5-3C47-B652-6F6E2D596F70}" type="datetimeFigureOut">
              <a:rPr lang="en-US" smtClean="0"/>
              <a:t>8/15/23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BD087F9-737D-AAD7-3F64-2FA516496A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9FEE145-97B0-A22E-97C9-A642B0FFDC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46AF-E807-6C49-97C8-1F84147EC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31486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CDF2D37-4BC3-2E0E-EA6B-83B3B664F7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6AE5-18E5-3C47-B652-6F6E2D596F70}" type="datetimeFigureOut">
              <a:rPr lang="en-US" smtClean="0"/>
              <a:t>8/15/23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154C4D4-92DC-BE1E-41D4-BFB45E104D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2365CAE-329F-78CA-E3DA-824A825FEC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46AF-E807-6C49-97C8-1F84147EC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540817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EDD7A-C54B-05FD-12D1-745D2CEC3D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1379D1C-3FBA-94DE-6738-430649D996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70ABF36-CA58-A806-6FA2-4163DB2AED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F14B1D4-C8DA-DCAB-15D2-936CA3D1CE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6AE5-18E5-3C47-B652-6F6E2D596F70}" type="datetimeFigureOut">
              <a:rPr lang="en-US" smtClean="0"/>
              <a:t>8/15/23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81012D3-429D-B7B4-279F-4CFAD83EB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13FBED1-D8F8-CDAD-E8A5-F7376246C9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46AF-E807-6C49-97C8-1F84147EC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23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2FE79C-55E7-4972-5FC2-221D14D315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8CB3672-B553-FFF8-8C23-DA893B4464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F0C06F4-539C-A633-1FC4-631B0CC9C15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F809E8D-A3B9-97C0-E4E7-DC23DC0AFE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886AE5-18E5-3C47-B652-6F6E2D596F70}" type="datetimeFigureOut">
              <a:rPr lang="en-US" smtClean="0"/>
              <a:t>8/15/23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8979EC-048B-879C-DF65-8D84429635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6576421-7B8C-E41C-4D24-4D7EE8F30E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ED46AF-E807-6C49-97C8-1F84147EC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070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2EFF160-F08E-D84F-188A-D65BCA56E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7B6E981-748B-DF6A-666F-BA75B1C1B8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A5BDA04-726A-F774-DB1B-69126D37715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86AE5-18E5-3C47-B652-6F6E2D596F70}" type="datetimeFigureOut">
              <a:rPr lang="en-US" smtClean="0"/>
              <a:t>8/15/23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1ACA0A-4A1F-7E18-762A-DB22464078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CEE2C8-7ECD-9479-3F83-F32E01BCEC6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ED46AF-E807-6C49-97C8-1F84147ECFB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8275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97624F-201A-4C15-8338-47BDEE364B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SITI HEIDIYANI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1DD826F-AAEB-36C9-0A0F-9FB9A443155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8717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4A03B04-4660-DD8D-B17F-BFE310BF546D}"/>
              </a:ext>
            </a:extLst>
          </p:cNvPr>
          <p:cNvSpPr txBox="1"/>
          <p:nvPr/>
        </p:nvSpPr>
        <p:spPr>
          <a:xfrm>
            <a:off x="355002" y="1250384"/>
            <a:ext cx="35750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Identifikasi</a:t>
            </a:r>
            <a:r>
              <a:rPr lang="en-US" b="1" dirty="0"/>
              <a:t> </a:t>
            </a:r>
            <a:r>
              <a:rPr lang="en-US" b="1" dirty="0" err="1"/>
              <a:t>Masalah</a:t>
            </a:r>
            <a:r>
              <a:rPr lang="en-US" b="1" dirty="0"/>
              <a:t> PT. </a:t>
            </a:r>
            <a:r>
              <a:rPr lang="en-US" b="1" dirty="0" err="1"/>
              <a:t>Ritel</a:t>
            </a:r>
            <a:r>
              <a:rPr lang="en-US" b="1" dirty="0"/>
              <a:t> </a:t>
            </a:r>
            <a:r>
              <a:rPr lang="en-US" b="1" dirty="0" err="1"/>
              <a:t>Energi</a:t>
            </a:r>
            <a:endParaRPr lang="en-US" b="1" dirty="0"/>
          </a:p>
        </p:txBody>
      </p:sp>
      <p:graphicFrame>
        <p:nvGraphicFramePr>
          <p:cNvPr id="5" name="Table 5">
            <a:extLst>
              <a:ext uri="{FF2B5EF4-FFF2-40B4-BE49-F238E27FC236}">
                <a16:creationId xmlns:a16="http://schemas.microsoft.com/office/drawing/2014/main" id="{073B181C-4F80-66DE-61A5-5195E016E6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9801299"/>
              </p:ext>
            </p:extLst>
          </p:nvPr>
        </p:nvGraphicFramePr>
        <p:xfrm>
          <a:off x="355002" y="1658556"/>
          <a:ext cx="11051066" cy="44753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7207">
                  <a:extLst>
                    <a:ext uri="{9D8B030D-6E8A-4147-A177-3AD203B41FA5}">
                      <a16:colId xmlns:a16="http://schemas.microsoft.com/office/drawing/2014/main" val="2032773779"/>
                    </a:ext>
                  </a:extLst>
                </a:gridCol>
                <a:gridCol w="10133859">
                  <a:extLst>
                    <a:ext uri="{9D8B030D-6E8A-4147-A177-3AD203B41FA5}">
                      <a16:colId xmlns:a16="http://schemas.microsoft.com/office/drawing/2014/main" val="3884275495"/>
                    </a:ext>
                  </a:extLst>
                </a:gridCol>
              </a:tblGrid>
              <a:tr h="45202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No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dirty="0" err="1"/>
                        <a:t>Identifikasi</a:t>
                      </a:r>
                      <a:r>
                        <a:rPr lang="en-US" sz="1800" dirty="0"/>
                        <a:t> </a:t>
                      </a:r>
                      <a:r>
                        <a:rPr lang="en-US" sz="1800" dirty="0" err="1"/>
                        <a:t>Masalah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515154736"/>
                  </a:ext>
                </a:extLst>
              </a:tr>
              <a:tr h="45202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D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Budaya</a:t>
                      </a:r>
                      <a:r>
                        <a:rPr lang="en-ID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organisasi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Karyawan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fokus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kurang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kompeten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Hal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dapat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mempengaruhi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kinerja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produktivitas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perusahaan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08762992"/>
                  </a:ext>
                </a:extLst>
              </a:tr>
              <a:tr h="45202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D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Aspek</a:t>
                      </a:r>
                      <a:r>
                        <a:rPr lang="en-ID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kesejahteraan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Gaji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cukup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kompetitif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tunjangan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karyawan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bagus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tetapi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bonus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tidak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mengacu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kepada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prestasi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Hal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dapat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menyebabkan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kurangnya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motivasi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kepuasan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kerja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karyawan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913532537"/>
                  </a:ext>
                </a:extLst>
              </a:tr>
              <a:tr h="45202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3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Terjadi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penumpukan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karyawan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administrasi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banyak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karyawan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mengundurkan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diri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dan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kurangnya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kerja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tim.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Hal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dapat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mengganggu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efisiensi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operasional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meningkatkan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turnover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karyawan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05651149"/>
                  </a:ext>
                </a:extLst>
              </a:tr>
              <a:tr h="45202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4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D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Keterampilan</a:t>
                      </a:r>
                      <a:r>
                        <a:rPr lang="en-ID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skill </a:t>
                      </a:r>
                      <a:r>
                        <a:rPr lang="en-ID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karyawan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Terdapat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kesenjangan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keterampilan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cukup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besar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memberikan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implikasi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negatif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terhadap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operasional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Karyawan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juga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lemah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menjual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sedangkan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perusahaan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lain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memiliki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strategi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penjualan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agresif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429397977"/>
                  </a:ext>
                </a:extLst>
              </a:tr>
              <a:tr h="452029">
                <a:tc>
                  <a:txBody>
                    <a:bodyPr/>
                    <a:lstStyle/>
                    <a:p>
                      <a:pPr algn="ctr"/>
                      <a:r>
                        <a:rPr lang="en-US" sz="1800" dirty="0"/>
                        <a:t>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lang="en-ID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Kepuasan</a:t>
                      </a:r>
                      <a:r>
                        <a:rPr lang="en-ID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pelanggan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Meskipun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mutu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kualitas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konstruksi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bagus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sering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terjadi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keterlambatan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hal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delivery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karena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kurangnya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disiplin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karyawan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Biaya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proyek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juga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sering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melebihi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anggaran</a:t>
                      </a:r>
                      <a:endParaRPr lang="en-US" sz="18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54543157"/>
                  </a:ext>
                </a:extLst>
              </a:tr>
            </a:tbl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708561A-DAEC-6654-8A12-E419E920176C}"/>
              </a:ext>
            </a:extLst>
          </p:cNvPr>
          <p:cNvSpPr txBox="1"/>
          <p:nvPr/>
        </p:nvSpPr>
        <p:spPr>
          <a:xfrm>
            <a:off x="355002" y="849855"/>
            <a:ext cx="56420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Issue : PT. </a:t>
            </a:r>
            <a:r>
              <a:rPr lang="en-US" dirty="0" err="1"/>
              <a:t>Ritel</a:t>
            </a:r>
            <a:r>
              <a:rPr lang="en-US" dirty="0"/>
              <a:t> </a:t>
            </a:r>
            <a:r>
              <a:rPr lang="en-US" dirty="0" err="1"/>
              <a:t>Energi</a:t>
            </a:r>
            <a:r>
              <a:rPr lang="en-US" dirty="0"/>
              <a:t> </a:t>
            </a:r>
            <a:r>
              <a:rPr lang="en-US" dirty="0" err="1"/>
              <a:t>mengalami</a:t>
            </a:r>
            <a:r>
              <a:rPr lang="en-US" dirty="0"/>
              <a:t> </a:t>
            </a:r>
            <a:r>
              <a:rPr lang="en-US" dirty="0" err="1"/>
              <a:t>kerugian</a:t>
            </a:r>
            <a:r>
              <a:rPr lang="en-US" dirty="0"/>
              <a:t> di </a:t>
            </a:r>
            <a:r>
              <a:rPr lang="en-US" dirty="0" err="1"/>
              <a:t>tahun</a:t>
            </a:r>
            <a:r>
              <a:rPr lang="en-US" dirty="0"/>
              <a:t> 2020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1C05506D-08F6-7953-2A88-FCF10D6DD94E}"/>
              </a:ext>
            </a:extLst>
          </p:cNvPr>
          <p:cNvSpPr txBox="1"/>
          <p:nvPr/>
        </p:nvSpPr>
        <p:spPr>
          <a:xfrm>
            <a:off x="355002" y="214920"/>
            <a:ext cx="27058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PT. </a:t>
            </a:r>
            <a:r>
              <a:rPr lang="en-US" sz="3200" b="1" dirty="0" err="1"/>
              <a:t>Ritel</a:t>
            </a:r>
            <a:r>
              <a:rPr lang="en-US" sz="3200" b="1" dirty="0"/>
              <a:t> </a:t>
            </a:r>
            <a:r>
              <a:rPr lang="en-US" sz="3200" b="1" dirty="0" err="1"/>
              <a:t>Energi</a:t>
            </a:r>
            <a:endParaRPr lang="en-US" sz="3200" b="1" dirty="0"/>
          </a:p>
        </p:txBody>
      </p:sp>
    </p:spTree>
    <p:extLst>
      <p:ext uri="{BB962C8B-B14F-4D97-AF65-F5344CB8AC3E}">
        <p14:creationId xmlns:p14="http://schemas.microsoft.com/office/powerpoint/2010/main" val="2662422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C05506D-08F6-7953-2A88-FCF10D6DD94E}"/>
              </a:ext>
            </a:extLst>
          </p:cNvPr>
          <p:cNvSpPr txBox="1"/>
          <p:nvPr/>
        </p:nvSpPr>
        <p:spPr>
          <a:xfrm>
            <a:off x="355002" y="214920"/>
            <a:ext cx="27058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PT. </a:t>
            </a:r>
            <a:r>
              <a:rPr lang="en-US" sz="3200" b="1" dirty="0" err="1"/>
              <a:t>Ritel</a:t>
            </a:r>
            <a:r>
              <a:rPr lang="en-US" sz="3200" b="1" dirty="0"/>
              <a:t> </a:t>
            </a:r>
            <a:r>
              <a:rPr lang="en-US" sz="3200" b="1" dirty="0" err="1"/>
              <a:t>Energi</a:t>
            </a:r>
            <a:endParaRPr lang="en-US" sz="3200" b="1" dirty="0"/>
          </a:p>
        </p:txBody>
      </p:sp>
      <p:graphicFrame>
        <p:nvGraphicFramePr>
          <p:cNvPr id="8" name="Table 5">
            <a:extLst>
              <a:ext uri="{FF2B5EF4-FFF2-40B4-BE49-F238E27FC236}">
                <a16:creationId xmlns:a16="http://schemas.microsoft.com/office/drawing/2014/main" id="{7BCCCF28-FDD5-94B7-8CE4-3BD8693511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645749"/>
              </p:ext>
            </p:extLst>
          </p:nvPr>
        </p:nvGraphicFramePr>
        <p:xfrm>
          <a:off x="570467" y="1828223"/>
          <a:ext cx="11051066" cy="454275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457">
                  <a:extLst>
                    <a:ext uri="{9D8B030D-6E8A-4147-A177-3AD203B41FA5}">
                      <a16:colId xmlns:a16="http://schemas.microsoft.com/office/drawing/2014/main" val="2032773779"/>
                    </a:ext>
                  </a:extLst>
                </a:gridCol>
                <a:gridCol w="10104609">
                  <a:extLst>
                    <a:ext uri="{9D8B030D-6E8A-4147-A177-3AD203B41FA5}">
                      <a16:colId xmlns:a16="http://schemas.microsoft.com/office/drawing/2014/main" val="3884275495"/>
                    </a:ext>
                  </a:extLst>
                </a:gridCol>
              </a:tblGrid>
              <a:tr h="438073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Rencana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Aksi</a:t>
                      </a:r>
                      <a:r>
                        <a:rPr lang="en-US" dirty="0"/>
                        <a:t> Detail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5154736"/>
                  </a:ext>
                </a:extLst>
              </a:tr>
              <a:tr h="75612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Budaya</a:t>
                      </a:r>
                      <a:r>
                        <a:rPr lang="en-ID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organisasi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Meningkatkan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fokus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karyawan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kompetensi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melalui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pelatihan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pengembangan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karyawan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Membangun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budaya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kerja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berorientasi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pada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hasil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komitmen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8774059"/>
                  </a:ext>
                </a:extLst>
              </a:tr>
              <a:tr h="75612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Aspek</a:t>
                      </a:r>
                      <a:r>
                        <a:rPr lang="en-ID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kesejahteraan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Meninjau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bonus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mengaitkannya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prestasi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kinerja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karyawan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Membangun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program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penghargaan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insentif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sesuai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4103327"/>
                  </a:ext>
                </a:extLst>
              </a:tr>
              <a:tr h="108018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Keterampilan</a:t>
                      </a:r>
                      <a:r>
                        <a:rPr lang="en-ID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skill </a:t>
                      </a:r>
                      <a:r>
                        <a:rPr lang="en-ID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karyawan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Menyediakan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pelatihan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program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pengembangan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karyawan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mengisi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kesenjangan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keterampilan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Memperkuat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kemampuan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menjual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karyawan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melalui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program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pelatihan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penjualan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mengadakan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assessment).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949144"/>
                  </a:ext>
                </a:extLst>
              </a:tr>
              <a:tr h="75612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Personalia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Mengoptimalkan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struktur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organisasi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beban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kerja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di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bagian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administrasi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Membangun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tim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solid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melalui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program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pembinaan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peningkatan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kerja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sama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 (team building)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4509427"/>
                  </a:ext>
                </a:extLst>
              </a:tr>
              <a:tr h="756126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Kepuasan</a:t>
                      </a:r>
                      <a:r>
                        <a:rPr lang="en-ID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1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pelanggan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: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Meningkatkan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disiplin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akuntabilitas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karyawan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hal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delivery.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Memperbaiki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pengaturan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pengiriman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mengambil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tindakan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mengurangi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biaya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proyek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berlebihan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578526277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42A1C604-8240-4DC0-7115-5076DDE15566}"/>
              </a:ext>
            </a:extLst>
          </p:cNvPr>
          <p:cNvSpPr txBox="1"/>
          <p:nvPr/>
        </p:nvSpPr>
        <p:spPr>
          <a:xfrm>
            <a:off x="493789" y="1243449"/>
            <a:ext cx="186858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err="1"/>
              <a:t>Rencana</a:t>
            </a:r>
            <a:r>
              <a:rPr lang="en-US" sz="2400" b="1" dirty="0"/>
              <a:t> </a:t>
            </a:r>
            <a:r>
              <a:rPr lang="en-US" sz="2400" b="1" dirty="0" err="1"/>
              <a:t>Aksi</a:t>
            </a:r>
            <a:endParaRPr lang="en-US" sz="2400" b="1" dirty="0"/>
          </a:p>
        </p:txBody>
      </p:sp>
    </p:spTree>
    <p:extLst>
      <p:ext uri="{BB962C8B-B14F-4D97-AF65-F5344CB8AC3E}">
        <p14:creationId xmlns:p14="http://schemas.microsoft.com/office/powerpoint/2010/main" val="3943527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>
            <a:extLst>
              <a:ext uri="{FF2B5EF4-FFF2-40B4-BE49-F238E27FC236}">
                <a16:creationId xmlns:a16="http://schemas.microsoft.com/office/drawing/2014/main" id="{1C05506D-08F6-7953-2A88-FCF10D6DD94E}"/>
              </a:ext>
            </a:extLst>
          </p:cNvPr>
          <p:cNvSpPr txBox="1"/>
          <p:nvPr/>
        </p:nvSpPr>
        <p:spPr>
          <a:xfrm>
            <a:off x="355002" y="214920"/>
            <a:ext cx="27058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/>
              <a:t>PT. </a:t>
            </a:r>
            <a:r>
              <a:rPr lang="en-US" sz="3200" b="1" dirty="0" err="1"/>
              <a:t>Ritel</a:t>
            </a:r>
            <a:r>
              <a:rPr lang="en-US" sz="3200" b="1" dirty="0"/>
              <a:t> </a:t>
            </a:r>
            <a:r>
              <a:rPr lang="en-US" sz="3200" b="1" dirty="0" err="1"/>
              <a:t>Energi</a:t>
            </a:r>
            <a:endParaRPr lang="en-US" sz="3200" b="1" dirty="0"/>
          </a:p>
        </p:txBody>
      </p:sp>
      <p:graphicFrame>
        <p:nvGraphicFramePr>
          <p:cNvPr id="8" name="Table 5">
            <a:extLst>
              <a:ext uri="{FF2B5EF4-FFF2-40B4-BE49-F238E27FC236}">
                <a16:creationId xmlns:a16="http://schemas.microsoft.com/office/drawing/2014/main" id="{7BCCCF28-FDD5-94B7-8CE4-3BD8693511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13020057"/>
              </p:ext>
            </p:extLst>
          </p:nvPr>
        </p:nvGraphicFramePr>
        <p:xfrm>
          <a:off x="570467" y="1458891"/>
          <a:ext cx="11051066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46457">
                  <a:extLst>
                    <a:ext uri="{9D8B030D-6E8A-4147-A177-3AD203B41FA5}">
                      <a16:colId xmlns:a16="http://schemas.microsoft.com/office/drawing/2014/main" val="2032773779"/>
                    </a:ext>
                  </a:extLst>
                </a:gridCol>
                <a:gridCol w="10104609">
                  <a:extLst>
                    <a:ext uri="{9D8B030D-6E8A-4147-A177-3AD203B41FA5}">
                      <a16:colId xmlns:a16="http://schemas.microsoft.com/office/drawing/2014/main" val="388427549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No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err="1"/>
                        <a:t>Rencana</a:t>
                      </a:r>
                      <a:r>
                        <a:rPr lang="en-US" dirty="0"/>
                        <a:t> </a:t>
                      </a:r>
                      <a:r>
                        <a:rPr lang="en-US" dirty="0" err="1"/>
                        <a:t>Aksi</a:t>
                      </a:r>
                      <a:r>
                        <a:rPr lang="en-US" dirty="0"/>
                        <a:t> Detail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515473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Kurangnya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dana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meningkatkan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sistem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bonus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sesuai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dengan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prestasi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karyawan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2877405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Ketidaktersediaan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pelatihan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yang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memadai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untuk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mengisi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kesenjangan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keterampilan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karyawan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1410332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Perlawanan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atau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ketidaksetujuan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dari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karyawan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terhadap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perubahan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dan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pembangunan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tim.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8794914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Kendala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waktu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memperbaiki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kekurangan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dalam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pengaturan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en-ID" sz="1800" b="0" i="0" kern="120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pengiriman</a:t>
                      </a:r>
                      <a:r>
                        <a:rPr lang="en-ID" sz="18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54509427"/>
                  </a:ext>
                </a:extLst>
              </a:tr>
            </a:tbl>
          </a:graphicData>
        </a:graphic>
      </p:graphicFrame>
      <p:sp>
        <p:nvSpPr>
          <p:cNvPr id="2" name="TextBox 1">
            <a:extLst>
              <a:ext uri="{FF2B5EF4-FFF2-40B4-BE49-F238E27FC236}">
                <a16:creationId xmlns:a16="http://schemas.microsoft.com/office/drawing/2014/main" id="{42A1C604-8240-4DC0-7115-5076DDE15566}"/>
              </a:ext>
            </a:extLst>
          </p:cNvPr>
          <p:cNvSpPr txBox="1"/>
          <p:nvPr/>
        </p:nvSpPr>
        <p:spPr>
          <a:xfrm>
            <a:off x="570467" y="944627"/>
            <a:ext cx="24126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/>
              <a:t>Hambatan</a:t>
            </a:r>
            <a:r>
              <a:rPr lang="en-US" b="1" dirty="0"/>
              <a:t> </a:t>
            </a:r>
            <a:r>
              <a:rPr lang="en-US" b="1" dirty="0" err="1"/>
              <a:t>yg</a:t>
            </a:r>
            <a:r>
              <a:rPr lang="en-US" b="1" dirty="0"/>
              <a:t>  </a:t>
            </a:r>
            <a:r>
              <a:rPr lang="en-US" b="1" dirty="0" err="1"/>
              <a:t>Dihadapi</a:t>
            </a:r>
            <a:endParaRPr lang="en-US" b="1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05FCC53-DE62-D53A-CD24-D3421E987D2E}"/>
              </a:ext>
            </a:extLst>
          </p:cNvPr>
          <p:cNvSpPr txBox="1"/>
          <p:nvPr/>
        </p:nvSpPr>
        <p:spPr>
          <a:xfrm>
            <a:off x="570467" y="3783689"/>
            <a:ext cx="10945672" cy="24622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Kesimpulan: </a:t>
            </a:r>
          </a:p>
          <a:p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Perusahaan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ritel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energi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mengalami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penurunan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laba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bersih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signifikan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pada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tahun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2020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akibat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pandemi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COVID-19. Beban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produksi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operasional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naik,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sedangkan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pendapatan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usaha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turun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Beberapa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aspek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penting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mempengaruhi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kinerja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perusahaan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adalah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budaya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organisasi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tidak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fokus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karyawan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kurang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kompeten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sistem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bonus yang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tidak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mengacu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pada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prestasi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kesenjangan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keterampilan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penjualan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lemah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penumpukan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karyawan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di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bagian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administrasi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dan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kurangnya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kepuasan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pelanggan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karena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keterlambatan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delivery dan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biaya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proyek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berlebihan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</a:t>
            </a:r>
            <a:br>
              <a:rPr lang="en-ID" sz="1400" dirty="0"/>
            </a:br>
            <a:br>
              <a:rPr lang="en-ID" sz="1400" dirty="0"/>
            </a:b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Rekomendasi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rencana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aksi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termasuk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meningkatkan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fokus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kompetensi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karyawan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mengkaitkan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sistem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bonus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dengan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prestasi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mengisi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kesenjangan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keterampilan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memperkuat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kemampuan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penjualan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karyawan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mengoptimalkan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struktur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organisasi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dan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pembinaan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tim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serta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meningkatkan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disiplin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dalam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hal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delivery dan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mengurangi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biaya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proyek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berlebihan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Hambatan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mungkin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terjadi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termasuk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keterbatasan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dana,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kurangnya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pelatihan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yang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memadai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resistensi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terhadap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perubahan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, dan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kendala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 </a:t>
            </a:r>
            <a:r>
              <a:rPr lang="en-ID" sz="1400" b="0" i="0" dirty="0" err="1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waktu</a:t>
            </a:r>
            <a:r>
              <a:rPr lang="en-ID" sz="1400" b="0" i="0" dirty="0">
                <a:solidFill>
                  <a:srgbClr val="222222"/>
                </a:solidFill>
                <a:effectLst/>
                <a:latin typeface="Arial" panose="020B0604020202020204" pitchFamily="34" charset="0"/>
              </a:rPr>
              <a:t>.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16345845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511</Words>
  <Application>Microsoft Macintosh PowerPoint</Application>
  <PresentationFormat>Widescreen</PresentationFormat>
  <Paragraphs>44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SITI HEIDIYANI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Ressy Citra Resmi</dc:creator>
  <cp:lastModifiedBy>Ade Heidiyani</cp:lastModifiedBy>
  <cp:revision>6</cp:revision>
  <dcterms:created xsi:type="dcterms:W3CDTF">2023-08-15T04:40:27Z</dcterms:created>
  <dcterms:modified xsi:type="dcterms:W3CDTF">2023-08-15T05:23:33Z</dcterms:modified>
</cp:coreProperties>
</file>