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6" r:id="rId2"/>
    <p:sldId id="327" r:id="rId3"/>
    <p:sldId id="328" r:id="rId4"/>
    <p:sldId id="329" r:id="rId5"/>
    <p:sldId id="33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4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999C9-BDCF-3E71-3125-E9FC53705E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77E6EA-55C1-0724-B02C-B83E1A995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2109C-9859-03C0-3B9E-0C89FB9F3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DAFC49-BD4C-3F58-4DAA-36B4B83B7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EE2DC-E0FC-2570-6906-DC870B6F4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56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406F8-94A7-521D-7344-DFF57034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2A609-25DF-8877-2533-8C3FDE18A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72BB4-B3C6-7C42-5FD5-37E0AC0B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E57C8-C057-F6DF-3FCE-77BC6CA2D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0B828-1D6C-205D-963B-E82B0A815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7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58D921-A2CD-9572-05DC-BF04580AB0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B6A600-BDA4-8D75-5994-E4DCEAF58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6DD57-3A53-FB21-B7F0-BED10AB9B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8B687-B2A2-165C-DFE8-BE2FC522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DB079-2590-7EBD-ABF9-74373313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074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F1362-7903-5A34-F6A4-A86BFD481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0F79F-2E7C-2269-FC14-1A00989C24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4559A-FEB6-20CC-131F-FF305DDC9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110D7-819B-D7F8-D84B-2CE86FFB6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01F00-91F6-20A6-4B44-C9B8C88AF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152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71A5C-7B9F-3BAA-038D-703048216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D8DA4-54A2-165B-9FF3-F384AEDDB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55535-CE22-98A3-D205-2E7102B65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F86D0-5078-D80D-8E1E-82E5AC22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893B7-F2A8-5CDD-A250-E78EFBF84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03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6B369-83D1-312A-C68E-7A37D488F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902B32-ECC7-FE63-4351-CCCE72F128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30039-9524-6AA1-602C-B9888FEDE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86699-0270-DEE5-8E18-EEBE50F69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B31C7-8AA6-C15F-1542-A9A38A00E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4D4E62-99E4-CFB3-830B-D02C48A3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54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3ED54-4C86-508A-229C-24CA0CA5D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24893E-60D9-FFD9-D8A6-C7D69EC02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0140D4-9C2F-A09D-A155-E82180BAB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32D3E2-13BA-2199-1F91-B056EA8FC6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7A5D73-6EE2-71BF-BB1B-8C89E04C3A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9E39A48-C396-18AA-DB34-ABE2C793C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93E59A-528B-2363-E76A-351545C3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347C4D-6191-9F6A-04C6-087C320AB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4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C020A-CC13-9992-7DE6-B011B1F45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E9E194-F63A-AC51-74D8-A6B57F009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36A125-C511-A95E-D234-3254BA85B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9CAAD3-C400-82A4-B0DE-DB703FF08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0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842DA-A7FB-4C85-DBD0-50878825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CAD271-3830-44F8-44D8-00996E356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3D3DD-16A4-0A83-4EBF-5996FED19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58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12F94-E7ED-9134-9ABB-5BCD0B564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199EB-558A-4F85-B2B1-E15F1AD47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E7A9C-0819-F604-BF32-8BF7C043A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4D97F5-5E5A-DC3A-E6CB-2B6DFB9B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5A78F-D26D-E96E-06FC-F6AA07DF1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F3ECB-9193-435F-B00C-954C71524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967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718B9-D610-01E2-7AE1-347D34044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1FF7CA-D404-6B52-AC2C-F97377CB8B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B688C7-78E1-1CAA-E10E-E7216FC0A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87667F-1F20-8794-8373-0E5419C00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AFDD9-65A6-485F-367E-44E0EC788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19A49C-279C-DDE3-1071-6B6418075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04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ACB509-0675-4ACD-F668-BB2E0C07B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44F359-B37A-7E27-C430-FF737D90D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10247-1439-D12B-8BF6-A47555612A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4CE67-47DB-4FCA-A89D-9EE1E9A0BB07}" type="datetimeFigureOut">
              <a:rPr lang="en-US" smtClean="0"/>
              <a:t>22-Aug-24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50E61-26DD-D7DB-B26C-B4C6C2FE44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DD8EE-345A-7155-85F2-12904D5C0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7381-57B7-4662-94D3-D23389072F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8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2" descr="C:\Users\jw\Documents\Visual Studio 2010\Projects\JSBubbles\JSBubbles.Game\images\themes\metro\Next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7026" y="6415089"/>
            <a:ext cx="285751" cy="285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Obraz 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9338" y="6411916"/>
            <a:ext cx="285751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Obraz 9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8478" y="6405564"/>
            <a:ext cx="300037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" name="Rectangle 78"/>
          <p:cNvSpPr/>
          <p:nvPr/>
        </p:nvSpPr>
        <p:spPr>
          <a:xfrm>
            <a:off x="381001" y="1219200"/>
            <a:ext cx="105918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18956">
              <a:defRPr/>
            </a:pPr>
            <a:endParaRPr lang="en-US" sz="14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E3473C-31BB-0780-02B2-1E597FFFC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0575" y="300486"/>
            <a:ext cx="4400209" cy="16621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3864ED-8E4E-C8EE-C3FE-CAB4B3CCB29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5155" y="2686285"/>
            <a:ext cx="5121746" cy="29259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7BC1A9-A839-371F-4483-6876F33D9CE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3103" y="2596589"/>
            <a:ext cx="5121747" cy="328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0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DB2B132-1908-29A2-E896-FD40C70894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345" y="759973"/>
            <a:ext cx="5131064" cy="12764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826B4A-9467-4512-37DB-AAE766B4307E}"/>
              </a:ext>
            </a:extLst>
          </p:cNvPr>
          <p:cNvSpPr txBox="1"/>
          <p:nvPr/>
        </p:nvSpPr>
        <p:spPr>
          <a:xfrm>
            <a:off x="730987" y="2126534"/>
            <a:ext cx="10411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PT.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Ritel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Energi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disebabkan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pendapatan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usaha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berkurang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25,55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miliar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20,48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miliar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. Hal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disebabkan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penjualan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minyak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negeri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seperti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minyak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mentah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, gas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bumi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energi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panas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bumi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produksi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minyak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tercatat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turun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20,91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persen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16,56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miliar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akibat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menurunnya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permintaan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5C80B7-7AAE-E613-01E9-14364588A6BC}"/>
              </a:ext>
            </a:extLst>
          </p:cNvPr>
          <p:cNvSpPr txBox="1"/>
          <p:nvPr/>
        </p:nvSpPr>
        <p:spPr>
          <a:xfrm>
            <a:off x="730986" y="3603862"/>
            <a:ext cx="104119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Beban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produksi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hulu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dan lifting naik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2,38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miliar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2,43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miliar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. Beban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operasional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perusahaan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ikut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naik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960,98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juta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803,7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juta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Namun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beban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pokok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penjualan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beban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langsung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lainnya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turun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21,98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miliar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18,87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miliar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E90BC4-55E3-FB74-800F-4C333B70AAD3}"/>
              </a:ext>
            </a:extLst>
          </p:cNvPr>
          <p:cNvSpPr txBox="1"/>
          <p:nvPr/>
        </p:nvSpPr>
        <p:spPr>
          <a:xfrm>
            <a:off x="730986" y="5007613"/>
            <a:ext cx="106139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Meski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demikian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laba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kotor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PT.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Ritel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Energi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tetap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merosot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55,05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persen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menjadi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1,60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miliar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. PT.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Ritel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Energi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juga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mengalami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rugi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selisih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kurs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sebesar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211,83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juta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tahun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2020, di mana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tahun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2019 di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periode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sama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selisihnya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masih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positif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USD 64,59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juta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71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A8F9C1-E533-2FFF-1C3C-6AE8C4BFCA41}"/>
              </a:ext>
            </a:extLst>
          </p:cNvPr>
          <p:cNvSpPr txBox="1"/>
          <p:nvPr/>
        </p:nvSpPr>
        <p:spPr>
          <a:xfrm>
            <a:off x="337583" y="604146"/>
            <a:ext cx="114113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Aspek</a:t>
            </a:r>
            <a:r>
              <a:rPr lang="en-US" b="1" dirty="0"/>
              <a:t> </a:t>
            </a:r>
            <a:r>
              <a:rPr lang="en-US" b="1" dirty="0" err="1"/>
              <a:t>Budaya</a:t>
            </a:r>
            <a:r>
              <a:rPr lang="en-US" b="1" dirty="0"/>
              <a:t> </a:t>
            </a:r>
            <a:r>
              <a:rPr lang="en-US" b="1" dirty="0" err="1"/>
              <a:t>Organisasi</a:t>
            </a:r>
            <a:endParaRPr lang="en-US" b="1" dirty="0"/>
          </a:p>
          <a:p>
            <a:r>
              <a:rPr lang="en-US" dirty="0"/>
              <a:t>- Kurang </a:t>
            </a:r>
            <a:r>
              <a:rPr lang="en-US" dirty="0" err="1"/>
              <a:t>Adaftif</a:t>
            </a:r>
            <a:r>
              <a:rPr lang="en-US" dirty="0"/>
              <a:t> dan </a:t>
            </a:r>
            <a:r>
              <a:rPr lang="en-US" dirty="0" err="1"/>
              <a:t>Inovasi</a:t>
            </a:r>
            <a:r>
              <a:rPr lang="en-US" dirty="0"/>
              <a:t>    </a:t>
            </a:r>
          </a:p>
          <a:p>
            <a:r>
              <a:rPr lang="en-US" dirty="0"/>
              <a:t>- Kurang focus dan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mau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kopetensi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70BD75-B33D-1238-423F-12EAED6E66C3}"/>
              </a:ext>
            </a:extLst>
          </p:cNvPr>
          <p:cNvSpPr txBox="1"/>
          <p:nvPr/>
        </p:nvSpPr>
        <p:spPr>
          <a:xfrm>
            <a:off x="277332" y="1606920"/>
            <a:ext cx="60977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Aspek</a:t>
            </a:r>
            <a:r>
              <a:rPr lang="en-US" b="1" dirty="0"/>
              <a:t> </a:t>
            </a:r>
            <a:r>
              <a:rPr lang="en-US" b="1" dirty="0" err="1"/>
              <a:t>Kesejahteraan</a:t>
            </a:r>
            <a:r>
              <a:rPr lang="en-US" b="1" dirty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Gaji</a:t>
            </a:r>
            <a:r>
              <a:rPr lang="en-US" dirty="0"/>
              <a:t> </a:t>
            </a:r>
            <a:r>
              <a:rPr lang="en-US" dirty="0" err="1"/>
              <a:t>Kompetitif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Bonus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kinerja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8218EB-0479-4300-8F01-CA3F51D7A32C}"/>
              </a:ext>
            </a:extLst>
          </p:cNvPr>
          <p:cNvSpPr txBox="1"/>
          <p:nvPr/>
        </p:nvSpPr>
        <p:spPr>
          <a:xfrm>
            <a:off x="277332" y="2530250"/>
            <a:ext cx="1027016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Aspek</a:t>
            </a:r>
            <a:r>
              <a:rPr lang="en-US" b="1" dirty="0"/>
              <a:t> Skill </a:t>
            </a:r>
            <a:r>
              <a:rPr lang="en-US" b="1" dirty="0" err="1"/>
              <a:t>Pengembangan</a:t>
            </a:r>
            <a:r>
              <a:rPr lang="en-US" b="1" dirty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Terjadi</a:t>
            </a:r>
            <a:r>
              <a:rPr lang="en-US" dirty="0"/>
              <a:t> Gap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senior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(</a:t>
            </a:r>
            <a:r>
              <a:rPr lang="en-US" b="0" i="1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skill gap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) yang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cukup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besar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antara</a:t>
            </a:r>
            <a:r>
              <a:rPr lang="en-US" b="0" i="0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1" dirty="0">
                <a:solidFill>
                  <a:srgbClr val="212529"/>
                </a:solidFill>
                <a:effectLst/>
                <a:latin typeface="Arial" panose="020B0604020202020204" pitchFamily="34" charset="0"/>
              </a:rPr>
              <a:t>old generation employees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penetarsi</a:t>
            </a:r>
            <a:r>
              <a:rPr lang="en-US" dirty="0"/>
              <a:t> pasar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zaman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6DFC78-5578-6C19-87E0-E014F929F684}"/>
              </a:ext>
            </a:extLst>
          </p:cNvPr>
          <p:cNvSpPr txBox="1"/>
          <p:nvPr/>
        </p:nvSpPr>
        <p:spPr>
          <a:xfrm>
            <a:off x="277332" y="3453580"/>
            <a:ext cx="60977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Aspek</a:t>
            </a:r>
            <a:r>
              <a:rPr lang="en-US" b="1" dirty="0"/>
              <a:t> SDM</a:t>
            </a:r>
          </a:p>
          <a:p>
            <a:pPr marL="285750" indent="-285750">
              <a:buFontTx/>
              <a:buChar char="-"/>
            </a:pPr>
            <a:r>
              <a:rPr lang="en-US" dirty="0"/>
              <a:t>Over SDM Admin</a:t>
            </a:r>
          </a:p>
          <a:p>
            <a:pPr marL="285750" indent="-285750">
              <a:buFontTx/>
              <a:buChar char="-"/>
            </a:pPr>
            <a:r>
              <a:rPr lang="en-US" dirty="0" err="1"/>
              <a:t>Karir</a:t>
            </a:r>
            <a:r>
              <a:rPr lang="en-US" dirty="0"/>
              <a:t> Kurang </a:t>
            </a:r>
            <a:r>
              <a:rPr lang="en-US" dirty="0" err="1"/>
              <a:t>Jelas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Kompak</a:t>
            </a:r>
            <a:r>
              <a:rPr lang="en-US" dirty="0"/>
              <a:t> (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kecemburuan</a:t>
            </a:r>
            <a:r>
              <a:rPr lang="en-US" dirty="0"/>
              <a:t>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4C866B8-CD87-1FD7-633A-2F1804430280}"/>
              </a:ext>
            </a:extLst>
          </p:cNvPr>
          <p:cNvSpPr txBox="1"/>
          <p:nvPr/>
        </p:nvSpPr>
        <p:spPr>
          <a:xfrm>
            <a:off x="277332" y="4650915"/>
            <a:ext cx="67401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Aspek</a:t>
            </a:r>
            <a:r>
              <a:rPr lang="en-US" b="1" dirty="0"/>
              <a:t> </a:t>
            </a:r>
            <a:r>
              <a:rPr lang="en-US" b="1" dirty="0" err="1"/>
              <a:t>Kepuasan</a:t>
            </a:r>
            <a:r>
              <a:rPr lang="en-US" b="1" dirty="0"/>
              <a:t> </a:t>
            </a:r>
            <a:r>
              <a:rPr lang="en-US" b="1" dirty="0" err="1"/>
              <a:t>Pelanggan</a:t>
            </a:r>
            <a:endParaRPr lang="en-US" b="1" dirty="0"/>
          </a:p>
          <a:p>
            <a:pPr marL="285750" indent="-285750">
              <a:buFontTx/>
              <a:buChar char="-"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pelanggan</a:t>
            </a:r>
            <a:r>
              <a:rPr lang="en-US" dirty="0"/>
              <a:t> </a:t>
            </a:r>
            <a:r>
              <a:rPr lang="en-US" dirty="0" err="1"/>
              <a:t>puas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</a:p>
          <a:p>
            <a:pPr marL="285750" indent="-285750">
              <a:buFontTx/>
              <a:buChar char="-"/>
            </a:pPr>
            <a:r>
              <a:rPr lang="en-US" dirty="0"/>
              <a:t>Kurang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manajen</a:t>
            </a:r>
            <a:r>
              <a:rPr lang="en-US" dirty="0"/>
              <a:t> </a:t>
            </a:r>
            <a:r>
              <a:rPr lang="en-US" dirty="0" err="1"/>
              <a:t>proyek</a:t>
            </a:r>
            <a:r>
              <a:rPr lang="en-US" dirty="0"/>
              <a:t> yang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58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F034415-D183-1B20-05BE-51F84358C045}"/>
              </a:ext>
            </a:extLst>
          </p:cNvPr>
          <p:cNvSpPr txBox="1"/>
          <p:nvPr/>
        </p:nvSpPr>
        <p:spPr>
          <a:xfrm>
            <a:off x="337583" y="604146"/>
            <a:ext cx="1141139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b="1" dirty="0" err="1"/>
              <a:t>Permasalahn</a:t>
            </a:r>
            <a:r>
              <a:rPr lang="en-US" b="1" dirty="0"/>
              <a:t> yang </a:t>
            </a:r>
            <a:r>
              <a:rPr lang="en-US" b="1" dirty="0" err="1"/>
              <a:t>terjadi</a:t>
            </a:r>
            <a:r>
              <a:rPr lang="en-US" b="1" dirty="0"/>
              <a:t> </a:t>
            </a:r>
          </a:p>
          <a:p>
            <a:pPr algn="just"/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Adaftif</a:t>
            </a:r>
            <a:r>
              <a:rPr lang="en-US" dirty="0"/>
              <a:t> yang </a:t>
            </a:r>
            <a:r>
              <a:rPr lang="en-US" dirty="0" err="1"/>
              <a:t>mengakibatkan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inovatif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 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beradaftasi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Pandemi</a:t>
            </a:r>
            <a:r>
              <a:rPr lang="en-US" dirty="0"/>
              <a:t> 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Adanya</a:t>
            </a:r>
            <a:r>
              <a:rPr lang="en-US" dirty="0"/>
              <a:t> Gap </a:t>
            </a:r>
            <a:r>
              <a:rPr lang="en-US" dirty="0" err="1"/>
              <a:t>didalam</a:t>
            </a:r>
            <a:r>
              <a:rPr lang="en-US" dirty="0"/>
              <a:t> Perusahaan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dan </a:t>
            </a:r>
            <a:r>
              <a:rPr lang="en-US" dirty="0" err="1"/>
              <a:t>usia</a:t>
            </a:r>
            <a:r>
              <a:rPr lang="en-US" dirty="0"/>
              <a:t> senior</a:t>
            </a:r>
          </a:p>
          <a:p>
            <a:pPr marL="342900" indent="-342900" algn="just">
              <a:buAutoNum type="arabicPeriod"/>
            </a:pPr>
            <a:r>
              <a:rPr lang="en-US" dirty="0"/>
              <a:t>Bonus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sasaran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D06BEF-BE42-1A77-B8C8-6182368C54D1}"/>
              </a:ext>
            </a:extLst>
          </p:cNvPr>
          <p:cNvSpPr txBox="1"/>
          <p:nvPr/>
        </p:nvSpPr>
        <p:spPr>
          <a:xfrm>
            <a:off x="337583" y="2358472"/>
            <a:ext cx="1141139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Rencana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endParaRPr lang="en-US" b="1" dirty="0"/>
          </a:p>
          <a:p>
            <a:pPr marL="342900" indent="-342900" algn="just">
              <a:buAutoNum type="arabicPeriod"/>
            </a:pPr>
            <a:r>
              <a:rPr lang="en-US" dirty="0" err="1"/>
              <a:t>Sortir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dan </a:t>
            </a:r>
            <a:r>
              <a:rPr lang="en-US" dirty="0" err="1"/>
              <a:t>kemampuan</a:t>
            </a:r>
            <a:r>
              <a:rPr lang="en-US" dirty="0"/>
              <a:t>, </a:t>
            </a: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pelatihan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penghubung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karyawann</a:t>
            </a:r>
            <a:r>
              <a:rPr lang="en-US" dirty="0"/>
              <a:t> senior dan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muda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jembatan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agar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lancar</a:t>
            </a:r>
            <a:r>
              <a:rPr lang="en-US" dirty="0"/>
              <a:t> dan </a:t>
            </a:r>
            <a:r>
              <a:rPr lang="en-US" dirty="0" err="1"/>
              <a:t>tepat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 err="1"/>
              <a:t>Staft</a:t>
            </a:r>
            <a:r>
              <a:rPr lang="en-US" dirty="0"/>
              <a:t> Admin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agar </a:t>
            </a:r>
            <a:r>
              <a:rPr lang="en-US" dirty="0" err="1"/>
              <a:t>dapat</a:t>
            </a:r>
            <a:r>
              <a:rPr lang="en-US" dirty="0"/>
              <a:t> di </a:t>
            </a:r>
            <a:r>
              <a:rPr lang="en-US" dirty="0" err="1"/>
              <a:t>berdayan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staft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Berikan</a:t>
            </a:r>
            <a:r>
              <a:rPr lang="en-US" dirty="0"/>
              <a:t> </a:t>
            </a:r>
            <a:r>
              <a:rPr lang="en-US" dirty="0" err="1"/>
              <a:t>apresiasi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bonus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KPI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Menjalin</a:t>
            </a:r>
            <a:r>
              <a:rPr lang="en-US" dirty="0"/>
              <a:t> Kerjasama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bekerjasama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Fee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beban</a:t>
            </a:r>
            <a:r>
              <a:rPr lang="en-US" dirty="0"/>
              <a:t> </a:t>
            </a:r>
            <a:r>
              <a:rPr lang="en-US" dirty="0" err="1"/>
              <a:t>keawajiban</a:t>
            </a:r>
            <a:r>
              <a:rPr lang="en-US" dirty="0"/>
              <a:t> Perusahaan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diberikan</a:t>
            </a:r>
            <a:r>
              <a:rPr lang="en-US" dirty="0"/>
              <a:t> </a:t>
            </a:r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agar </a:t>
            </a:r>
            <a:r>
              <a:rPr lang="en-US" dirty="0" err="1"/>
              <a:t>roda</a:t>
            </a:r>
            <a:r>
              <a:rPr lang="en-US" dirty="0"/>
              <a:t> Perusahaan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dan </a:t>
            </a:r>
            <a:r>
              <a:rPr lang="en-US" dirty="0" err="1"/>
              <a:t>apresiasi</a:t>
            </a:r>
            <a:r>
              <a:rPr lang="en-US" dirty="0"/>
              <a:t> yang </a:t>
            </a:r>
            <a:r>
              <a:rPr lang="en-US" dirty="0" err="1"/>
              <a:t>sesuai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 err="1"/>
              <a:t>Adakan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motifasi</a:t>
            </a:r>
            <a:r>
              <a:rPr lang="en-US" dirty="0"/>
              <a:t> </a:t>
            </a:r>
            <a:r>
              <a:rPr lang="en-US" dirty="0" err="1"/>
              <a:t>keseluruh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agar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Perusahaan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Timbulkan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penyaluran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inovasi</a:t>
            </a:r>
            <a:r>
              <a:rPr lang="en-US" dirty="0"/>
              <a:t> yang </a:t>
            </a:r>
            <a:r>
              <a:rPr lang="en-US" dirty="0" err="1"/>
              <a:t>berkembang</a:t>
            </a:r>
            <a:r>
              <a:rPr lang="en-US" dirty="0"/>
              <a:t> di pasar dan </a:t>
            </a:r>
            <a:r>
              <a:rPr lang="en-US" dirty="0" err="1"/>
              <a:t>diera</a:t>
            </a:r>
            <a:r>
              <a:rPr lang="en-US" dirty="0"/>
              <a:t> </a:t>
            </a:r>
            <a:r>
              <a:rPr lang="en-US" dirty="0" err="1"/>
              <a:t>sekarang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digital </a:t>
            </a:r>
          </a:p>
          <a:p>
            <a:pPr marL="342900" indent="-342900" algn="just">
              <a:buAutoNum type="arabicPeriod"/>
            </a:pPr>
            <a:r>
              <a:rPr lang="en-US" dirty="0" err="1"/>
              <a:t>Jadikan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Asset dan </a:t>
            </a:r>
            <a:r>
              <a:rPr lang="en-US" dirty="0" err="1"/>
              <a:t>sejahterakan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berbanding</a:t>
            </a:r>
            <a:r>
              <a:rPr lang="en-US" dirty="0"/>
              <a:t> </a:t>
            </a:r>
            <a:r>
              <a:rPr lang="en-US" dirty="0" err="1"/>
              <a:t>lurus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income </a:t>
            </a:r>
            <a:r>
              <a:rPr lang="en-US" dirty="0" err="1"/>
              <a:t>perusahaan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C326F2-06EC-12C9-6BC6-53225D0A14BA}"/>
              </a:ext>
            </a:extLst>
          </p:cNvPr>
          <p:cNvSpPr txBox="1"/>
          <p:nvPr/>
        </p:nvSpPr>
        <p:spPr>
          <a:xfrm>
            <a:off x="337583" y="604146"/>
            <a:ext cx="1141139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 err="1"/>
              <a:t>Hambatan</a:t>
            </a:r>
            <a:endParaRPr lang="en-US" b="1" dirty="0"/>
          </a:p>
          <a:p>
            <a:endParaRPr lang="en-US" dirty="0"/>
          </a:p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hambatan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dikarenakan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melekat</a:t>
            </a:r>
            <a:r>
              <a:rPr lang="en-US" dirty="0"/>
              <a:t> dan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nyaman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besaran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 dan bonus yang </a:t>
            </a:r>
            <a:r>
              <a:rPr lang="en-US" dirty="0" err="1"/>
              <a:t>sama</a:t>
            </a:r>
            <a:r>
              <a:rPr lang="en-US" dirty="0"/>
              <a:t> rata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penolakan</a:t>
            </a:r>
            <a:r>
              <a:rPr lang="en-US" dirty="0"/>
              <a:t> </a:t>
            </a:r>
            <a:r>
              <a:rPr lang="en-US" dirty="0" err="1"/>
              <a:t>terlebih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senior.</a:t>
            </a:r>
          </a:p>
          <a:p>
            <a:r>
              <a:rPr lang="en-US" dirty="0"/>
              <a:t>Karena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Perusahaan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dahulu</a:t>
            </a:r>
            <a:endParaRPr lang="en-US" dirty="0"/>
          </a:p>
          <a:p>
            <a:r>
              <a:rPr lang="en-US" dirty="0"/>
              <a:t>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hilang</a:t>
            </a:r>
            <a:r>
              <a:rPr lang="en-US" dirty="0"/>
              <a:t> </a:t>
            </a:r>
            <a:r>
              <a:rPr lang="en-US" dirty="0" err="1"/>
              <a:t>sejalan</a:t>
            </a:r>
            <a:r>
              <a:rPr lang="en-US" dirty="0"/>
              <a:t> </a:t>
            </a:r>
            <a:r>
              <a:rPr lang="en-US" dirty="0" err="1"/>
              <a:t>nya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sendirinya</a:t>
            </a:r>
            <a:r>
              <a:rPr lang="en-US" dirty="0"/>
              <a:t> </a:t>
            </a:r>
            <a:r>
              <a:rPr lang="en-US" dirty="0" err="1"/>
              <a:t>tertinggal</a:t>
            </a:r>
            <a:r>
              <a:rPr lang="en-US" dirty="0"/>
              <a:t>.</a:t>
            </a:r>
          </a:p>
          <a:p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dan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44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487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2023-08-15T05:21:28Z</dcterms:created>
  <dcterms:modified xsi:type="dcterms:W3CDTF">2024-08-22T06:41:16Z</dcterms:modified>
</cp:coreProperties>
</file>