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7" autoAdjust="0"/>
    <p:restoredTop sz="94660"/>
  </p:normalViewPr>
  <p:slideViewPr>
    <p:cSldViewPr snapToGrid="0" showGuides="1">
      <p:cViewPr varScale="1">
        <p:scale>
          <a:sx n="70" d="100"/>
          <a:sy n="70" d="100"/>
        </p:scale>
        <p:origin x="53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a:xfrm>
            <a:off x="2692397" y="5037663"/>
            <a:ext cx="5214635" cy="279400"/>
          </a:xfrm>
        </p:spPr>
        <p:txBody>
          <a:bodyPr/>
          <a:lstStyle/>
          <a:p>
            <a:endParaRPr lang="en-ID"/>
          </a:p>
        </p:txBody>
      </p:sp>
      <p:sp>
        <p:nvSpPr>
          <p:cNvPr id="6" name="Slide Number Placeholder 5"/>
          <p:cNvSpPr>
            <a:spLocks noGrp="1"/>
          </p:cNvSpPr>
          <p:nvPr>
            <p:ph type="sldNum" sz="quarter" idx="12"/>
          </p:nvPr>
        </p:nvSpPr>
        <p:spPr>
          <a:xfrm>
            <a:off x="8956900" y="5037663"/>
            <a:ext cx="551167" cy="279400"/>
          </a:xfrm>
        </p:spPr>
        <p:txBody>
          <a:bodyPr/>
          <a:lstStyle/>
          <a:p>
            <a:fld id="{03ABD1CF-7269-4447-9587-7CFEE93CE031}" type="slidenum">
              <a:rPr lang="en-ID" smtClean="0"/>
              <a:t>‹#›</a:t>
            </a:fld>
            <a:endParaRPr lang="en-ID"/>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4855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45C50-974B-424C-8566-C2B67588F9E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77186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8895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3324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1366064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0548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7801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4522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87102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28838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45C50-974B-424C-8566-C2B67588F9E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3ABD1CF-7269-4447-9587-7CFEE93CE031}" type="slidenum">
              <a:rPr lang="en-ID" smtClean="0"/>
              <a:t>‹#›</a:t>
            </a:fld>
            <a:endParaRPr lang="en-ID"/>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9671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45C50-974B-424C-8566-C2B67588F9E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334591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F45C50-974B-424C-8566-C2B67588F9E8}" type="datetimeFigureOut">
              <a:rPr lang="en-ID" smtClean="0"/>
              <a:t>15/08/2024</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03ABD1CF-7269-4447-9587-7CFEE93CE031}" type="slidenum">
              <a:rPr lang="en-ID" smtClean="0"/>
              <a:t>‹#›</a:t>
            </a:fld>
            <a:endParaRPr lang="en-ID"/>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5364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F45C50-974B-424C-8566-C2B67588F9E8}" type="datetimeFigureOut">
              <a:rPr lang="en-ID" smtClean="0"/>
              <a:t>15/08/2024</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03ABD1CF-7269-4447-9587-7CFEE93CE031}" type="slidenum">
              <a:rPr lang="en-ID" smtClean="0"/>
              <a:t>‹#›</a:t>
            </a:fld>
            <a:endParaRPr lang="en-ID"/>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580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45C50-974B-424C-8566-C2B67588F9E8}" type="datetimeFigureOut">
              <a:rPr lang="en-ID" smtClean="0"/>
              <a:t>15/08/2024</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166204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45C50-974B-424C-8566-C2B67588F9E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3ABD1CF-7269-4447-9587-7CFEE93CE031}" type="slidenum">
              <a:rPr lang="en-ID" smtClean="0"/>
              <a:t>‹#›</a:t>
            </a:fld>
            <a:endParaRPr lang="en-ID"/>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1855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45C50-974B-424C-8566-C2B67588F9E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3ABD1CF-7269-4447-9587-7CFEE93CE031}" type="slidenum">
              <a:rPr lang="en-ID" smtClean="0"/>
              <a:t>‹#›</a:t>
            </a:fld>
            <a:endParaRPr lang="en-ID"/>
          </a:p>
        </p:txBody>
      </p:sp>
    </p:spTree>
    <p:extLst>
      <p:ext uri="{BB962C8B-B14F-4D97-AF65-F5344CB8AC3E}">
        <p14:creationId xmlns:p14="http://schemas.microsoft.com/office/powerpoint/2010/main" val="2840435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F45C50-974B-424C-8566-C2B67588F9E8}" type="datetimeFigureOut">
              <a:rPr lang="en-ID" smtClean="0"/>
              <a:t>15/08/2024</a:t>
            </a:fld>
            <a:endParaRPr lang="en-ID"/>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D"/>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3ABD1CF-7269-4447-9587-7CFEE93CE031}" type="slidenum">
              <a:rPr lang="en-ID" smtClean="0"/>
              <a:t>‹#›</a:t>
            </a:fld>
            <a:endParaRPr lang="en-ID"/>
          </a:p>
        </p:txBody>
      </p:sp>
    </p:spTree>
    <p:extLst>
      <p:ext uri="{BB962C8B-B14F-4D97-AF65-F5344CB8AC3E}">
        <p14:creationId xmlns:p14="http://schemas.microsoft.com/office/powerpoint/2010/main" val="16037679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2791B-4E8E-5D2C-9C45-870784E11BA0}"/>
              </a:ext>
            </a:extLst>
          </p:cNvPr>
          <p:cNvSpPr>
            <a:spLocks noGrp="1"/>
          </p:cNvSpPr>
          <p:nvPr>
            <p:ph type="ctrTitle"/>
          </p:nvPr>
        </p:nvSpPr>
        <p:spPr/>
        <p:txBody>
          <a:bodyPr/>
          <a:lstStyle/>
          <a:p>
            <a:r>
              <a:rPr lang="id-ID" dirty="0"/>
              <a:t>PT.RITEL ENERGI</a:t>
            </a:r>
            <a:endParaRPr lang="en-ID" dirty="0"/>
          </a:p>
        </p:txBody>
      </p:sp>
      <p:sp>
        <p:nvSpPr>
          <p:cNvPr id="3" name="Subtitle 2">
            <a:extLst>
              <a:ext uri="{FF2B5EF4-FFF2-40B4-BE49-F238E27FC236}">
                <a16:creationId xmlns:a16="http://schemas.microsoft.com/office/drawing/2014/main" id="{B1E69E5B-3875-3133-3813-AB73621CA779}"/>
              </a:ext>
            </a:extLst>
          </p:cNvPr>
          <p:cNvSpPr>
            <a:spLocks noGrp="1"/>
          </p:cNvSpPr>
          <p:nvPr>
            <p:ph type="subTitle" idx="1"/>
          </p:nvPr>
        </p:nvSpPr>
        <p:spPr/>
        <p:txBody>
          <a:bodyPr/>
          <a:lstStyle/>
          <a:p>
            <a:r>
              <a:rPr lang="id-ID" dirty="0"/>
              <a:t>Syahla Nabila Nurrizta</a:t>
            </a:r>
          </a:p>
          <a:p>
            <a:endParaRPr lang="en-ID" dirty="0"/>
          </a:p>
        </p:txBody>
      </p:sp>
    </p:spTree>
    <p:extLst>
      <p:ext uri="{BB962C8B-B14F-4D97-AF65-F5344CB8AC3E}">
        <p14:creationId xmlns:p14="http://schemas.microsoft.com/office/powerpoint/2010/main" val="3535253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F048B-C99F-0EDE-8E8F-A3102A3CDBFA}"/>
              </a:ext>
            </a:extLst>
          </p:cNvPr>
          <p:cNvSpPr>
            <a:spLocks noGrp="1"/>
          </p:cNvSpPr>
          <p:nvPr>
            <p:ph type="title"/>
          </p:nvPr>
        </p:nvSpPr>
        <p:spPr/>
        <p:txBody>
          <a:bodyPr/>
          <a:lstStyle/>
          <a:p>
            <a:r>
              <a:rPr lang="id-ID" dirty="0"/>
              <a:t>Permasalahan </a:t>
            </a:r>
            <a:endParaRPr lang="en-ID" dirty="0"/>
          </a:p>
        </p:txBody>
      </p:sp>
      <p:sp>
        <p:nvSpPr>
          <p:cNvPr id="3" name="Content Placeholder 2">
            <a:extLst>
              <a:ext uri="{FF2B5EF4-FFF2-40B4-BE49-F238E27FC236}">
                <a16:creationId xmlns:a16="http://schemas.microsoft.com/office/drawing/2014/main" id="{B7DA0C61-3993-5F8E-9029-C7C19E325D13}"/>
              </a:ext>
            </a:extLst>
          </p:cNvPr>
          <p:cNvSpPr>
            <a:spLocks noGrp="1"/>
          </p:cNvSpPr>
          <p:nvPr>
            <p:ph sz="half" idx="1"/>
          </p:nvPr>
        </p:nvSpPr>
        <p:spPr/>
        <p:txBody>
          <a:bodyPr/>
          <a:lstStyle/>
          <a:p>
            <a:r>
              <a:rPr lang="id-ID" dirty="0"/>
              <a:t>Perusahaan yang dikenal sebagai penyaluran bahan bakar ini mengalami kerugian laba yang cukup drastis ditahun 2020 dari tahun sebelum-sebelumnya dikarenakan kasus pandemi Covid-19.</a:t>
            </a:r>
            <a:endParaRPr lang="en-ID" dirty="0"/>
          </a:p>
        </p:txBody>
      </p:sp>
      <p:sp>
        <p:nvSpPr>
          <p:cNvPr id="4" name="Content Placeholder 3">
            <a:extLst>
              <a:ext uri="{FF2B5EF4-FFF2-40B4-BE49-F238E27FC236}">
                <a16:creationId xmlns:a16="http://schemas.microsoft.com/office/drawing/2014/main" id="{E8902807-4EF3-54E3-A3FD-D99B5240A2C5}"/>
              </a:ext>
            </a:extLst>
          </p:cNvPr>
          <p:cNvSpPr>
            <a:spLocks noGrp="1"/>
          </p:cNvSpPr>
          <p:nvPr>
            <p:ph sz="half" idx="2"/>
          </p:nvPr>
        </p:nvSpPr>
        <p:spPr/>
        <p:txBody>
          <a:bodyPr/>
          <a:lstStyle/>
          <a:p>
            <a:r>
              <a:rPr lang="id-ID" dirty="0"/>
              <a:t>Terdapat dari laporan keuangan resmi PT.Ritel Energi kerugian laba yang disebabkan penjualan minyak dalam negeri tercatat turun 20.91 persen menjadi USD 16,56 miliar akibat turunnya pemintaan.</a:t>
            </a:r>
            <a:endParaRPr lang="en-ID" dirty="0"/>
          </a:p>
        </p:txBody>
      </p:sp>
    </p:spTree>
    <p:extLst>
      <p:ext uri="{BB962C8B-B14F-4D97-AF65-F5344CB8AC3E}">
        <p14:creationId xmlns:p14="http://schemas.microsoft.com/office/powerpoint/2010/main" val="2698639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A292-D4CA-862A-06ED-C44801724068}"/>
              </a:ext>
            </a:extLst>
          </p:cNvPr>
          <p:cNvSpPr>
            <a:spLocks noGrp="1"/>
          </p:cNvSpPr>
          <p:nvPr>
            <p:ph type="title"/>
          </p:nvPr>
        </p:nvSpPr>
        <p:spPr/>
        <p:txBody>
          <a:bodyPr/>
          <a:lstStyle/>
          <a:p>
            <a:r>
              <a:rPr lang="id-ID" dirty="0"/>
              <a:t>Permasalahan lainnya</a:t>
            </a:r>
            <a:endParaRPr lang="en-ID" dirty="0"/>
          </a:p>
        </p:txBody>
      </p:sp>
      <p:sp>
        <p:nvSpPr>
          <p:cNvPr id="3" name="Content Placeholder 2">
            <a:extLst>
              <a:ext uri="{FF2B5EF4-FFF2-40B4-BE49-F238E27FC236}">
                <a16:creationId xmlns:a16="http://schemas.microsoft.com/office/drawing/2014/main" id="{EFF2393F-B20A-2982-2B54-077065BAFC70}"/>
              </a:ext>
            </a:extLst>
          </p:cNvPr>
          <p:cNvSpPr>
            <a:spLocks noGrp="1"/>
          </p:cNvSpPr>
          <p:nvPr>
            <p:ph idx="1"/>
          </p:nvPr>
        </p:nvSpPr>
        <p:spPr/>
        <p:txBody>
          <a:bodyPr/>
          <a:lstStyle/>
          <a:p>
            <a:r>
              <a:rPr lang="en-ID" b="0" i="0" dirty="0" err="1">
                <a:solidFill>
                  <a:srgbClr val="212529"/>
                </a:solidFill>
                <a:effectLst/>
                <a:highlight>
                  <a:srgbClr val="FFFFFF"/>
                </a:highlight>
                <a:latin typeface="Arial" panose="020B0604020202020204" pitchFamily="34" charset="0"/>
              </a:rPr>
              <a:t>Selain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disebabkan</a:t>
            </a:r>
            <a:r>
              <a:rPr lang="en-ID" b="0" i="0" dirty="0">
                <a:solidFill>
                  <a:srgbClr val="212529"/>
                </a:solidFill>
                <a:effectLst/>
                <a:highlight>
                  <a:srgbClr val="FFFFFF"/>
                </a:highlight>
                <a:latin typeface="Arial" panose="020B0604020202020204" pitchFamily="34" charset="0"/>
              </a:rPr>
              <a:t> oleh </a:t>
            </a:r>
            <a:r>
              <a:rPr lang="en-ID" b="0" i="0" dirty="0" err="1">
                <a:solidFill>
                  <a:srgbClr val="212529"/>
                </a:solidFill>
                <a:effectLst/>
                <a:highlight>
                  <a:srgbClr val="FFFFFF"/>
                </a:highlight>
                <a:latin typeface="Arial" panose="020B0604020202020204" pitchFamily="34" charset="0"/>
              </a:rPr>
              <a:t>pandemi</a:t>
            </a:r>
            <a:r>
              <a:rPr lang="en-ID" b="0" i="0" dirty="0">
                <a:solidFill>
                  <a:srgbClr val="212529"/>
                </a:solidFill>
                <a:effectLst/>
                <a:highlight>
                  <a:srgbClr val="FFFFFF"/>
                </a:highlight>
                <a:latin typeface="Arial" panose="020B0604020202020204" pitchFamily="34" charset="0"/>
              </a:rPr>
              <a:t> Covid-19, </a:t>
            </a:r>
            <a:r>
              <a:rPr lang="en-ID" b="0" i="0" dirty="0" err="1">
                <a:solidFill>
                  <a:srgbClr val="212529"/>
                </a:solidFill>
                <a:effectLst/>
                <a:highlight>
                  <a:srgbClr val="FFFFFF"/>
                </a:highlight>
                <a:latin typeface="Arial" panose="020B0604020202020204" pitchFamily="34" charset="0"/>
              </a:rPr>
              <a:t>tren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kerugian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laba</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ini</a:t>
            </a:r>
            <a:r>
              <a:rPr lang="en-ID" b="0" i="0" dirty="0">
                <a:solidFill>
                  <a:srgbClr val="212529"/>
                </a:solidFill>
                <a:effectLst/>
                <a:highlight>
                  <a:srgbClr val="FFFFFF"/>
                </a:highlight>
                <a:latin typeface="Arial" panose="020B0604020202020204" pitchFamily="34" charset="0"/>
              </a:rPr>
              <a:t> juga </a:t>
            </a:r>
            <a:r>
              <a:rPr lang="en-ID" b="0" i="0" dirty="0" err="1">
                <a:solidFill>
                  <a:srgbClr val="212529"/>
                </a:solidFill>
                <a:effectLst/>
                <a:highlight>
                  <a:srgbClr val="FFFFFF"/>
                </a:highlight>
                <a:latin typeface="Arial" panose="020B0604020202020204" pitchFamily="34" charset="0"/>
              </a:rPr>
              <a:t>dipicu</a:t>
            </a:r>
            <a:r>
              <a:rPr lang="en-ID" b="0" i="0" dirty="0">
                <a:solidFill>
                  <a:srgbClr val="212529"/>
                </a:solidFill>
                <a:effectLst/>
                <a:highlight>
                  <a:srgbClr val="FFFFFF"/>
                </a:highlight>
                <a:latin typeface="Arial" panose="020B0604020202020204" pitchFamily="34" charset="0"/>
              </a:rPr>
              <a:t> oleh </a:t>
            </a:r>
            <a:r>
              <a:rPr lang="en-ID" b="0" i="0" dirty="0" err="1">
                <a:solidFill>
                  <a:srgbClr val="212529"/>
                </a:solidFill>
                <a:effectLst/>
                <a:highlight>
                  <a:srgbClr val="FFFFFF"/>
                </a:highlight>
                <a:latin typeface="Arial" panose="020B0604020202020204" pitchFamily="34" charset="0"/>
              </a:rPr>
              <a:t>ekonomi</a:t>
            </a:r>
            <a:r>
              <a:rPr lang="en-ID" b="0" i="0" dirty="0">
                <a:solidFill>
                  <a:srgbClr val="212529"/>
                </a:solidFill>
                <a:effectLst/>
                <a:highlight>
                  <a:srgbClr val="FFFFFF"/>
                </a:highlight>
                <a:latin typeface="Arial" panose="020B0604020202020204" pitchFamily="34" charset="0"/>
              </a:rPr>
              <a:t> global dan </a:t>
            </a:r>
            <a:r>
              <a:rPr lang="en-ID" b="0" i="0" dirty="0" err="1">
                <a:solidFill>
                  <a:srgbClr val="212529"/>
                </a:solidFill>
                <a:effectLst/>
                <a:highlight>
                  <a:srgbClr val="FFFFFF"/>
                </a:highlight>
                <a:latin typeface="Arial" panose="020B0604020202020204" pitchFamily="34" charset="0"/>
              </a:rPr>
              <a:t>kondisi</a:t>
            </a:r>
            <a:r>
              <a:rPr lang="en-ID" b="0" i="0" dirty="0">
                <a:solidFill>
                  <a:srgbClr val="212529"/>
                </a:solidFill>
                <a:effectLst/>
                <a:highlight>
                  <a:srgbClr val="FFFFFF"/>
                </a:highlight>
                <a:latin typeface="Arial" panose="020B0604020202020204" pitchFamily="34" charset="0"/>
              </a:rPr>
              <a:t> internal </a:t>
            </a:r>
            <a:r>
              <a:rPr lang="en-ID" b="0" i="0" dirty="0" err="1">
                <a:solidFill>
                  <a:srgbClr val="212529"/>
                </a:solidFill>
                <a:effectLst/>
                <a:highlight>
                  <a:srgbClr val="FFFFFF"/>
                </a:highlight>
                <a:latin typeface="Arial" panose="020B0604020202020204" pitchFamily="34" charset="0"/>
              </a:rPr>
              <a:t>perusahaan</a:t>
            </a:r>
            <a:r>
              <a:rPr lang="en-ID" b="0" i="0" dirty="0">
                <a:solidFill>
                  <a:srgbClr val="212529"/>
                </a:solidFill>
                <a:effectLst/>
                <a:highlight>
                  <a:srgbClr val="FFFFFF"/>
                </a:highlight>
                <a:latin typeface="Arial" panose="020B0604020202020204" pitchFamily="34" charset="0"/>
              </a:rPr>
              <a:t> yang </a:t>
            </a:r>
            <a:r>
              <a:rPr lang="en-ID" b="0" i="0" dirty="0" err="1">
                <a:solidFill>
                  <a:srgbClr val="212529"/>
                </a:solidFill>
                <a:effectLst/>
                <a:highlight>
                  <a:srgbClr val="FFFFFF"/>
                </a:highlight>
                <a:latin typeface="Arial" panose="020B0604020202020204" pitchFamily="34" charset="0"/>
              </a:rPr>
              <a:t>memburuk</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Sejumlah</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karyawan</a:t>
            </a:r>
            <a:r>
              <a:rPr lang="en-ID" b="0" i="0" dirty="0">
                <a:solidFill>
                  <a:srgbClr val="212529"/>
                </a:solidFill>
                <a:effectLst/>
                <a:highlight>
                  <a:srgbClr val="FFFFFF"/>
                </a:highlight>
                <a:latin typeface="Arial" panose="020B0604020202020204" pitchFamily="34" charset="0"/>
              </a:rPr>
              <a:t> yang </a:t>
            </a:r>
            <a:r>
              <a:rPr lang="en-ID" b="0" i="0" dirty="0" err="1">
                <a:solidFill>
                  <a:srgbClr val="212529"/>
                </a:solidFill>
                <a:effectLst/>
                <a:highlight>
                  <a:srgbClr val="FFFFFF"/>
                </a:highlight>
                <a:latin typeface="Arial" panose="020B0604020202020204" pitchFamily="34" charset="0"/>
              </a:rPr>
              <a:t>menjadi</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tulang</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punggung</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perusahaan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satu</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persatu</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mengundurkan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diri</a:t>
            </a:r>
            <a:r>
              <a:rPr lang="en-ID" b="0" i="0" dirty="0">
                <a:solidFill>
                  <a:srgbClr val="212529"/>
                </a:solidFill>
                <a:effectLst/>
                <a:highlight>
                  <a:srgbClr val="FFFFFF"/>
                </a:highlight>
                <a:latin typeface="Arial" panose="020B0604020202020204" pitchFamily="34" charset="0"/>
              </a:rPr>
              <a:t> dan </a:t>
            </a:r>
            <a:r>
              <a:rPr lang="en-ID" b="0" i="0" dirty="0" err="1">
                <a:solidFill>
                  <a:srgbClr val="212529"/>
                </a:solidFill>
                <a:effectLst/>
                <a:highlight>
                  <a:srgbClr val="FFFFFF"/>
                </a:highlight>
                <a:latin typeface="Arial" panose="020B0604020202020204" pitchFamily="34" charset="0"/>
              </a:rPr>
              <a:t>memilih</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untuk</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bekerja</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ditempat</a:t>
            </a:r>
            <a:r>
              <a:rPr lang="en-ID" b="0" i="0" dirty="0">
                <a:solidFill>
                  <a:srgbClr val="212529"/>
                </a:solidFill>
                <a:effectLst/>
                <a:highlight>
                  <a:srgbClr val="FFFFFF"/>
                </a:highlight>
                <a:latin typeface="Arial" panose="020B0604020202020204" pitchFamily="34" charset="0"/>
              </a:rPr>
              <a:t> lain, </a:t>
            </a:r>
            <a:r>
              <a:rPr lang="en-ID" b="0" i="0" dirty="0" err="1">
                <a:solidFill>
                  <a:srgbClr val="212529"/>
                </a:solidFill>
                <a:effectLst/>
                <a:highlight>
                  <a:srgbClr val="FFFFFF"/>
                </a:highlight>
                <a:latin typeface="Arial" panose="020B0604020202020204" pitchFamily="34" charset="0"/>
              </a:rPr>
              <a:t>bahkan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ada</a:t>
            </a:r>
            <a:r>
              <a:rPr lang="en-ID" b="0" i="0" dirty="0">
                <a:solidFill>
                  <a:srgbClr val="212529"/>
                </a:solidFill>
                <a:effectLst/>
                <a:highlight>
                  <a:srgbClr val="FFFFFF"/>
                </a:highlight>
                <a:latin typeface="Arial" panose="020B0604020202020204" pitchFamily="34" charset="0"/>
              </a:rPr>
              <a:t> yang </a:t>
            </a:r>
            <a:r>
              <a:rPr lang="en-ID" b="0" i="0" dirty="0" err="1">
                <a:solidFill>
                  <a:srgbClr val="212529"/>
                </a:solidFill>
                <a:effectLst/>
                <a:highlight>
                  <a:srgbClr val="FFFFFF"/>
                </a:highlight>
                <a:latin typeface="Arial" panose="020B0604020202020204" pitchFamily="34" charset="0"/>
              </a:rPr>
              <a:t>pindah</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ke</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perusahaan</a:t>
            </a:r>
            <a:r>
              <a:rPr lang="en-ID" b="0" i="0" dirty="0">
                <a:solidFill>
                  <a:srgbClr val="212529"/>
                </a:solidFill>
                <a:effectLst/>
                <a:highlight>
                  <a:srgbClr val="FFFFFF"/>
                </a:highlight>
                <a:latin typeface="Arial" panose="020B0604020202020204" pitchFamily="34" charset="0"/>
              </a:rPr>
              <a:t> </a:t>
            </a:r>
            <a:r>
              <a:rPr lang="en-ID" b="0" i="0" dirty="0" err="1">
                <a:solidFill>
                  <a:srgbClr val="212529"/>
                </a:solidFill>
                <a:effectLst/>
                <a:highlight>
                  <a:srgbClr val="FFFFFF"/>
                </a:highlight>
                <a:latin typeface="Arial" panose="020B0604020202020204" pitchFamily="34" charset="0"/>
              </a:rPr>
              <a:t>pesaing</a:t>
            </a:r>
            <a:r>
              <a:rPr lang="en-ID" b="0" i="0" dirty="0">
                <a:solidFill>
                  <a:srgbClr val="212529"/>
                </a:solidFill>
                <a:effectLst/>
                <a:highlight>
                  <a:srgbClr val="FFFFFF"/>
                </a:highlight>
                <a:latin typeface="Arial" panose="020B0604020202020204" pitchFamily="34" charset="0"/>
              </a:rPr>
              <a:t>. </a:t>
            </a:r>
            <a:endParaRPr lang="en-ID" dirty="0"/>
          </a:p>
        </p:txBody>
      </p:sp>
    </p:spTree>
    <p:extLst>
      <p:ext uri="{BB962C8B-B14F-4D97-AF65-F5344CB8AC3E}">
        <p14:creationId xmlns:p14="http://schemas.microsoft.com/office/powerpoint/2010/main" val="389368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939AB-FB7D-FB78-4199-411B4E7E0918}"/>
              </a:ext>
            </a:extLst>
          </p:cNvPr>
          <p:cNvSpPr>
            <a:spLocks noGrp="1"/>
          </p:cNvSpPr>
          <p:nvPr>
            <p:ph type="title"/>
          </p:nvPr>
        </p:nvSpPr>
        <p:spPr/>
        <p:txBody>
          <a:bodyPr/>
          <a:lstStyle/>
          <a:p>
            <a:r>
              <a:rPr lang="id-ID" dirty="0"/>
              <a:t>Cara Mengatasi Kerugian</a:t>
            </a:r>
            <a:endParaRPr lang="en-ID" dirty="0"/>
          </a:p>
        </p:txBody>
      </p:sp>
      <p:sp>
        <p:nvSpPr>
          <p:cNvPr id="3" name="Content Placeholder 2">
            <a:extLst>
              <a:ext uri="{FF2B5EF4-FFF2-40B4-BE49-F238E27FC236}">
                <a16:creationId xmlns:a16="http://schemas.microsoft.com/office/drawing/2014/main" id="{F6AA7E85-F5B4-395C-C1D8-49480098B9E8}"/>
              </a:ext>
            </a:extLst>
          </p:cNvPr>
          <p:cNvSpPr>
            <a:spLocks noGrp="1"/>
          </p:cNvSpPr>
          <p:nvPr>
            <p:ph idx="1"/>
          </p:nvPr>
        </p:nvSpPr>
        <p:spPr/>
        <p:txBody>
          <a:bodyPr/>
          <a:lstStyle/>
          <a:p>
            <a:r>
              <a:rPr lang="id-ID" dirty="0"/>
              <a:t>Untuk mengatasi kerugian yang terjadi PT.Ritel Energi telah menyewa konsultan independen guna melakukan semacam kajian menyeluruh mengenai kondisi internal di PT. Ritel Energi.</a:t>
            </a:r>
            <a:endParaRPr lang="en-ID" dirty="0"/>
          </a:p>
        </p:txBody>
      </p:sp>
    </p:spTree>
    <p:extLst>
      <p:ext uri="{BB962C8B-B14F-4D97-AF65-F5344CB8AC3E}">
        <p14:creationId xmlns:p14="http://schemas.microsoft.com/office/powerpoint/2010/main" val="356775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EC1F0-7CD2-61AE-3719-1F784466199B}"/>
              </a:ext>
            </a:extLst>
          </p:cNvPr>
          <p:cNvSpPr>
            <a:spLocks noGrp="1"/>
          </p:cNvSpPr>
          <p:nvPr>
            <p:ph type="title"/>
          </p:nvPr>
        </p:nvSpPr>
        <p:spPr/>
        <p:txBody>
          <a:bodyPr/>
          <a:lstStyle/>
          <a:p>
            <a:r>
              <a:rPr lang="id-ID" dirty="0"/>
              <a:t>Aspek-Aspek</a:t>
            </a:r>
            <a:endParaRPr lang="en-ID" dirty="0"/>
          </a:p>
        </p:txBody>
      </p:sp>
      <p:sp>
        <p:nvSpPr>
          <p:cNvPr id="3" name="Content Placeholder 2">
            <a:extLst>
              <a:ext uri="{FF2B5EF4-FFF2-40B4-BE49-F238E27FC236}">
                <a16:creationId xmlns:a16="http://schemas.microsoft.com/office/drawing/2014/main" id="{5DAF3797-5B8B-1185-953E-8EC024AA8636}"/>
              </a:ext>
            </a:extLst>
          </p:cNvPr>
          <p:cNvSpPr>
            <a:spLocks noGrp="1"/>
          </p:cNvSpPr>
          <p:nvPr>
            <p:ph sz="half" idx="1"/>
          </p:nvPr>
        </p:nvSpPr>
        <p:spPr>
          <a:xfrm>
            <a:off x="838200" y="1825625"/>
            <a:ext cx="10515600" cy="4351338"/>
          </a:xfrm>
        </p:spPr>
        <p:txBody>
          <a:bodyPr>
            <a:normAutofit/>
          </a:bodyPr>
          <a:lstStyle/>
          <a:p>
            <a:pPr marL="0" indent="0">
              <a:buNone/>
            </a:pPr>
            <a:r>
              <a:rPr lang="id-ID" dirty="0"/>
              <a:t>Adapun Aspek-Aspek yang terdapat yaitu :</a:t>
            </a:r>
          </a:p>
          <a:p>
            <a:r>
              <a:rPr lang="id-ID" dirty="0"/>
              <a:t>Aspek Budaya Organisasi</a:t>
            </a:r>
          </a:p>
          <a:p>
            <a:r>
              <a:rPr lang="id-ID" dirty="0"/>
              <a:t>Aspek Kesejahteraan</a:t>
            </a:r>
          </a:p>
          <a:p>
            <a:r>
              <a:rPr lang="id-ID" dirty="0"/>
              <a:t>Aspek </a:t>
            </a:r>
            <a:r>
              <a:rPr lang="sv-SE" dirty="0"/>
              <a:t>Ketrampilan (skill) dan Pengembangan Karyawan</a:t>
            </a:r>
            <a:endParaRPr lang="id-ID" dirty="0"/>
          </a:p>
          <a:p>
            <a:r>
              <a:rPr lang="id-ID" dirty="0"/>
              <a:t>Aspek Personalia</a:t>
            </a:r>
          </a:p>
          <a:p>
            <a:r>
              <a:rPr lang="id-ID" dirty="0"/>
              <a:t>Aspek Kepuasan Pelanggan</a:t>
            </a:r>
            <a:endParaRPr lang="en-ID" dirty="0"/>
          </a:p>
        </p:txBody>
      </p:sp>
    </p:spTree>
    <p:extLst>
      <p:ext uri="{BB962C8B-B14F-4D97-AF65-F5344CB8AC3E}">
        <p14:creationId xmlns:p14="http://schemas.microsoft.com/office/powerpoint/2010/main" val="3338356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416F-54DC-16AB-7E62-F7C0E31FBBA5}"/>
              </a:ext>
            </a:extLst>
          </p:cNvPr>
          <p:cNvSpPr>
            <a:spLocks noGrp="1"/>
          </p:cNvSpPr>
          <p:nvPr>
            <p:ph type="title"/>
          </p:nvPr>
        </p:nvSpPr>
        <p:spPr>
          <a:xfrm>
            <a:off x="1371602" y="354842"/>
            <a:ext cx="9601196" cy="1303867"/>
          </a:xfrm>
        </p:spPr>
        <p:txBody>
          <a:bodyPr/>
          <a:lstStyle/>
          <a:p>
            <a:r>
              <a:rPr lang="id-ID" dirty="0"/>
              <a:t>Analisa Aspek</a:t>
            </a:r>
            <a:endParaRPr lang="en-ID" dirty="0"/>
          </a:p>
        </p:txBody>
      </p:sp>
      <p:sp>
        <p:nvSpPr>
          <p:cNvPr id="3" name="Content Placeholder 2">
            <a:extLst>
              <a:ext uri="{FF2B5EF4-FFF2-40B4-BE49-F238E27FC236}">
                <a16:creationId xmlns:a16="http://schemas.microsoft.com/office/drawing/2014/main" id="{E4751BD9-5007-1AC7-7C3A-0842B8A3DB6D}"/>
              </a:ext>
            </a:extLst>
          </p:cNvPr>
          <p:cNvSpPr>
            <a:spLocks noGrp="1"/>
          </p:cNvSpPr>
          <p:nvPr>
            <p:ph sz="half" idx="1"/>
          </p:nvPr>
        </p:nvSpPr>
        <p:spPr>
          <a:xfrm>
            <a:off x="838201" y="1470783"/>
            <a:ext cx="5181600" cy="5032375"/>
          </a:xfrm>
        </p:spPr>
        <p:txBody>
          <a:bodyPr>
            <a:normAutofit lnSpcReduction="10000"/>
          </a:bodyPr>
          <a:lstStyle/>
          <a:p>
            <a:r>
              <a:rPr lang="id-ID" dirty="0"/>
              <a:t>Terdapat didalam aspek budaya kecenderungan yang lemah dalam budaya adaptif pada segenap jajaran karyawan PT. Ritel Energi.</a:t>
            </a:r>
          </a:p>
          <a:p>
            <a:r>
              <a:rPr lang="id-ID" dirty="0"/>
              <a:t>Terdapat didalam aspek kesejahteraan tingkat gaji </a:t>
            </a:r>
            <a:r>
              <a:rPr lang="sv-SE" dirty="0"/>
              <a:t>tidak kalah dengan tingkat gaji yang diberikan oleh perusahaan pesaingnya.</a:t>
            </a:r>
            <a:endParaRPr lang="id-ID" dirty="0"/>
          </a:p>
          <a:p>
            <a:r>
              <a:rPr lang="id-ID" dirty="0"/>
              <a:t>Terdapat didalam aspek skill para karyawan yang lebih muda cenderung memiliki ketrampilan yang lebih tinggi dan peka terhadap perkembangan pengetahuan baru</a:t>
            </a:r>
            <a:endParaRPr lang="en-ID" dirty="0"/>
          </a:p>
        </p:txBody>
      </p:sp>
      <p:sp>
        <p:nvSpPr>
          <p:cNvPr id="4" name="Content Placeholder 3">
            <a:extLst>
              <a:ext uri="{FF2B5EF4-FFF2-40B4-BE49-F238E27FC236}">
                <a16:creationId xmlns:a16="http://schemas.microsoft.com/office/drawing/2014/main" id="{C6048D67-4FF5-9A74-DF3E-077C421414ED}"/>
              </a:ext>
            </a:extLst>
          </p:cNvPr>
          <p:cNvSpPr>
            <a:spLocks noGrp="1"/>
          </p:cNvSpPr>
          <p:nvPr>
            <p:ph sz="half" idx="2"/>
          </p:nvPr>
        </p:nvSpPr>
        <p:spPr>
          <a:xfrm>
            <a:off x="6096000" y="1437170"/>
            <a:ext cx="5181600" cy="5032375"/>
          </a:xfrm>
        </p:spPr>
        <p:txBody>
          <a:bodyPr>
            <a:normAutofit lnSpcReduction="10000"/>
          </a:bodyPr>
          <a:lstStyle/>
          <a:p>
            <a:r>
              <a:rPr lang="id-ID" dirty="0"/>
              <a:t>Terdapat didalam aspek personalia idak adanya kejelasan dalam perencanaan karir karyawan (employee career planning). Sejumlah karyawan mengaku tidak tahu mengenai prospek karirnya, dan merasa stagnan dalam posisinya.</a:t>
            </a:r>
          </a:p>
          <a:p>
            <a:r>
              <a:rPr lang="id-ID" dirty="0"/>
              <a:t>Terdapat didalam aspek kepuasan pelanggan Survei yang dilakukan kepada para pelanggan (klien) memperlihatkan bahwa secara keseluruhan, para pelanggan merasa cukup puas dengan mutu dan akurasi jasa konstruksi yang dilakukan oleh PT. Ritel Energi.</a:t>
            </a:r>
            <a:endParaRPr lang="en-ID" dirty="0"/>
          </a:p>
        </p:txBody>
      </p:sp>
    </p:spTree>
    <p:extLst>
      <p:ext uri="{BB962C8B-B14F-4D97-AF65-F5344CB8AC3E}">
        <p14:creationId xmlns:p14="http://schemas.microsoft.com/office/powerpoint/2010/main" val="56573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C3DD1-FD21-AF13-4E67-DA98315E4340}"/>
              </a:ext>
            </a:extLst>
          </p:cNvPr>
          <p:cNvSpPr>
            <a:spLocks noGrp="1"/>
          </p:cNvSpPr>
          <p:nvPr>
            <p:ph type="title"/>
          </p:nvPr>
        </p:nvSpPr>
        <p:spPr/>
        <p:txBody>
          <a:bodyPr/>
          <a:lstStyle/>
          <a:p>
            <a:r>
              <a:rPr lang="id-ID" dirty="0"/>
              <a:t>Rencana Aksi </a:t>
            </a:r>
            <a:endParaRPr lang="en-ID" dirty="0"/>
          </a:p>
        </p:txBody>
      </p:sp>
      <p:sp>
        <p:nvSpPr>
          <p:cNvPr id="3" name="Content Placeholder 2">
            <a:extLst>
              <a:ext uri="{FF2B5EF4-FFF2-40B4-BE49-F238E27FC236}">
                <a16:creationId xmlns:a16="http://schemas.microsoft.com/office/drawing/2014/main" id="{5D425647-D2FF-7FDD-C300-52FC9D5E4DC2}"/>
              </a:ext>
            </a:extLst>
          </p:cNvPr>
          <p:cNvSpPr>
            <a:spLocks noGrp="1"/>
          </p:cNvSpPr>
          <p:nvPr>
            <p:ph sz="half" idx="1"/>
          </p:nvPr>
        </p:nvSpPr>
        <p:spPr/>
        <p:txBody>
          <a:bodyPr>
            <a:normAutofit fontScale="92500" lnSpcReduction="10000"/>
          </a:bodyPr>
          <a:lstStyle/>
          <a:p>
            <a:r>
              <a:rPr lang="id-ID" sz="1600" dirty="0">
                <a:latin typeface="Arial" panose="020B0604020202020204" pitchFamily="34" charset="0"/>
                <a:cs typeface="Arial" panose="020B0604020202020204" pitchFamily="34" charset="0"/>
              </a:rPr>
              <a:t>P</a:t>
            </a:r>
            <a:r>
              <a:rPr lang="en-ID" sz="1600" dirty="0">
                <a:latin typeface="Arial" panose="020B0604020202020204" pitchFamily="34" charset="0"/>
                <a:cs typeface="Arial" panose="020B0604020202020204" pitchFamily="34" charset="0"/>
              </a:rPr>
              <a:t>T </a:t>
            </a:r>
            <a:r>
              <a:rPr lang="en-ID" sz="1600" dirty="0" err="1">
                <a:latin typeface="Arial" panose="020B0604020202020204" pitchFamily="34" charset="0"/>
                <a:cs typeface="Arial" panose="020B0604020202020204" pitchFamily="34" charset="0"/>
              </a:rPr>
              <a:t>Ritel</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Energi</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merupakan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perusahaan</a:t>
            </a:r>
            <a:r>
              <a:rPr lang="en-ID" sz="1600" dirty="0">
                <a:latin typeface="Arial" panose="020B0604020202020204" pitchFamily="34" charset="0"/>
                <a:cs typeface="Arial" panose="020B0604020202020204" pitchFamily="34" charset="0"/>
              </a:rPr>
              <a:t> yang </a:t>
            </a:r>
            <a:r>
              <a:rPr lang="en-ID" sz="1600" dirty="0" err="1">
                <a:latin typeface="Arial" panose="020B0604020202020204" pitchFamily="34" charset="0"/>
                <a:cs typeface="Arial" panose="020B0604020202020204" pitchFamily="34" charset="0"/>
              </a:rPr>
              <a:t>menginduk</a:t>
            </a:r>
            <a:r>
              <a:rPr lang="en-ID" sz="1600" dirty="0">
                <a:latin typeface="Arial" panose="020B0604020202020204" pitchFamily="34" charset="0"/>
                <a:cs typeface="Arial" panose="020B0604020202020204" pitchFamily="34" charset="0"/>
              </a:rPr>
              <a:t> pada </a:t>
            </a:r>
            <a:r>
              <a:rPr lang="en-ID" sz="1600" dirty="0" err="1">
                <a:latin typeface="Arial" panose="020B0604020202020204" pitchFamily="34" charset="0"/>
                <a:cs typeface="Arial" panose="020B0604020202020204" pitchFamily="34" charset="0"/>
              </a:rPr>
              <a:t>perusahaan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perusahaan</a:t>
            </a:r>
            <a:r>
              <a:rPr lang="en-ID" sz="1600" dirty="0">
                <a:latin typeface="Arial" panose="020B0604020202020204" pitchFamily="34" charset="0"/>
                <a:cs typeface="Arial" panose="020B0604020202020204" pitchFamily="34" charset="0"/>
              </a:rPr>
              <a:t> yang </a:t>
            </a:r>
            <a:r>
              <a:rPr lang="en-ID" sz="1600" dirty="0" err="1">
                <a:latin typeface="Arial" panose="020B0604020202020204" pitchFamily="34" charset="0"/>
                <a:cs typeface="Arial" panose="020B0604020202020204" pitchFamily="34" charset="0"/>
              </a:rPr>
              <a:t>menyediakan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energi</a:t>
            </a:r>
            <a:r>
              <a:rPr lang="en-ID" sz="1600" dirty="0">
                <a:latin typeface="Arial" panose="020B0604020202020204" pitchFamily="34" charset="0"/>
                <a:cs typeface="Arial" panose="020B0604020202020204" pitchFamily="34" charset="0"/>
              </a:rPr>
              <a:t> dan </a:t>
            </a:r>
            <a:r>
              <a:rPr lang="en-ID" sz="1600" dirty="0" err="1">
                <a:latin typeface="Arial" panose="020B0604020202020204" pitchFamily="34" charset="0"/>
                <a:cs typeface="Arial" panose="020B0604020202020204" pitchFamily="34" charset="0"/>
              </a:rPr>
              <a:t>mengembangkan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energi</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baru</a:t>
            </a:r>
            <a:r>
              <a:rPr lang="en-ID" sz="1600" dirty="0">
                <a:latin typeface="Arial" panose="020B0604020202020204" pitchFamily="34" charset="0"/>
                <a:cs typeface="Arial" panose="020B0604020202020204" pitchFamily="34" charset="0"/>
              </a:rPr>
              <a:t> dan </a:t>
            </a:r>
            <a:r>
              <a:rPr lang="en-ID" sz="1600" dirty="0" err="1">
                <a:latin typeface="Arial" panose="020B0604020202020204" pitchFamily="34" charset="0"/>
                <a:cs typeface="Arial" panose="020B0604020202020204" pitchFamily="34" charset="0"/>
              </a:rPr>
              <a:t>terbarukan</a:t>
            </a:r>
            <a:r>
              <a:rPr lang="en-ID" sz="1600" dirty="0">
                <a:latin typeface="Arial" panose="020B0604020202020204" pitchFamily="34" charset="0"/>
                <a:cs typeface="Arial" panose="020B0604020202020204" pitchFamily="34" charset="0"/>
              </a:rPr>
              <a:t>.</a:t>
            </a:r>
            <a:endParaRPr lang="id-ID" sz="1600" dirty="0">
              <a:latin typeface="Arial" panose="020B0604020202020204" pitchFamily="34" charset="0"/>
              <a:cs typeface="Arial" panose="020B0604020202020204" pitchFamily="34" charset="0"/>
            </a:endParaRPr>
          </a:p>
          <a:p>
            <a:r>
              <a:rPr lang="id-ID" sz="1600" dirty="0">
                <a:latin typeface="Arial" panose="020B0604020202020204" pitchFamily="34" charset="0"/>
                <a:cs typeface="Arial" panose="020B0604020202020204" pitchFamily="34" charset="0"/>
              </a:rPr>
              <a:t>Untuk Mengatasi terjadinya penurunan yang diakibatkan oleh covid-19 sebaiknya perusahaan tetap dengan mengupayakan </a:t>
            </a:r>
            <a:r>
              <a:rPr lang="en-ID" sz="1600" dirty="0" err="1">
                <a:latin typeface="Arial" panose="020B0604020202020204" pitchFamily="34" charset="0"/>
                <a:cs typeface="Arial" panose="020B0604020202020204" pitchFamily="34" charset="0"/>
              </a:rPr>
              <a:t>cara</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untuk</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memobilisasi</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sumber</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daya</a:t>
            </a:r>
            <a:r>
              <a:rPr lang="en-ID" sz="1600" dirty="0">
                <a:latin typeface="Arial" panose="020B0604020202020204" pitchFamily="34" charset="0"/>
                <a:cs typeface="Arial" panose="020B0604020202020204" pitchFamily="34" charset="0"/>
              </a:rPr>
              <a:t> yang </a:t>
            </a:r>
            <a:r>
              <a:rPr lang="en-ID" sz="1600" dirty="0" err="1">
                <a:latin typeface="Arial" panose="020B0604020202020204" pitchFamily="34" charset="0"/>
                <a:cs typeface="Arial" panose="020B0604020202020204" pitchFamily="34" charset="0"/>
              </a:rPr>
              <a:t>didasarkan</a:t>
            </a:r>
            <a:r>
              <a:rPr lang="en-ID" sz="1600" dirty="0">
                <a:latin typeface="Arial" panose="020B0604020202020204" pitchFamily="34" charset="0"/>
                <a:cs typeface="Arial" panose="020B0604020202020204" pitchFamily="34" charset="0"/>
              </a:rPr>
              <a:t> pada </a:t>
            </a:r>
            <a:r>
              <a:rPr lang="en-ID" sz="1600" dirty="0" err="1">
                <a:latin typeface="Arial" panose="020B0604020202020204" pitchFamily="34" charset="0"/>
                <a:cs typeface="Arial" panose="020B0604020202020204" pitchFamily="34" charset="0"/>
              </a:rPr>
              <a:t>motivasi</a:t>
            </a:r>
            <a:r>
              <a:rPr lang="en-ID" sz="1600" dirty="0">
                <a:latin typeface="Arial" panose="020B0604020202020204" pitchFamily="34" charset="0"/>
                <a:cs typeface="Arial" panose="020B0604020202020204" pitchFamily="34" charset="0"/>
              </a:rPr>
              <a:t> dan </a:t>
            </a:r>
            <a:r>
              <a:rPr lang="en-ID" sz="1600" dirty="0" err="1">
                <a:latin typeface="Arial" panose="020B0604020202020204" pitchFamily="34" charset="0"/>
                <a:cs typeface="Arial" panose="020B0604020202020204" pitchFamily="34" charset="0"/>
              </a:rPr>
              <a:t>nilai</a:t>
            </a:r>
            <a:r>
              <a:rPr lang="en-ID" sz="1600" dirty="0">
                <a:latin typeface="Arial" panose="020B0604020202020204" pitchFamily="34" charset="0"/>
                <a:cs typeface="Arial" panose="020B0604020202020204" pitchFamily="34" charset="0"/>
              </a:rPr>
              <a:t> yang </a:t>
            </a:r>
            <a:r>
              <a:rPr lang="en-ID" sz="1600" dirty="0" err="1">
                <a:latin typeface="Arial" panose="020B0604020202020204" pitchFamily="34" charset="0"/>
                <a:cs typeface="Arial" panose="020B0604020202020204" pitchFamily="34" charset="0"/>
              </a:rPr>
              <a:t>dibangun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kejujuran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kerja</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keras</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integritas</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tanggung</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jawab</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dalam</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konteks</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untuk</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memaksimalkan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hasil</a:t>
            </a:r>
            <a:r>
              <a:rPr lang="en-ID" sz="1600" dirty="0">
                <a:latin typeface="Arial" panose="020B0604020202020204" pitchFamily="34" charset="0"/>
                <a:cs typeface="Arial" panose="020B0604020202020204" pitchFamily="34" charset="0"/>
              </a:rPr>
              <a:t> dan </a:t>
            </a:r>
            <a:r>
              <a:rPr lang="en-ID" sz="1600" dirty="0" err="1">
                <a:latin typeface="Arial" panose="020B0604020202020204" pitchFamily="34" charset="0"/>
                <a:cs typeface="Arial" panose="020B0604020202020204" pitchFamily="34" charset="0"/>
              </a:rPr>
              <a:t>mengelola</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kondisi</a:t>
            </a:r>
            <a:r>
              <a:rPr lang="en-ID" sz="1600" dirty="0">
                <a:latin typeface="Arial" panose="020B0604020202020204" pitchFamily="34" charset="0"/>
                <a:cs typeface="Arial" panose="020B0604020202020204" pitchFamily="34" charset="0"/>
              </a:rPr>
              <a:t> yang </a:t>
            </a:r>
            <a:r>
              <a:rPr lang="en-ID" sz="1600" dirty="0" err="1">
                <a:latin typeface="Arial" panose="020B0604020202020204" pitchFamily="34" charset="0"/>
                <a:cs typeface="Arial" panose="020B0604020202020204" pitchFamily="34" charset="0"/>
              </a:rPr>
              <a:t>ada</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sehingga</a:t>
            </a:r>
            <a:r>
              <a:rPr lang="id-ID" sz="1600" dirty="0">
                <a:latin typeface="Arial" panose="020B0604020202020204" pitchFamily="34" charset="0"/>
                <a:cs typeface="Arial" panose="020B0604020202020204" pitchFamily="34" charset="0"/>
              </a:rPr>
              <a:t> laba kerugian yang terjadi kedepannya akan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dapat</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dicapai</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kesuksesan</a:t>
            </a:r>
            <a:r>
              <a:rPr lang="en-ID" sz="1600" dirty="0">
                <a:latin typeface="Arial" panose="020B0604020202020204" pitchFamily="34" charset="0"/>
                <a:cs typeface="Arial" panose="020B0604020202020204" pitchFamily="34" charset="0"/>
              </a:rPr>
              <a:t> </a:t>
            </a:r>
            <a:r>
              <a:rPr lang="en-ID" sz="1600" dirty="0" err="1">
                <a:latin typeface="Arial" panose="020B0604020202020204" pitchFamily="34" charset="0"/>
                <a:cs typeface="Arial" panose="020B0604020202020204" pitchFamily="34" charset="0"/>
              </a:rPr>
              <a:t>bersama</a:t>
            </a:r>
            <a:r>
              <a:rPr lang="en-ID" sz="1600" dirty="0">
                <a:latin typeface="Arial" panose="020B0604020202020204" pitchFamily="34" charset="0"/>
                <a:cs typeface="Arial" panose="020B0604020202020204" pitchFamily="34" charset="0"/>
              </a:rPr>
              <a:t>.</a:t>
            </a:r>
          </a:p>
        </p:txBody>
      </p:sp>
      <p:sp>
        <p:nvSpPr>
          <p:cNvPr id="4" name="Content Placeholder 3">
            <a:extLst>
              <a:ext uri="{FF2B5EF4-FFF2-40B4-BE49-F238E27FC236}">
                <a16:creationId xmlns:a16="http://schemas.microsoft.com/office/drawing/2014/main" id="{C61203D6-29D9-45E4-23F3-FAD5E2D7F6D3}"/>
              </a:ext>
            </a:extLst>
          </p:cNvPr>
          <p:cNvSpPr>
            <a:spLocks noGrp="1"/>
          </p:cNvSpPr>
          <p:nvPr>
            <p:ph sz="half" idx="2"/>
          </p:nvPr>
        </p:nvSpPr>
        <p:spPr/>
        <p:txBody>
          <a:bodyPr>
            <a:normAutofit fontScale="92500" lnSpcReduction="10000"/>
          </a:bodyPr>
          <a:lstStyle/>
          <a:p>
            <a:r>
              <a:rPr lang="id-ID" sz="1600" dirty="0">
                <a:latin typeface="Arial" panose="020B0604020202020204" pitchFamily="34" charset="0"/>
                <a:cs typeface="Arial" panose="020B0604020202020204" pitchFamily="34" charset="0"/>
              </a:rPr>
              <a:t>Dapat juga dengan membangun integritas perusahaan, </a:t>
            </a:r>
            <a:r>
              <a:rPr lang="en-ID" sz="1600" dirty="0" err="1">
                <a:latin typeface="Arial" panose="020B0604020202020204" pitchFamily="34" charset="0"/>
                <a:cs typeface="Arial" panose="020B0604020202020204" pitchFamily="34" charset="0"/>
              </a:rPr>
              <a:t>Akuntabilitas</a:t>
            </a:r>
            <a:r>
              <a:rPr lang="en-ID" sz="1600" dirty="0">
                <a:latin typeface="Arial" panose="020B0604020202020204" pitchFamily="34" charset="0"/>
                <a:cs typeface="Arial" panose="020B0604020202020204" pitchFamily="34" charset="0"/>
              </a:rPr>
              <a:t> Kinerja </a:t>
            </a:r>
            <a:r>
              <a:rPr lang="en-ID" sz="1600" dirty="0" err="1">
                <a:latin typeface="Arial" panose="020B0604020202020204" pitchFamily="34" charset="0"/>
                <a:cs typeface="Arial" panose="020B0604020202020204" pitchFamily="34" charset="0"/>
              </a:rPr>
              <a:t>Organisasi</a:t>
            </a:r>
            <a:r>
              <a:rPr lang="en-ID" sz="1600" dirty="0">
                <a:latin typeface="Arial" panose="020B0604020202020204" pitchFamily="34" charset="0"/>
                <a:cs typeface="Arial" panose="020B0604020202020204" pitchFamily="34" charset="0"/>
              </a:rPr>
              <a:t> </a:t>
            </a:r>
            <a:r>
              <a:rPr lang="id-ID" sz="1600" dirty="0">
                <a:latin typeface="Arial" panose="020B0604020202020204" pitchFamily="34" charset="0"/>
                <a:cs typeface="Arial" panose="020B0604020202020204" pitchFamily="34" charset="0"/>
              </a:rPr>
              <a:t>serta dapat membangun jejaring dan kolaborasi perusahaan terhadap karyawan.</a:t>
            </a:r>
            <a:endParaRPr lang="en-ID"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8072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A9537-DF11-5F50-27E3-C281F8CAC426}"/>
              </a:ext>
            </a:extLst>
          </p:cNvPr>
          <p:cNvSpPr>
            <a:spLocks noGrp="1"/>
          </p:cNvSpPr>
          <p:nvPr>
            <p:ph type="title"/>
          </p:nvPr>
        </p:nvSpPr>
        <p:spPr/>
        <p:txBody>
          <a:bodyPr/>
          <a:lstStyle/>
          <a:p>
            <a:r>
              <a:rPr lang="id-ID" dirty="0"/>
              <a:t>Hambatan Rencana Aksi </a:t>
            </a:r>
            <a:endParaRPr lang="en-ID" dirty="0"/>
          </a:p>
        </p:txBody>
      </p:sp>
      <p:sp>
        <p:nvSpPr>
          <p:cNvPr id="3" name="Content Placeholder 2">
            <a:extLst>
              <a:ext uri="{FF2B5EF4-FFF2-40B4-BE49-F238E27FC236}">
                <a16:creationId xmlns:a16="http://schemas.microsoft.com/office/drawing/2014/main" id="{BC91F13D-1A98-98F9-3A62-4A59FCF589BF}"/>
              </a:ext>
            </a:extLst>
          </p:cNvPr>
          <p:cNvSpPr>
            <a:spLocks noGrp="1"/>
          </p:cNvSpPr>
          <p:nvPr>
            <p:ph sz="half" idx="1"/>
          </p:nvPr>
        </p:nvSpPr>
        <p:spPr/>
        <p:txBody>
          <a:bodyPr/>
          <a:lstStyle/>
          <a:p>
            <a:r>
              <a:rPr lang="id-ID" dirty="0"/>
              <a:t>Adapun hambatan yang akan terjadi yaitu makin banyak nya pesaing yang dapat ikut melakukan perubahan harga pasaran yang lebih rendah dibandingkan dengan perusahaan yang kita dirikan.</a:t>
            </a:r>
            <a:endParaRPr lang="en-ID" dirty="0"/>
          </a:p>
        </p:txBody>
      </p:sp>
      <p:sp>
        <p:nvSpPr>
          <p:cNvPr id="4" name="Content Placeholder 3">
            <a:extLst>
              <a:ext uri="{FF2B5EF4-FFF2-40B4-BE49-F238E27FC236}">
                <a16:creationId xmlns:a16="http://schemas.microsoft.com/office/drawing/2014/main" id="{0E64BEE5-549B-DFB1-9E32-B9726726A082}"/>
              </a:ext>
            </a:extLst>
          </p:cNvPr>
          <p:cNvSpPr>
            <a:spLocks noGrp="1"/>
          </p:cNvSpPr>
          <p:nvPr>
            <p:ph sz="half" idx="2"/>
          </p:nvPr>
        </p:nvSpPr>
        <p:spPr/>
        <p:txBody>
          <a:bodyPr/>
          <a:lstStyle/>
          <a:p>
            <a:r>
              <a:rPr lang="id-ID" dirty="0"/>
              <a:t>Dengan kurangnya kepuasan pelanggan juga bisa menjadi hambatan didalam suatu target perusahaan.</a:t>
            </a:r>
            <a:endParaRPr lang="en-ID" dirty="0"/>
          </a:p>
        </p:txBody>
      </p:sp>
    </p:spTree>
    <p:extLst>
      <p:ext uri="{BB962C8B-B14F-4D97-AF65-F5344CB8AC3E}">
        <p14:creationId xmlns:p14="http://schemas.microsoft.com/office/powerpoint/2010/main" val="31064426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25</TotalTime>
  <Words>439</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Garamond</vt:lpstr>
      <vt:lpstr>Organic</vt:lpstr>
      <vt:lpstr>PT.RITEL ENERGI</vt:lpstr>
      <vt:lpstr>Permasalahan </vt:lpstr>
      <vt:lpstr>Permasalahan lainnya</vt:lpstr>
      <vt:lpstr>Cara Mengatasi Kerugian</vt:lpstr>
      <vt:lpstr>Aspek-Aspek</vt:lpstr>
      <vt:lpstr>Analisa Aspek</vt:lpstr>
      <vt:lpstr>Rencana Aksi </vt:lpstr>
      <vt:lpstr>Hambatan Rencana Aksi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abrarlabib182@gmail.com</dc:creator>
  <cp:lastModifiedBy>abrarlabib182@gmail.com</cp:lastModifiedBy>
  <cp:revision>1</cp:revision>
  <dcterms:created xsi:type="dcterms:W3CDTF">2024-08-15T03:57:31Z</dcterms:created>
  <dcterms:modified xsi:type="dcterms:W3CDTF">2024-08-15T04:22:47Z</dcterms:modified>
</cp:coreProperties>
</file>