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21-30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162</c:v>
                </c:pt>
                <c:pt idx="2">
                  <c:v>60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BF-4E02-A3E5-30520910A5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0814944"/>
        <c:axId val="390718576"/>
      </c:barChart>
      <c:catAx>
        <c:axId val="70814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718576"/>
        <c:crosses val="autoZero"/>
        <c:auto val="1"/>
        <c:lblAlgn val="ctr"/>
        <c:lblOffset val="100"/>
        <c:noMultiLvlLbl val="0"/>
      </c:catAx>
      <c:valAx>
        <c:axId val="390718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81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Pendidikan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SMA/SLTA</c:v>
                </c:pt>
                <c:pt idx="1">
                  <c:v>D3</c:v>
                </c:pt>
                <c:pt idx="2">
                  <c:v>D4/S1</c:v>
                </c:pt>
                <c:pt idx="3">
                  <c:v>S2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37</c:v>
                </c:pt>
                <c:pt idx="2">
                  <c:v>237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BF-4E02-A3E5-30520910A5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0814944"/>
        <c:axId val="390718576"/>
      </c:barChart>
      <c:catAx>
        <c:axId val="70814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718576"/>
        <c:crosses val="autoZero"/>
        <c:auto val="1"/>
        <c:lblAlgn val="ctr"/>
        <c:lblOffset val="100"/>
        <c:noMultiLvlLbl val="0"/>
      </c:catAx>
      <c:valAx>
        <c:axId val="390718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81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0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50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239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236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95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628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61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986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9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41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02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03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32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23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360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35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75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B147-F1CB-43A5-8545-5253834EA7C6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D066-2FC6-486F-859E-3E36FBD9C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766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5277-9A57-4738-8B05-806C77069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2638814"/>
            <a:ext cx="4608116" cy="790186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500" dirty="0"/>
              <a:t>PT. </a:t>
            </a:r>
            <a:r>
              <a:rPr lang="en-US" sz="4500" dirty="0" err="1"/>
              <a:t>Ritel</a:t>
            </a:r>
            <a:r>
              <a:rPr lang="en-US" sz="4500" dirty="0"/>
              <a:t> </a:t>
            </a:r>
            <a:r>
              <a:rPr lang="en-US" sz="4500" dirty="0" err="1"/>
              <a:t>energi</a:t>
            </a:r>
            <a:endParaRPr lang="en-CA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E350B-FCA2-4DE0-8A6C-06081EF67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5309" y="3412435"/>
            <a:ext cx="3746725" cy="453887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Oleh : Ahmad Rizal </a:t>
            </a:r>
            <a:r>
              <a:rPr lang="en-US" sz="2000" dirty="0" err="1"/>
              <a:t>Fitrananda</a:t>
            </a:r>
            <a:endParaRPr lang="en-CA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B416C7-EE2A-5C53-E186-2523BC58E5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19" r="483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355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/>
          <a:lstStyle/>
          <a:p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07EB-2A69-49C4-A583-D10553C0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133061"/>
            <a:ext cx="9905998" cy="54532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CA" dirty="0" err="1"/>
              <a:t>Berdiri</a:t>
            </a:r>
            <a:r>
              <a:rPr lang="en-CA" dirty="0"/>
              <a:t> pada </a:t>
            </a:r>
            <a:r>
              <a:rPr lang="en-CA" dirty="0" err="1"/>
              <a:t>tahun</a:t>
            </a:r>
            <a:r>
              <a:rPr lang="en-CA" dirty="0"/>
              <a:t> 2005 di Jakarta, Indonesia, PT </a:t>
            </a:r>
            <a:r>
              <a:rPr lang="en-CA" dirty="0" err="1"/>
              <a:t>Ritel</a:t>
            </a:r>
            <a:r>
              <a:rPr lang="en-CA" dirty="0"/>
              <a:t> </a:t>
            </a:r>
            <a:r>
              <a:rPr lang="en-CA" dirty="0" err="1"/>
              <a:t>Energi</a:t>
            </a:r>
            <a:r>
              <a:rPr lang="en-CA" dirty="0"/>
              <a:t> </a:t>
            </a:r>
            <a:r>
              <a:rPr lang="en-CA" dirty="0" err="1"/>
              <a:t>merupakan</a:t>
            </a:r>
            <a:r>
              <a:rPr lang="en-CA" dirty="0"/>
              <a:t> </a:t>
            </a:r>
            <a:r>
              <a:rPr lang="en-CA" dirty="0" err="1"/>
              <a:t>perusahaan</a:t>
            </a:r>
            <a:r>
              <a:rPr lang="en-CA" dirty="0"/>
              <a:t> yang </a:t>
            </a:r>
            <a:r>
              <a:rPr lang="en-CA" dirty="0" err="1"/>
              <a:t>menginduk</a:t>
            </a:r>
            <a:r>
              <a:rPr lang="en-CA" dirty="0"/>
              <a:t> pada </a:t>
            </a:r>
            <a:r>
              <a:rPr lang="en-CA" dirty="0" err="1"/>
              <a:t>perusahaan</a:t>
            </a:r>
            <a:r>
              <a:rPr lang="en-CA" dirty="0"/>
              <a:t> </a:t>
            </a:r>
            <a:r>
              <a:rPr lang="en-CA" dirty="0" err="1"/>
              <a:t>perusahaan</a:t>
            </a:r>
            <a:r>
              <a:rPr lang="en-CA" dirty="0"/>
              <a:t> yang </a:t>
            </a:r>
            <a:r>
              <a:rPr lang="en-CA" dirty="0" err="1"/>
              <a:t>menyediakan</a:t>
            </a:r>
            <a:r>
              <a:rPr lang="en-CA" dirty="0"/>
              <a:t> </a:t>
            </a:r>
            <a:r>
              <a:rPr lang="en-CA" dirty="0" err="1"/>
              <a:t>energi</a:t>
            </a:r>
            <a:r>
              <a:rPr lang="en-CA" dirty="0"/>
              <a:t> dan </a:t>
            </a:r>
            <a:r>
              <a:rPr lang="en-CA" dirty="0" err="1"/>
              <a:t>mengembangkan</a:t>
            </a:r>
            <a:r>
              <a:rPr lang="en-CA" dirty="0"/>
              <a:t> </a:t>
            </a:r>
            <a:r>
              <a:rPr lang="en-CA" dirty="0" err="1"/>
              <a:t>energi</a:t>
            </a:r>
            <a:r>
              <a:rPr lang="en-CA" dirty="0"/>
              <a:t> </a:t>
            </a:r>
            <a:r>
              <a:rPr lang="en-CA" dirty="0" err="1"/>
              <a:t>baru</a:t>
            </a:r>
            <a:r>
              <a:rPr lang="en-CA" dirty="0"/>
              <a:t> dan </a:t>
            </a:r>
            <a:r>
              <a:rPr lang="en-CA" dirty="0" err="1"/>
              <a:t>terbarukan</a:t>
            </a:r>
            <a:r>
              <a:rPr lang="en-CA" dirty="0"/>
              <a:t>. PT. </a:t>
            </a:r>
            <a:r>
              <a:rPr lang="en-CA" dirty="0" err="1"/>
              <a:t>Ritel</a:t>
            </a:r>
            <a:r>
              <a:rPr lang="en-CA" dirty="0"/>
              <a:t> </a:t>
            </a:r>
            <a:r>
              <a:rPr lang="en-CA" dirty="0" err="1"/>
              <a:t>Energi</a:t>
            </a:r>
            <a:r>
              <a:rPr lang="en-CA" dirty="0"/>
              <a:t> </a:t>
            </a:r>
            <a:r>
              <a:rPr lang="en-CA" dirty="0" err="1"/>
              <a:t>melakukan</a:t>
            </a:r>
            <a:r>
              <a:rPr lang="en-CA" dirty="0"/>
              <a:t> </a:t>
            </a:r>
            <a:r>
              <a:rPr lang="en-CA" dirty="0" err="1"/>
              <a:t>usaha</a:t>
            </a:r>
            <a:r>
              <a:rPr lang="en-CA" dirty="0"/>
              <a:t> di </a:t>
            </a:r>
            <a:r>
              <a:rPr lang="en-CA" dirty="0" err="1"/>
              <a:t>bidang</a:t>
            </a:r>
            <a:r>
              <a:rPr lang="en-CA" dirty="0"/>
              <a:t> </a:t>
            </a:r>
            <a:r>
              <a:rPr lang="en-CA" dirty="0" err="1"/>
              <a:t>ritel</a:t>
            </a:r>
            <a:r>
              <a:rPr lang="en-CA" dirty="0"/>
              <a:t> </a:t>
            </a:r>
            <a:r>
              <a:rPr lang="en-CA" dirty="0" err="1"/>
              <a:t>khususnya</a:t>
            </a:r>
            <a:r>
              <a:rPr lang="en-CA" dirty="0"/>
              <a:t> </a:t>
            </a:r>
            <a:r>
              <a:rPr lang="en-CA" dirty="0" err="1"/>
              <a:t>penyaluran</a:t>
            </a:r>
            <a:r>
              <a:rPr lang="en-CA" dirty="0"/>
              <a:t> </a:t>
            </a:r>
            <a:r>
              <a:rPr lang="en-CA" dirty="0" err="1"/>
              <a:t>bahan</a:t>
            </a:r>
            <a:r>
              <a:rPr lang="en-CA" dirty="0"/>
              <a:t> </a:t>
            </a:r>
            <a:r>
              <a:rPr lang="en-CA" dirty="0" err="1"/>
              <a:t>bakar</a:t>
            </a:r>
            <a:r>
              <a:rPr lang="en-CA" dirty="0"/>
              <a:t> di SPBU dan </a:t>
            </a:r>
            <a:r>
              <a:rPr lang="en-CA" dirty="0" err="1"/>
              <a:t>pengelolaan</a:t>
            </a:r>
            <a:r>
              <a:rPr lang="en-CA" dirty="0"/>
              <a:t>, </a:t>
            </a:r>
            <a:r>
              <a:rPr lang="en-CA" dirty="0" err="1"/>
              <a:t>pengembangan</a:t>
            </a:r>
            <a:r>
              <a:rPr lang="en-CA" dirty="0"/>
              <a:t> </a:t>
            </a:r>
            <a:r>
              <a:rPr lang="en-CA" dirty="0" err="1"/>
              <a:t>serta</a:t>
            </a:r>
            <a:r>
              <a:rPr lang="en-CA" dirty="0"/>
              <a:t> </a:t>
            </a:r>
            <a:r>
              <a:rPr lang="en-CA" dirty="0" err="1"/>
              <a:t>pemasaran</a:t>
            </a:r>
            <a:r>
              <a:rPr lang="en-CA" dirty="0"/>
              <a:t> </a:t>
            </a:r>
            <a:r>
              <a:rPr lang="en-CA" dirty="0" err="1"/>
              <a:t>produk-produk</a:t>
            </a:r>
            <a:r>
              <a:rPr lang="en-CA" dirty="0"/>
              <a:t> </a:t>
            </a:r>
            <a:r>
              <a:rPr lang="en-CA" dirty="0" err="1"/>
              <a:t>bahan</a:t>
            </a:r>
            <a:r>
              <a:rPr lang="en-CA" dirty="0"/>
              <a:t> </a:t>
            </a:r>
            <a:r>
              <a:rPr lang="en-CA" dirty="0" err="1"/>
              <a:t>bakar</a:t>
            </a:r>
            <a:r>
              <a:rPr lang="en-CA" dirty="0"/>
              <a:t> dan non </a:t>
            </a:r>
            <a:r>
              <a:rPr lang="en-CA" dirty="0" err="1"/>
              <a:t>bahan</a:t>
            </a:r>
            <a:r>
              <a:rPr lang="en-CA" dirty="0"/>
              <a:t> </a:t>
            </a:r>
            <a:r>
              <a:rPr lang="en-CA" dirty="0" err="1"/>
              <a:t>bakar</a:t>
            </a:r>
            <a:r>
              <a:rPr lang="en-CA" dirty="0"/>
              <a:t> </a:t>
            </a:r>
            <a:r>
              <a:rPr lang="en-CA" dirty="0" err="1"/>
              <a:t>sesuai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bisnis</a:t>
            </a:r>
            <a:r>
              <a:rPr lang="en-CA" dirty="0"/>
              <a:t> yang </a:t>
            </a:r>
            <a:r>
              <a:rPr lang="en-CA" dirty="0" err="1"/>
              <a:t>terkait</a:t>
            </a:r>
            <a:r>
              <a:rPr lang="en-CA" dirty="0"/>
              <a:t> di </a:t>
            </a:r>
            <a:r>
              <a:rPr lang="en-CA" dirty="0" err="1"/>
              <a:t>dalamnya</a:t>
            </a:r>
            <a:r>
              <a:rPr lang="en-CA" dirty="0"/>
              <a:t>.</a:t>
            </a:r>
          </a:p>
          <a:p>
            <a:pPr marL="0" indent="0" algn="just">
              <a:buNone/>
            </a:pPr>
            <a:r>
              <a:rPr lang="en-CA" dirty="0" err="1"/>
              <a:t>Awal</a:t>
            </a:r>
            <a:r>
              <a:rPr lang="en-CA" dirty="0"/>
              <a:t> </a:t>
            </a:r>
            <a:r>
              <a:rPr lang="en-CA" dirty="0" err="1"/>
              <a:t>mula</a:t>
            </a:r>
            <a:r>
              <a:rPr lang="en-CA" dirty="0"/>
              <a:t> PT </a:t>
            </a:r>
            <a:r>
              <a:rPr lang="en-CA" dirty="0" err="1"/>
              <a:t>Ritel</a:t>
            </a:r>
            <a:r>
              <a:rPr lang="en-CA" dirty="0"/>
              <a:t> </a:t>
            </a:r>
            <a:r>
              <a:rPr lang="en-CA" dirty="0" err="1"/>
              <a:t>Enegri</a:t>
            </a:r>
            <a:r>
              <a:rPr lang="en-CA" dirty="0"/>
              <a:t> </a:t>
            </a:r>
            <a:r>
              <a:rPr lang="en-CA" dirty="0" err="1"/>
              <a:t>bergerak</a:t>
            </a:r>
            <a:r>
              <a:rPr lang="en-CA" dirty="0"/>
              <a:t> di </a:t>
            </a:r>
            <a:r>
              <a:rPr lang="en-CA" dirty="0" err="1"/>
              <a:t>bidang</a:t>
            </a:r>
            <a:r>
              <a:rPr lang="en-CA" dirty="0"/>
              <a:t> </a:t>
            </a:r>
            <a:r>
              <a:rPr lang="en-CA" dirty="0" err="1"/>
              <a:t>usaha</a:t>
            </a:r>
            <a:r>
              <a:rPr lang="en-CA" dirty="0"/>
              <a:t> </a:t>
            </a:r>
            <a:r>
              <a:rPr lang="en-CA" dirty="0" err="1"/>
              <a:t>pelumas</a:t>
            </a:r>
            <a:r>
              <a:rPr lang="en-CA" dirty="0"/>
              <a:t>.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jenis</a:t>
            </a:r>
            <a:r>
              <a:rPr lang="en-CA" dirty="0"/>
              <a:t> </a:t>
            </a:r>
            <a:r>
              <a:rPr lang="en-CA" dirty="0" err="1"/>
              <a:t>usaha</a:t>
            </a:r>
            <a:r>
              <a:rPr lang="en-CA" dirty="0"/>
              <a:t> </a:t>
            </a:r>
            <a:r>
              <a:rPr lang="en-CA" dirty="0" err="1"/>
              <a:t>dilakukan</a:t>
            </a:r>
            <a:r>
              <a:rPr lang="en-CA" dirty="0"/>
              <a:t> </a:t>
            </a:r>
            <a:r>
              <a:rPr lang="en-CA" dirty="0" err="1"/>
              <a:t>sebagai</a:t>
            </a:r>
            <a:r>
              <a:rPr lang="en-CA" dirty="0"/>
              <a:t> </a:t>
            </a:r>
            <a:r>
              <a:rPr lang="en-CA" dirty="0" err="1"/>
              <a:t>upaya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beradaptasi</a:t>
            </a:r>
            <a:r>
              <a:rPr lang="en-CA" dirty="0"/>
              <a:t> </a:t>
            </a:r>
            <a:r>
              <a:rPr lang="en-CA" dirty="0" err="1"/>
              <a:t>terhadap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pasar </a:t>
            </a:r>
            <a:r>
              <a:rPr lang="en-CA" dirty="0" err="1"/>
              <a:t>ritel</a:t>
            </a:r>
            <a:r>
              <a:rPr lang="en-CA" dirty="0"/>
              <a:t> </a:t>
            </a:r>
            <a:r>
              <a:rPr lang="en-CA" dirty="0" err="1"/>
              <a:t>khususnya</a:t>
            </a:r>
            <a:r>
              <a:rPr lang="en-CA" dirty="0"/>
              <a:t> SPBU </a:t>
            </a:r>
            <a:r>
              <a:rPr lang="en-CA" dirty="0" err="1"/>
              <a:t>dalam</a:t>
            </a:r>
            <a:r>
              <a:rPr lang="en-CA" dirty="0"/>
              <a:t> negeri agar </a:t>
            </a:r>
            <a:r>
              <a:rPr lang="en-CA" dirty="0" err="1"/>
              <a:t>dapat</a:t>
            </a:r>
            <a:r>
              <a:rPr lang="en-CA" dirty="0"/>
              <a:t> </a:t>
            </a:r>
            <a:r>
              <a:rPr lang="en-CA" dirty="0" err="1"/>
              <a:t>ikut</a:t>
            </a:r>
            <a:r>
              <a:rPr lang="en-CA" dirty="0"/>
              <a:t> </a:t>
            </a:r>
            <a:r>
              <a:rPr lang="en-CA" dirty="0" err="1"/>
              <a:t>bersaing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pasar </a:t>
            </a:r>
            <a:r>
              <a:rPr lang="en-CA" dirty="0" err="1"/>
              <a:t>bebas</a:t>
            </a:r>
            <a:r>
              <a:rPr lang="en-CA" dirty="0"/>
              <a:t> dunia. </a:t>
            </a:r>
            <a:r>
              <a:rPr lang="en-CA" dirty="0" err="1"/>
              <a:t>Sebagai</a:t>
            </a:r>
            <a:r>
              <a:rPr lang="en-CA" dirty="0"/>
              <a:t> </a:t>
            </a:r>
            <a:r>
              <a:rPr lang="en-CA" dirty="0" err="1"/>
              <a:t>pelopor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bisnis</a:t>
            </a:r>
            <a:r>
              <a:rPr lang="en-CA" dirty="0"/>
              <a:t> </a:t>
            </a:r>
            <a:r>
              <a:rPr lang="en-CA" dirty="0" err="1"/>
              <a:t>ritel</a:t>
            </a:r>
            <a:r>
              <a:rPr lang="en-CA" dirty="0"/>
              <a:t> </a:t>
            </a:r>
            <a:r>
              <a:rPr lang="en-CA" dirty="0" err="1"/>
              <a:t>bahan</a:t>
            </a:r>
            <a:r>
              <a:rPr lang="en-CA" dirty="0"/>
              <a:t> </a:t>
            </a:r>
            <a:r>
              <a:rPr lang="en-CA" dirty="0" err="1"/>
              <a:t>bakar</a:t>
            </a:r>
            <a:r>
              <a:rPr lang="en-CA" dirty="0"/>
              <a:t> modern di Indonesia, Perusahaan </a:t>
            </a:r>
            <a:r>
              <a:rPr lang="en-CA" dirty="0" err="1"/>
              <a:t>mengintegrasikan</a:t>
            </a:r>
            <a:r>
              <a:rPr lang="en-CA" dirty="0"/>
              <a:t> </a:t>
            </a:r>
            <a:r>
              <a:rPr lang="en-CA" dirty="0" err="1"/>
              <a:t>bisnis</a:t>
            </a:r>
            <a:r>
              <a:rPr lang="en-CA" dirty="0"/>
              <a:t> </a:t>
            </a:r>
            <a:r>
              <a:rPr lang="en-CA" dirty="0" err="1"/>
              <a:t>bahan</a:t>
            </a:r>
            <a:r>
              <a:rPr lang="en-CA" dirty="0"/>
              <a:t> </a:t>
            </a:r>
            <a:r>
              <a:rPr lang="en-CA" dirty="0" err="1"/>
              <a:t>bakar</a:t>
            </a:r>
            <a:r>
              <a:rPr lang="en-CA" dirty="0"/>
              <a:t> dan non-</a:t>
            </a:r>
            <a:r>
              <a:rPr lang="en-CA" dirty="0" err="1"/>
              <a:t>bahan</a:t>
            </a:r>
            <a:r>
              <a:rPr lang="en-CA" dirty="0"/>
              <a:t> </a:t>
            </a:r>
            <a:r>
              <a:rPr lang="en-CA" dirty="0" err="1"/>
              <a:t>bakar</a:t>
            </a:r>
            <a:r>
              <a:rPr lang="en-CA" dirty="0"/>
              <a:t> di </a:t>
            </a:r>
            <a:r>
              <a:rPr lang="en-CA" dirty="0" err="1"/>
              <a:t>dalam</a:t>
            </a:r>
            <a:r>
              <a:rPr lang="en-CA" dirty="0"/>
              <a:t> area SPBU. Perusahaan </a:t>
            </a:r>
            <a:r>
              <a:rPr lang="en-CA" dirty="0" err="1"/>
              <a:t>memulai</a:t>
            </a:r>
            <a:r>
              <a:rPr lang="en-CA" dirty="0"/>
              <a:t> </a:t>
            </a:r>
            <a:r>
              <a:rPr lang="en-CA" dirty="0" err="1"/>
              <a:t>pengoperasian</a:t>
            </a:r>
            <a:r>
              <a:rPr lang="en-CA" dirty="0"/>
              <a:t> dan </a:t>
            </a:r>
            <a:r>
              <a:rPr lang="en-CA" dirty="0" err="1"/>
              <a:t>pengelolaan</a:t>
            </a:r>
            <a:r>
              <a:rPr lang="en-CA" dirty="0"/>
              <a:t> SPBU </a:t>
            </a:r>
            <a:r>
              <a:rPr lang="en-CA" dirty="0" err="1"/>
              <a:t>sejak</a:t>
            </a:r>
            <a:r>
              <a:rPr lang="en-CA" dirty="0"/>
              <a:t> </a:t>
            </a:r>
            <a:r>
              <a:rPr lang="en-CA" dirty="0" err="1"/>
              <a:t>Maret</a:t>
            </a:r>
            <a:r>
              <a:rPr lang="en-CA" dirty="0"/>
              <a:t> 2006.</a:t>
            </a:r>
          </a:p>
          <a:p>
            <a:pPr marL="0" indent="0" algn="just">
              <a:buNone/>
            </a:pPr>
            <a:r>
              <a:rPr lang="en-CA" dirty="0"/>
              <a:t>Pada 31 </a:t>
            </a:r>
            <a:r>
              <a:rPr lang="en-CA" dirty="0" err="1"/>
              <a:t>Desember</a:t>
            </a:r>
            <a:r>
              <a:rPr lang="en-CA" dirty="0"/>
              <a:t> 2019, </a:t>
            </a:r>
            <a:r>
              <a:rPr lang="en-CA" dirty="0" err="1"/>
              <a:t>jumlah</a:t>
            </a:r>
            <a:r>
              <a:rPr lang="en-CA" dirty="0"/>
              <a:t> </a:t>
            </a:r>
            <a:r>
              <a:rPr lang="en-CA" dirty="0" err="1"/>
              <a:t>karyawan</a:t>
            </a:r>
            <a:r>
              <a:rPr lang="en-CA" dirty="0"/>
              <a:t> PT. </a:t>
            </a:r>
            <a:r>
              <a:rPr lang="en-CA" dirty="0" err="1"/>
              <a:t>Ritel</a:t>
            </a:r>
            <a:r>
              <a:rPr lang="en-CA" dirty="0"/>
              <a:t> </a:t>
            </a:r>
            <a:r>
              <a:rPr lang="en-CA" dirty="0" err="1"/>
              <a:t>Energi</a:t>
            </a:r>
            <a:r>
              <a:rPr lang="en-CA" dirty="0"/>
              <a:t> </a:t>
            </a:r>
            <a:r>
              <a:rPr lang="en-CA" dirty="0" err="1"/>
              <a:t>berjumlah</a:t>
            </a:r>
            <a:r>
              <a:rPr lang="en-CA" dirty="0"/>
              <a:t> 316 orang. </a:t>
            </a:r>
            <a:r>
              <a:rPr lang="en-CA" dirty="0" err="1"/>
              <a:t>Sementara</a:t>
            </a:r>
            <a:r>
              <a:rPr lang="en-CA" dirty="0"/>
              <a:t> </a:t>
            </a:r>
            <a:r>
              <a:rPr lang="en-CA" dirty="0" err="1"/>
              <a:t>jumlah</a:t>
            </a:r>
            <a:r>
              <a:rPr lang="en-CA" dirty="0"/>
              <a:t> </a:t>
            </a:r>
            <a:r>
              <a:rPr lang="en-CA" dirty="0" err="1"/>
              <a:t>karyawan</a:t>
            </a:r>
            <a:r>
              <a:rPr lang="en-CA" dirty="0"/>
              <a:t> di </a:t>
            </a:r>
            <a:r>
              <a:rPr lang="en-CA" dirty="0" err="1"/>
              <a:t>seluruh</a:t>
            </a:r>
            <a:r>
              <a:rPr lang="en-CA" dirty="0"/>
              <a:t> unit </a:t>
            </a:r>
            <a:r>
              <a:rPr lang="en-CA" dirty="0" err="1"/>
              <a:t>bisnis</a:t>
            </a:r>
            <a:r>
              <a:rPr lang="en-CA" dirty="0"/>
              <a:t> </a:t>
            </a:r>
            <a:r>
              <a:rPr lang="en-CA" dirty="0" err="1"/>
              <a:t>berjumlah</a:t>
            </a:r>
            <a:r>
              <a:rPr lang="en-CA" dirty="0"/>
              <a:t> 5.453. </a:t>
            </a:r>
            <a:r>
              <a:rPr lang="en-CA" dirty="0" err="1"/>
              <a:t>Peningkatan</a:t>
            </a:r>
            <a:r>
              <a:rPr lang="en-CA" dirty="0"/>
              <a:t> </a:t>
            </a:r>
            <a:r>
              <a:rPr lang="en-CA" dirty="0" err="1"/>
              <a:t>jumlah</a:t>
            </a:r>
            <a:r>
              <a:rPr lang="en-CA" dirty="0"/>
              <a:t> </a:t>
            </a:r>
            <a:r>
              <a:rPr lang="en-CA" dirty="0" err="1"/>
              <a:t>karyawan</a:t>
            </a:r>
            <a:r>
              <a:rPr lang="en-CA" dirty="0"/>
              <a:t> di unit </a:t>
            </a:r>
            <a:r>
              <a:rPr lang="en-CA" dirty="0" err="1"/>
              <a:t>bisnis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terkait</a:t>
            </a:r>
            <a:r>
              <a:rPr lang="en-CA" dirty="0"/>
              <a:t> </a:t>
            </a:r>
            <a:r>
              <a:rPr lang="en-CA" dirty="0" err="1"/>
              <a:t>penambahan</a:t>
            </a:r>
            <a:r>
              <a:rPr lang="en-CA" dirty="0"/>
              <a:t> </a:t>
            </a:r>
            <a:r>
              <a:rPr lang="en-CA" dirty="0" err="1"/>
              <a:t>jumlah</a:t>
            </a:r>
            <a:r>
              <a:rPr lang="en-CA" dirty="0"/>
              <a:t> unit </a:t>
            </a:r>
            <a:r>
              <a:rPr lang="en-CA" dirty="0" err="1"/>
              <a:t>bisnis</a:t>
            </a:r>
            <a:r>
              <a:rPr lang="en-CA" dirty="0"/>
              <a:t> SPBU di </a:t>
            </a:r>
            <a:r>
              <a:rPr lang="en-CA" dirty="0" err="1"/>
              <a:t>seluruh</a:t>
            </a:r>
            <a:r>
              <a:rPr lang="en-CA" dirty="0"/>
              <a:t> Indonesia pada </a:t>
            </a:r>
            <a:r>
              <a:rPr lang="en-CA" dirty="0" err="1"/>
              <a:t>tahun</a:t>
            </a:r>
            <a:r>
              <a:rPr lang="en-CA" dirty="0"/>
              <a:t> 2019.</a:t>
            </a:r>
          </a:p>
        </p:txBody>
      </p:sp>
    </p:spTree>
    <p:extLst>
      <p:ext uri="{BB962C8B-B14F-4D97-AF65-F5344CB8AC3E}">
        <p14:creationId xmlns:p14="http://schemas.microsoft.com/office/powerpoint/2010/main" val="4381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/>
          <a:lstStyle/>
          <a:p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usia</a:t>
            </a:r>
            <a:endParaRPr lang="en-CA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8E34E4-69AD-4861-BB47-81ACEEFD55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926361"/>
              </p:ext>
            </p:extLst>
          </p:nvPr>
        </p:nvGraphicFramePr>
        <p:xfrm>
          <a:off x="1141413" y="1471613"/>
          <a:ext cx="990600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50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CA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8E34E4-69AD-4861-BB47-81ACEEFD55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289612"/>
              </p:ext>
            </p:extLst>
          </p:nvPr>
        </p:nvGraphicFramePr>
        <p:xfrm>
          <a:off x="1141413" y="1471613"/>
          <a:ext cx="990600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01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pt.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07EB-2A69-49C4-A583-D10553C0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06498"/>
            <a:ext cx="9905998" cy="477983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omset</a:t>
            </a:r>
            <a:r>
              <a:rPr lang="en-US" dirty="0"/>
              <a:t> dan  </a:t>
            </a:r>
            <a:r>
              <a:rPr lang="en-US" dirty="0" err="1"/>
              <a:t>bermula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 covid-19 yang </a:t>
            </a:r>
            <a:r>
              <a:rPr lang="en-US" dirty="0" err="1"/>
              <a:t>menerpa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drastis</a:t>
            </a:r>
            <a:r>
              <a:rPr lang="en-US" dirty="0"/>
              <a:t> (2019 US$ 659,96M, 2020 </a:t>
            </a:r>
            <a:r>
              <a:rPr lang="en-US" dirty="0">
                <a:solidFill>
                  <a:srgbClr val="FF0000"/>
                </a:solidFill>
              </a:rPr>
              <a:t>US$ 767,92M</a:t>
            </a:r>
            <a:r>
              <a:rPr lang="en-US" dirty="0"/>
              <a:t>).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US$ 25,55M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US$ 20,48M</a:t>
            </a:r>
            <a:r>
              <a:rPr lang="en-US" dirty="0"/>
              <a:t>. Beban </a:t>
            </a:r>
            <a:r>
              <a:rPr lang="en-US" dirty="0" err="1"/>
              <a:t>operasional</a:t>
            </a:r>
            <a:r>
              <a:rPr lang="en-US" dirty="0"/>
              <a:t> naik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dan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kotor</a:t>
            </a:r>
            <a:r>
              <a:rPr lang="en-US" dirty="0"/>
              <a:t> yang </a:t>
            </a:r>
            <a:r>
              <a:rPr lang="en-US" dirty="0" err="1"/>
              <a:t>merosot</a:t>
            </a:r>
            <a:r>
              <a:rPr lang="en-US" dirty="0"/>
              <a:t> (Data </a:t>
            </a:r>
            <a:r>
              <a:rPr lang="en-US" dirty="0" err="1"/>
              <a:t>tertera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study case).</a:t>
            </a:r>
          </a:p>
          <a:p>
            <a:pPr algn="just"/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omset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, </a:t>
            </a:r>
            <a:r>
              <a:rPr lang="en-US" dirty="0" err="1"/>
              <a:t>terpampang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jajaran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dan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6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pt.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07EB-2A69-49C4-A583-D10553C0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133061"/>
            <a:ext cx="9905998" cy="54532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Perusahaan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dan </a:t>
            </a:r>
            <a:r>
              <a:rPr lang="en-US" dirty="0" err="1"/>
              <a:t>tunjangan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yang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bonus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PT.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dan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bonus,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Berdasarkan</a:t>
            </a:r>
            <a:r>
              <a:rPr lang="en-US" dirty="0"/>
              <a:t> data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terkendala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digitalisasi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. Skill gap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basis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mampunya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personal. Skill gap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merebak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selling skill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dan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saing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yang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pemasarannya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652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pt.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07EB-2A69-49C4-A583-D10553C0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61893"/>
            <a:ext cx="9905998" cy="482443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Masalah</a:t>
            </a:r>
            <a:r>
              <a:rPr lang="en-US" dirty="0"/>
              <a:t> lain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i="1" dirty="0" err="1"/>
              <a:t>overhiring</a:t>
            </a:r>
            <a:r>
              <a:rPr lang="en-US" i="1" dirty="0"/>
              <a:t>,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prospek</a:t>
            </a:r>
            <a:r>
              <a:rPr lang="en-US" dirty="0"/>
              <a:t>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stagnan</a:t>
            </a:r>
            <a:r>
              <a:rPr lang="en-US" dirty="0"/>
              <a:t>.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juga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tersisa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.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kompaknya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juga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solid.</a:t>
            </a:r>
          </a:p>
          <a:p>
            <a:pPr algn="just"/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juga </a:t>
            </a:r>
            <a:r>
              <a:rPr lang="en-US" dirty="0" err="1"/>
              <a:t>mejadi</a:t>
            </a:r>
            <a:r>
              <a:rPr lang="en-US" dirty="0"/>
              <a:t> </a:t>
            </a:r>
            <a:r>
              <a:rPr lang="en-US" dirty="0" err="1"/>
              <a:t>taruhannya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mengakar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indisipliner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juga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31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>
            <a:normAutofit/>
          </a:bodyPr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07EB-2A69-49C4-A583-D10553C0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61893"/>
            <a:ext cx="9905998" cy="482443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basis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dan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penyaluran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dan </a:t>
            </a:r>
            <a:r>
              <a:rPr lang="en-US" dirty="0" err="1"/>
              <a:t>tua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bonus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di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Penyaringan</a:t>
            </a:r>
            <a:r>
              <a:rPr lang="en-US" dirty="0"/>
              <a:t> </a:t>
            </a:r>
            <a:r>
              <a:rPr lang="en-US" dirty="0" err="1"/>
              <a:t>rekrutmen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i="1" dirty="0" err="1"/>
              <a:t>overhiring</a:t>
            </a:r>
            <a:r>
              <a:rPr lang="en-US" dirty="0"/>
              <a:t> agar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dan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Pendidikan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Pendidikan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i="1" dirty="0"/>
              <a:t>outsourcing.</a:t>
            </a:r>
          </a:p>
          <a:p>
            <a:pPr algn="just"/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solid</a:t>
            </a:r>
          </a:p>
        </p:txBody>
      </p:sp>
    </p:spTree>
    <p:extLst>
      <p:ext uri="{BB962C8B-B14F-4D97-AF65-F5344CB8AC3E}">
        <p14:creationId xmlns:p14="http://schemas.microsoft.com/office/powerpoint/2010/main" val="229061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BFD-AEFF-4767-A3D8-AB0E13B1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1670"/>
            <a:ext cx="9905998" cy="861391"/>
          </a:xfrm>
        </p:spPr>
        <p:txBody>
          <a:bodyPr/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07EB-2A69-49C4-A583-D10553C0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470991"/>
            <a:ext cx="9905998" cy="5115339"/>
          </a:xfrm>
        </p:spPr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transfer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.</a:t>
            </a:r>
          </a:p>
          <a:p>
            <a:r>
              <a:rPr lang="en-CA" dirty="0" err="1"/>
              <a:t>Beberapa</a:t>
            </a:r>
            <a:r>
              <a:rPr lang="en-CA" dirty="0"/>
              <a:t> </a:t>
            </a:r>
            <a:r>
              <a:rPr lang="en-CA" dirty="0" err="1"/>
              <a:t>karyawan</a:t>
            </a:r>
            <a:r>
              <a:rPr lang="en-CA" dirty="0"/>
              <a:t> </a:t>
            </a:r>
            <a:r>
              <a:rPr lang="en-CA" dirty="0" err="1"/>
              <a:t>ada</a:t>
            </a:r>
            <a:r>
              <a:rPr lang="en-CA" dirty="0"/>
              <a:t> yang </a:t>
            </a:r>
            <a:r>
              <a:rPr lang="en-CA" dirty="0" err="1"/>
              <a:t>terjebak</a:t>
            </a:r>
            <a:r>
              <a:rPr lang="en-CA" dirty="0"/>
              <a:t> di zona </a:t>
            </a:r>
            <a:r>
              <a:rPr lang="en-CA" dirty="0" err="1"/>
              <a:t>nyamannya</a:t>
            </a:r>
            <a:r>
              <a:rPr lang="en-CA" dirty="0"/>
              <a:t>, </a:t>
            </a:r>
            <a:r>
              <a:rPr lang="en-CA" dirty="0" err="1"/>
              <a:t>sehingga</a:t>
            </a:r>
            <a:r>
              <a:rPr lang="en-CA" dirty="0"/>
              <a:t> </a:t>
            </a:r>
            <a:r>
              <a:rPr lang="en-CA" dirty="0" err="1"/>
              <a:t>menolak</a:t>
            </a:r>
            <a:r>
              <a:rPr lang="en-CA" dirty="0"/>
              <a:t> </a:t>
            </a:r>
            <a:r>
              <a:rPr lang="en-CA" dirty="0" err="1"/>
              <a:t>segala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apapun</a:t>
            </a:r>
            <a:r>
              <a:rPr lang="en-CA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0054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53</TotalTime>
  <Words>677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PT. Ritel energi</vt:lpstr>
      <vt:lpstr>Profil perusahaan</vt:lpstr>
      <vt:lpstr>Grafik Karyawan berdasarkan usia</vt:lpstr>
      <vt:lpstr>Grafik Karyawan berdasarkan pendidikan</vt:lpstr>
      <vt:lpstr>Menganalisa masalah yang terjadi di pt. ritel energi</vt:lpstr>
      <vt:lpstr>Menganalisa masalah yang terjadi di pt. ritel energi</vt:lpstr>
      <vt:lpstr>Menganalisa masalah yang terjadi di pt. ritel energi</vt:lpstr>
      <vt:lpstr>Rencana aksi mengatasi masalah</vt:lpstr>
      <vt:lpstr>Hambatan Rencana Aksi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PT. Ritel energi</dc:title>
  <dc:creator>愛 Vamø</dc:creator>
  <cp:lastModifiedBy>愛 Vamø</cp:lastModifiedBy>
  <cp:revision>7</cp:revision>
  <dcterms:created xsi:type="dcterms:W3CDTF">2023-02-24T06:18:58Z</dcterms:created>
  <dcterms:modified xsi:type="dcterms:W3CDTF">2023-02-24T07:12:19Z</dcterms:modified>
</cp:coreProperties>
</file>