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19" autoAdjust="0"/>
  </p:normalViewPr>
  <p:slideViewPr>
    <p:cSldViewPr snapToGrid="0">
      <p:cViewPr varScale="1">
        <p:scale>
          <a:sx n="92" d="100"/>
          <a:sy n="92" d="100"/>
        </p:scale>
        <p:origin x="1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id-ID" sz="4000" dirty="0"/>
              <a:t>Rencana Aksi</a:t>
            </a:r>
            <a:br>
              <a:rPr lang="id-ID" sz="4000" dirty="0"/>
            </a:br>
            <a:r>
              <a:rPr lang="id-ID" sz="4000" dirty="0"/>
              <a:t>PT. Ritel Energi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id-ID" dirty="0" err="1"/>
              <a:t>Presented</a:t>
            </a:r>
            <a:r>
              <a:rPr lang="id-ID" dirty="0"/>
              <a:t> by :</a:t>
            </a:r>
          </a:p>
          <a:p>
            <a:pPr algn="l"/>
            <a:r>
              <a:rPr lang="id-ID" sz="2300" dirty="0"/>
              <a:t>Tim Penyempurnaan Organisasi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id-ID" sz="4000" dirty="0"/>
              <a:t>Rencana Aksi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id-ID" sz="2400" dirty="0"/>
              <a:t>Permasalahan Utama</a:t>
            </a:r>
          </a:p>
          <a:p>
            <a:r>
              <a:rPr lang="id-ID" sz="2400" dirty="0"/>
              <a:t>Analisa Permasalahan</a:t>
            </a:r>
          </a:p>
          <a:p>
            <a:r>
              <a:rPr lang="id-ID" sz="2400" dirty="0"/>
              <a:t>Rencana Aksi</a:t>
            </a:r>
          </a:p>
          <a:p>
            <a:r>
              <a:rPr lang="id-ID" sz="2400" dirty="0"/>
              <a:t>Hambatan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9DA0-EBEB-CB5A-F411-FAACA424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Permasalahan Utama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ED07-ADED-BBFD-DB6E-ED23BBC1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id-ID" sz="2800" dirty="0">
                <a:sym typeface="Wingdings" panose="05000000000000000000" pitchFamily="2" charset="2"/>
              </a:rPr>
              <a:t>Penurunan Penjualan 20.91%</a:t>
            </a:r>
            <a:endParaRPr lang="id-ID" sz="2800" dirty="0"/>
          </a:p>
          <a:p>
            <a:pPr marL="36900" indent="0">
              <a:buNone/>
            </a:pPr>
            <a:r>
              <a:rPr lang="id-ID" sz="2800" dirty="0"/>
              <a:t>Penurunan Pendapatan : USD 25.55 Billion </a:t>
            </a:r>
            <a:r>
              <a:rPr lang="id-ID" sz="2800" dirty="0">
                <a:sym typeface="Wingdings" panose="05000000000000000000" pitchFamily="2" charset="2"/>
              </a:rPr>
              <a:t> USD 20.48 Billion</a:t>
            </a:r>
          </a:p>
          <a:p>
            <a:pPr marL="36900" indent="0">
              <a:buNone/>
            </a:pPr>
            <a:r>
              <a:rPr lang="id-ID" sz="2800" dirty="0"/>
              <a:t>Kerugian Tahun 2020 USD 767.92</a:t>
            </a:r>
          </a:p>
          <a:p>
            <a:pPr marL="36900" indent="0">
              <a:buNone/>
            </a:pPr>
            <a:r>
              <a:rPr lang="id-ID" sz="2800" dirty="0"/>
              <a:t>Penurunan </a:t>
            </a:r>
            <a:r>
              <a:rPr lang="id-ID" sz="2800" i="1" dirty="0" err="1"/>
              <a:t>Engagement</a:t>
            </a:r>
            <a:r>
              <a:rPr lang="id-ID" sz="2800" dirty="0"/>
              <a:t> Pegawai</a:t>
            </a:r>
          </a:p>
        </p:txBody>
      </p:sp>
    </p:spTree>
    <p:extLst>
      <p:ext uri="{BB962C8B-B14F-4D97-AF65-F5344CB8AC3E}">
        <p14:creationId xmlns:p14="http://schemas.microsoft.com/office/powerpoint/2010/main" val="118461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9DA0-EBEB-CB5A-F411-FAACA424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Analisa Permasalahan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ED07-ADED-BBFD-DB6E-ED23BBC1F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600201"/>
            <a:ext cx="10353762" cy="4973782"/>
          </a:xfrm>
        </p:spPr>
        <p:txBody>
          <a:bodyPr>
            <a:normAutofit fontScale="62500" lnSpcReduction="20000"/>
          </a:bodyPr>
          <a:lstStyle/>
          <a:p>
            <a:pPr marL="36900" indent="0">
              <a:buNone/>
            </a:pPr>
            <a:r>
              <a:rPr lang="id-ID" b="1" dirty="0"/>
              <a:t>Aspek Budaya Organisasi</a:t>
            </a:r>
          </a:p>
          <a:p>
            <a:r>
              <a:rPr lang="id-ID" dirty="0"/>
              <a:t>Lemahnya Budaya Adaptif Karyawan</a:t>
            </a:r>
            <a:r>
              <a:rPr lang="id-ID" dirty="0">
                <a:sym typeface="Wingdings" panose="05000000000000000000" pitchFamily="2" charset="2"/>
              </a:rPr>
              <a:t> Spirit Perubahan &amp; Inovasi</a:t>
            </a:r>
            <a:endParaRPr lang="id-ID" dirty="0"/>
          </a:p>
          <a:p>
            <a:r>
              <a:rPr lang="id-ID" dirty="0"/>
              <a:t>Kurangnya peningkatan Kompetensi Karyawan</a:t>
            </a:r>
          </a:p>
          <a:p>
            <a:pPr marL="36900" indent="0">
              <a:buNone/>
            </a:pPr>
            <a:r>
              <a:rPr lang="id-ID" b="1" dirty="0"/>
              <a:t>Aspek Kesejahteraan</a:t>
            </a:r>
          </a:p>
          <a:p>
            <a:r>
              <a:rPr lang="id-ID" dirty="0"/>
              <a:t>Sistem Bonus tidak mengacu pada Prestasi Kerja</a:t>
            </a:r>
          </a:p>
          <a:p>
            <a:pPr marL="36900" indent="0">
              <a:buNone/>
            </a:pPr>
            <a:r>
              <a:rPr lang="id-ID" b="1" dirty="0"/>
              <a:t>Aspek </a:t>
            </a:r>
            <a:r>
              <a:rPr lang="id-ID" b="1" dirty="0" err="1"/>
              <a:t>Skill</a:t>
            </a:r>
            <a:r>
              <a:rPr lang="id-ID" b="1" dirty="0"/>
              <a:t> &amp; Pengembangan Karyawan</a:t>
            </a:r>
          </a:p>
          <a:p>
            <a:r>
              <a:rPr lang="id-ID" i="1" dirty="0" err="1"/>
              <a:t>Skill</a:t>
            </a:r>
            <a:r>
              <a:rPr lang="id-ID" i="1" dirty="0"/>
              <a:t> Gap </a:t>
            </a:r>
            <a:r>
              <a:rPr lang="id-ID" dirty="0"/>
              <a:t>yang cukup besar antar generasi Karyawan</a:t>
            </a:r>
          </a:p>
          <a:p>
            <a:r>
              <a:rPr lang="id-ID" dirty="0"/>
              <a:t>Kelemahan </a:t>
            </a:r>
            <a:r>
              <a:rPr lang="id-ID" i="1" dirty="0" err="1"/>
              <a:t>Selling</a:t>
            </a:r>
            <a:r>
              <a:rPr lang="id-ID" i="1" dirty="0"/>
              <a:t> </a:t>
            </a:r>
            <a:r>
              <a:rPr lang="id-ID" i="1" dirty="0" err="1"/>
              <a:t>Skill</a:t>
            </a:r>
            <a:endParaRPr lang="id-ID" i="1" dirty="0"/>
          </a:p>
          <a:p>
            <a:pPr marL="36900" indent="0">
              <a:buNone/>
            </a:pPr>
            <a:r>
              <a:rPr lang="id-ID" b="1" dirty="0"/>
              <a:t>Aspek Personalia</a:t>
            </a:r>
          </a:p>
          <a:p>
            <a:r>
              <a:rPr lang="id-ID" dirty="0" err="1"/>
              <a:t>Redundant</a:t>
            </a:r>
            <a:r>
              <a:rPr lang="id-ID" dirty="0"/>
              <a:t> </a:t>
            </a:r>
            <a:r>
              <a:rPr lang="id-ID" dirty="0" err="1"/>
              <a:t>Employees</a:t>
            </a:r>
            <a:endParaRPr lang="id-ID" dirty="0"/>
          </a:p>
          <a:p>
            <a:r>
              <a:rPr lang="id-ID" dirty="0"/>
              <a:t>Perencanaan </a:t>
            </a:r>
            <a:r>
              <a:rPr lang="id-ID" dirty="0" err="1"/>
              <a:t>Karir</a:t>
            </a:r>
            <a:r>
              <a:rPr lang="id-ID" dirty="0"/>
              <a:t> Karyawan kurang jelas</a:t>
            </a:r>
          </a:p>
          <a:p>
            <a:r>
              <a:rPr lang="id-ID" dirty="0"/>
              <a:t>Kualitas karyawan kurang diperhatikan</a:t>
            </a:r>
          </a:p>
          <a:p>
            <a:r>
              <a:rPr lang="id-ID" dirty="0"/>
              <a:t>Konflik </a:t>
            </a:r>
            <a:r>
              <a:rPr lang="id-ID" dirty="0" err="1"/>
              <a:t>Katyawan</a:t>
            </a:r>
            <a:endParaRPr lang="id-ID" dirty="0"/>
          </a:p>
          <a:p>
            <a:pPr marL="36900" indent="0">
              <a:buNone/>
            </a:pPr>
            <a:r>
              <a:rPr lang="id-ID" b="1" dirty="0"/>
              <a:t>Aspek Kepuasan Pelanggan</a:t>
            </a:r>
          </a:p>
          <a:p>
            <a:r>
              <a:rPr lang="id-ID" dirty="0"/>
              <a:t>Keluhan keterlambatan pengiriman laporan oleh pegawai Perusahaan</a:t>
            </a:r>
          </a:p>
          <a:p>
            <a:r>
              <a:rPr lang="id-ID" dirty="0"/>
              <a:t>Pengelolaan </a:t>
            </a:r>
            <a:r>
              <a:rPr lang="id-ID" i="1" dirty="0"/>
              <a:t>Project Management </a:t>
            </a:r>
            <a:r>
              <a:rPr lang="id-ID" dirty="0"/>
              <a:t>yang kurang baik oleh para pemimpin konstruksi</a:t>
            </a:r>
          </a:p>
        </p:txBody>
      </p:sp>
    </p:spTree>
    <p:extLst>
      <p:ext uri="{BB962C8B-B14F-4D97-AF65-F5344CB8AC3E}">
        <p14:creationId xmlns:p14="http://schemas.microsoft.com/office/powerpoint/2010/main" val="271769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9C4E-1FD2-CA03-8602-C389A126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Rencana Aksi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FC8D4-A697-86B0-4FA2-6320B1A8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62546"/>
            <a:ext cx="10353762" cy="4703618"/>
          </a:xfrm>
        </p:spPr>
        <p:txBody>
          <a:bodyPr>
            <a:normAutofit fontScale="77500" lnSpcReduction="20000"/>
          </a:bodyPr>
          <a:lstStyle/>
          <a:p>
            <a:r>
              <a:rPr lang="id-ID" dirty="0"/>
              <a:t>Restrukturisasi Organisasi Perusahaan</a:t>
            </a:r>
          </a:p>
          <a:p>
            <a:pPr marL="699750" lvl="1" indent="-285750">
              <a:buFont typeface="Wingdings" panose="05000000000000000000" pitchFamily="2" charset="2"/>
              <a:buChar char="ü"/>
            </a:pPr>
            <a:r>
              <a:rPr lang="id-ID" sz="1800" dirty="0"/>
              <a:t>Analisa Fungsi dan Tanggung Jawab Unit Kerja</a:t>
            </a:r>
          </a:p>
          <a:p>
            <a:pPr marL="699750" lvl="1" indent="-285750">
              <a:buFont typeface="Wingdings" panose="05000000000000000000" pitchFamily="2" charset="2"/>
              <a:buChar char="ü"/>
            </a:pPr>
            <a:r>
              <a:rPr lang="id-ID" sz="1800" dirty="0"/>
              <a:t>Penyusunan Struktur Organisasi Baru</a:t>
            </a:r>
          </a:p>
          <a:p>
            <a:pPr marL="699750" lvl="1" indent="-285750">
              <a:buFont typeface="Wingdings" panose="05000000000000000000" pitchFamily="2" charset="2"/>
              <a:buChar char="ü"/>
            </a:pPr>
            <a:r>
              <a:rPr lang="id-ID" sz="1800" dirty="0"/>
              <a:t>Penetapan </a:t>
            </a:r>
            <a:r>
              <a:rPr lang="id-ID" sz="1800" i="1" dirty="0" err="1"/>
              <a:t>Job</a:t>
            </a:r>
            <a:r>
              <a:rPr lang="id-ID" sz="1800" i="1" dirty="0"/>
              <a:t> </a:t>
            </a:r>
            <a:r>
              <a:rPr lang="id-ID" sz="1800" i="1" dirty="0" err="1"/>
              <a:t>Description</a:t>
            </a:r>
            <a:endParaRPr lang="id-ID" sz="1800" i="1" dirty="0"/>
          </a:p>
          <a:p>
            <a:r>
              <a:rPr lang="id-ID" dirty="0"/>
              <a:t>Penyusunan </a:t>
            </a:r>
            <a:r>
              <a:rPr lang="id-ID" i="1" dirty="0"/>
              <a:t>Employee </a:t>
            </a:r>
            <a:r>
              <a:rPr lang="id-ID" i="1" dirty="0" err="1"/>
              <a:t>Career</a:t>
            </a:r>
            <a:r>
              <a:rPr lang="id-ID" i="1" dirty="0"/>
              <a:t> </a:t>
            </a:r>
            <a:r>
              <a:rPr lang="id-ID" i="1" dirty="0" err="1"/>
              <a:t>Path</a:t>
            </a:r>
            <a:endParaRPr lang="id-ID" sz="2100" i="1" dirty="0"/>
          </a:p>
          <a:p>
            <a:pPr marL="699750" lvl="1" indent="-285750">
              <a:buFont typeface="Wingdings" panose="05000000000000000000" pitchFamily="2" charset="2"/>
              <a:buChar char="ü"/>
            </a:pPr>
            <a:r>
              <a:rPr lang="id-ID" sz="1600" dirty="0"/>
              <a:t>Sistem Manajemen Kinerja </a:t>
            </a:r>
            <a:r>
              <a:rPr lang="id-ID" sz="1600" dirty="0">
                <a:sym typeface="Wingdings" panose="05000000000000000000" pitchFamily="2" charset="2"/>
              </a:rPr>
              <a:t> dasar pemberian Bonus</a:t>
            </a:r>
          </a:p>
          <a:p>
            <a:pPr marL="699750" lvl="1" indent="-285750">
              <a:buFont typeface="Wingdings" panose="05000000000000000000" pitchFamily="2" charset="2"/>
              <a:buChar char="ü"/>
            </a:pPr>
            <a:r>
              <a:rPr lang="id-ID" sz="1600" dirty="0">
                <a:sym typeface="Wingdings" panose="05000000000000000000" pitchFamily="2" charset="2"/>
              </a:rPr>
              <a:t>Sistem </a:t>
            </a:r>
            <a:r>
              <a:rPr lang="id-ID" sz="1600" i="1" dirty="0" err="1">
                <a:sym typeface="Wingdings" panose="05000000000000000000" pitchFamily="2" charset="2"/>
              </a:rPr>
              <a:t>Job</a:t>
            </a:r>
            <a:r>
              <a:rPr lang="id-ID" sz="1600" i="1" dirty="0">
                <a:sym typeface="Wingdings" panose="05000000000000000000" pitchFamily="2" charset="2"/>
              </a:rPr>
              <a:t> </a:t>
            </a:r>
            <a:r>
              <a:rPr lang="id-ID" sz="1600" i="1" dirty="0" err="1">
                <a:sym typeface="Wingdings" panose="05000000000000000000" pitchFamily="2" charset="2"/>
              </a:rPr>
              <a:t>Grading</a:t>
            </a:r>
            <a:r>
              <a:rPr lang="id-ID" sz="1600" i="1" dirty="0">
                <a:sym typeface="Wingdings" panose="05000000000000000000" pitchFamily="2" charset="2"/>
              </a:rPr>
              <a:t> </a:t>
            </a:r>
            <a:r>
              <a:rPr lang="id-ID" sz="1600" dirty="0">
                <a:sym typeface="Wingdings" panose="05000000000000000000" pitchFamily="2" charset="2"/>
              </a:rPr>
              <a:t> penentuan jenjang </a:t>
            </a:r>
            <a:r>
              <a:rPr lang="id-ID" sz="1600" dirty="0" err="1">
                <a:sym typeface="Wingdings" panose="05000000000000000000" pitchFamily="2" charset="2"/>
              </a:rPr>
              <a:t>karir</a:t>
            </a:r>
            <a:r>
              <a:rPr lang="id-ID" sz="1600" dirty="0">
                <a:sym typeface="Wingdings" panose="05000000000000000000" pitchFamily="2" charset="2"/>
              </a:rPr>
              <a:t> karyawan</a:t>
            </a:r>
            <a:endParaRPr lang="id-ID" sz="1600" dirty="0"/>
          </a:p>
          <a:p>
            <a:r>
              <a:rPr lang="id-ID" dirty="0"/>
              <a:t>Program Internalisasi </a:t>
            </a:r>
            <a:r>
              <a:rPr lang="id-ID" i="1" dirty="0" err="1"/>
              <a:t>Corporate</a:t>
            </a:r>
            <a:r>
              <a:rPr lang="id-ID" i="1" dirty="0"/>
              <a:t> </a:t>
            </a:r>
            <a:r>
              <a:rPr lang="id-ID" i="1" dirty="0" err="1"/>
              <a:t>Culture</a:t>
            </a:r>
            <a:endParaRPr lang="id-ID" i="1" dirty="0"/>
          </a:p>
          <a:p>
            <a:pPr marL="756900" lvl="1" indent="-342900">
              <a:buFont typeface="Wingdings" panose="05000000000000000000" pitchFamily="2" charset="2"/>
              <a:buChar char="ü"/>
            </a:pPr>
            <a:r>
              <a:rPr lang="id-ID" sz="2000" dirty="0"/>
              <a:t>Penetapan</a:t>
            </a:r>
            <a:r>
              <a:rPr lang="id-ID" sz="2000" i="1" dirty="0"/>
              <a:t> </a:t>
            </a:r>
            <a:r>
              <a:rPr lang="id-ID" sz="2000" i="1" dirty="0" err="1"/>
              <a:t>Core</a:t>
            </a:r>
            <a:r>
              <a:rPr lang="id-ID" sz="2000" i="1" dirty="0"/>
              <a:t> </a:t>
            </a:r>
            <a:r>
              <a:rPr lang="id-ID" sz="2000" i="1" dirty="0" err="1"/>
              <a:t>Values</a:t>
            </a:r>
            <a:r>
              <a:rPr lang="id-ID" sz="2000" i="1" dirty="0"/>
              <a:t> &amp; </a:t>
            </a:r>
            <a:r>
              <a:rPr lang="id-ID" sz="2000" i="1" dirty="0" err="1"/>
              <a:t>Core</a:t>
            </a:r>
            <a:r>
              <a:rPr lang="id-ID" sz="2000" i="1" dirty="0"/>
              <a:t> </a:t>
            </a:r>
            <a:r>
              <a:rPr lang="id-ID" sz="2000" i="1" dirty="0" err="1"/>
              <a:t>Competency</a:t>
            </a:r>
            <a:r>
              <a:rPr lang="id-ID" sz="2000" i="1" dirty="0"/>
              <a:t> </a:t>
            </a:r>
            <a:r>
              <a:rPr lang="id-ID" sz="2000" dirty="0"/>
              <a:t>Perusahaan</a:t>
            </a:r>
          </a:p>
          <a:p>
            <a:pPr marL="756900" lvl="1" indent="-342900">
              <a:buFont typeface="Wingdings" panose="05000000000000000000" pitchFamily="2" charset="2"/>
              <a:buChar char="ü"/>
            </a:pPr>
            <a:r>
              <a:rPr lang="id-ID" sz="2000" dirty="0"/>
              <a:t>Program sosialisasi </a:t>
            </a:r>
            <a:r>
              <a:rPr lang="id-ID" sz="2000" i="1" dirty="0" err="1"/>
              <a:t>Core</a:t>
            </a:r>
            <a:r>
              <a:rPr lang="id-ID" sz="2000" i="1" dirty="0"/>
              <a:t> </a:t>
            </a:r>
            <a:r>
              <a:rPr lang="id-ID" sz="2000" i="1" dirty="0" err="1"/>
              <a:t>Values</a:t>
            </a:r>
            <a:r>
              <a:rPr lang="id-ID" sz="2000" i="1" dirty="0"/>
              <a:t> </a:t>
            </a:r>
            <a:r>
              <a:rPr lang="id-ID" sz="2000" dirty="0"/>
              <a:t>&amp; Budaya Perusahaan</a:t>
            </a:r>
          </a:p>
          <a:p>
            <a:r>
              <a:rPr lang="id-ID" dirty="0"/>
              <a:t>Program</a:t>
            </a:r>
            <a:r>
              <a:rPr lang="id-ID" i="1" dirty="0"/>
              <a:t> </a:t>
            </a:r>
            <a:r>
              <a:rPr lang="id-ID" i="1" dirty="0" err="1"/>
              <a:t>Corporate</a:t>
            </a:r>
            <a:r>
              <a:rPr lang="id-ID" i="1" dirty="0"/>
              <a:t> </a:t>
            </a:r>
            <a:r>
              <a:rPr lang="id-ID" i="1" dirty="0" err="1"/>
              <a:t>University</a:t>
            </a:r>
            <a:endParaRPr lang="id-ID" i="1" dirty="0"/>
          </a:p>
          <a:p>
            <a:pPr marL="756900" lvl="1" indent="-342900">
              <a:buFont typeface="Wingdings" panose="05000000000000000000" pitchFamily="2" charset="2"/>
              <a:buChar char="ü"/>
            </a:pPr>
            <a:r>
              <a:rPr lang="id-ID" dirty="0"/>
              <a:t>Program Pendidikan dan Pelatihan Karyawan</a:t>
            </a:r>
          </a:p>
          <a:p>
            <a:pPr marL="756900" lvl="1" indent="-342900">
              <a:buFont typeface="Wingdings" panose="05000000000000000000" pitchFamily="2" charset="2"/>
              <a:buChar char="ü"/>
            </a:pPr>
            <a:r>
              <a:rPr lang="id-ID" i="1" dirty="0" err="1"/>
              <a:t>Selling</a:t>
            </a:r>
            <a:r>
              <a:rPr lang="id-ID" i="1" dirty="0"/>
              <a:t> </a:t>
            </a:r>
            <a:r>
              <a:rPr lang="id-ID" i="1" dirty="0" err="1"/>
              <a:t>Achievement</a:t>
            </a:r>
            <a:r>
              <a:rPr lang="id-ID" i="1" dirty="0"/>
              <a:t> </a:t>
            </a:r>
            <a:r>
              <a:rPr lang="id-ID" i="1" dirty="0" err="1"/>
              <a:t>Rewards</a:t>
            </a:r>
            <a:r>
              <a:rPr lang="id-ID" i="1" dirty="0"/>
              <a:t> Program</a:t>
            </a:r>
          </a:p>
          <a:p>
            <a:r>
              <a:rPr lang="id-ID" dirty="0"/>
              <a:t>Monitoring dan Evaluasi Berkala </a:t>
            </a:r>
            <a:r>
              <a:rPr lang="id-ID" i="1" dirty="0"/>
              <a:t>Project Management</a:t>
            </a:r>
          </a:p>
          <a:p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50865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5170-B754-7F83-5758-868B26B3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Analisa Hambatan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AAFAC-348B-559A-FE59-B8587EA3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id-ID" b="1" dirty="0"/>
              <a:t>Faktor Internal</a:t>
            </a:r>
          </a:p>
          <a:p>
            <a:r>
              <a:rPr lang="id-ID" dirty="0"/>
              <a:t>Diperlukan </a:t>
            </a:r>
            <a:r>
              <a:rPr lang="id-ID" dirty="0" err="1"/>
              <a:t>respon</a:t>
            </a:r>
            <a:r>
              <a:rPr lang="id-ID" dirty="0"/>
              <a:t> dan partisipasi aktif seluruh Karyawan, baik di Kantor Pusat maupun Unit Bisnis</a:t>
            </a:r>
          </a:p>
          <a:p>
            <a:r>
              <a:rPr lang="id-ID" dirty="0"/>
              <a:t>Perlunya dukungan penuh dari </a:t>
            </a:r>
            <a:r>
              <a:rPr lang="id-ID" i="1" dirty="0"/>
              <a:t>Top Management</a:t>
            </a:r>
            <a:r>
              <a:rPr lang="id-ID" dirty="0"/>
              <a:t> untuk terlibat aktif terkait kebijakan dan regulasi internal agar aksi penyempurnaan organisasi dalam </a:t>
            </a:r>
            <a:r>
              <a:rPr lang="id-ID" dirty="0" err="1"/>
              <a:t>berjalanbaik</a:t>
            </a:r>
            <a:r>
              <a:rPr lang="id-ID" dirty="0"/>
              <a:t>. </a:t>
            </a:r>
            <a:endParaRPr lang="id-ID" i="1" dirty="0"/>
          </a:p>
          <a:p>
            <a:r>
              <a:rPr lang="id-ID" dirty="0"/>
              <a:t>Kebutuhan Anggaran Biaya yang memadai untuk kelancaran program Restrukturisasi Organisasi</a:t>
            </a:r>
          </a:p>
          <a:p>
            <a:pPr marL="36900" indent="0">
              <a:buNone/>
            </a:pPr>
            <a:r>
              <a:rPr lang="id-ID" b="1" dirty="0"/>
              <a:t>Faktor Eksternal</a:t>
            </a:r>
          </a:p>
          <a:p>
            <a:r>
              <a:rPr lang="id-ID" dirty="0"/>
              <a:t>Pandemi </a:t>
            </a:r>
            <a:r>
              <a:rPr lang="id-ID" dirty="0" err="1"/>
              <a:t>Covid</a:t>
            </a:r>
            <a:r>
              <a:rPr lang="id-ID" dirty="0"/>
              <a:t> 19 yang masih berlangsung, memerlukan penyesuaian dalam penerapan program restrukturisasi organisasi ini.</a:t>
            </a:r>
          </a:p>
          <a:p>
            <a:r>
              <a:rPr lang="id-ID" i="1" dirty="0" err="1"/>
              <a:t>Selling</a:t>
            </a:r>
            <a:r>
              <a:rPr lang="id-ID" i="1" dirty="0"/>
              <a:t> </a:t>
            </a:r>
            <a:r>
              <a:rPr lang="id-ID" i="1" dirty="0" err="1"/>
              <a:t>Skill</a:t>
            </a:r>
            <a:r>
              <a:rPr lang="id-ID" i="1" dirty="0"/>
              <a:t> </a:t>
            </a:r>
            <a:r>
              <a:rPr lang="id-ID" dirty="0"/>
              <a:t>Perusahaan Pesaing yang perlu dilampaui oleh unit bisnis Perusahaan.</a:t>
            </a:r>
          </a:p>
        </p:txBody>
      </p:sp>
    </p:spTree>
    <p:extLst>
      <p:ext uri="{BB962C8B-B14F-4D97-AF65-F5344CB8AC3E}">
        <p14:creationId xmlns:p14="http://schemas.microsoft.com/office/powerpoint/2010/main" val="372228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DAE4-3614-78A0-BB63-7861C8DE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Terima Kasih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0A999-287C-7299-65E9-9701E627C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d-ID" dirty="0"/>
              <a:t>Tim </a:t>
            </a:r>
            <a:r>
              <a:rPr lang="id-ID" dirty="0" err="1"/>
              <a:t>Penyempunaan</a:t>
            </a:r>
            <a:r>
              <a:rPr lang="id-ID" dirty="0"/>
              <a:t> Organisasi</a:t>
            </a:r>
          </a:p>
        </p:txBody>
      </p:sp>
    </p:spTree>
    <p:extLst>
      <p:ext uri="{BB962C8B-B14F-4D97-AF65-F5344CB8AC3E}">
        <p14:creationId xmlns:p14="http://schemas.microsoft.com/office/powerpoint/2010/main" val="3825122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{6E4FBA3B-78E4-4A86-888D-077F12F19343}tf55705232_win32</Template>
  <TotalTime>52</TotalTime>
  <Words>285</Words>
  <Application>Microsoft Office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Goudy Old Style</vt:lpstr>
      <vt:lpstr>Wingdings</vt:lpstr>
      <vt:lpstr>Wingdings 2</vt:lpstr>
      <vt:lpstr>SlateVTI</vt:lpstr>
      <vt:lpstr>Rencana Aksi PT. Ritel Energi</vt:lpstr>
      <vt:lpstr>Rencana Aksi </vt:lpstr>
      <vt:lpstr>Permasalahan Utama</vt:lpstr>
      <vt:lpstr>Analisa Permasalahan</vt:lpstr>
      <vt:lpstr>Rencana Aksi</vt:lpstr>
      <vt:lpstr>Analisa Hambatan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Rencana Aksi PT. Ritel Energi</dc:title>
  <dc:creator>Ari Hermana</dc:creator>
  <cp:lastModifiedBy>Ari Hermana</cp:lastModifiedBy>
  <cp:revision>3</cp:revision>
  <dcterms:created xsi:type="dcterms:W3CDTF">2022-07-30T02:24:08Z</dcterms:created>
  <dcterms:modified xsi:type="dcterms:W3CDTF">2022-07-30T03:16:36Z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