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684" r:id="rId3"/>
    <p:sldId id="687" r:id="rId4"/>
    <p:sldId id="688" r:id="rId5"/>
    <p:sldId id="689" r:id="rId6"/>
    <p:sldId id="685" r:id="rId7"/>
    <p:sldId id="690" r:id="rId8"/>
    <p:sldId id="691" r:id="rId9"/>
    <p:sldId id="692" r:id="rId10"/>
    <p:sldId id="69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9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B7038A-4F0F-485B-B465-7B3933E39790}" type="datetimeFigureOut">
              <a:rPr lang="en-ID" smtClean="0"/>
              <a:t>18/07/2024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3B1DC-839E-488C-975C-856F58DD0A0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50276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7EBEA-0B16-14A8-EDD1-184BB50D1D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D732E6-35A8-D8AF-FC8D-BB42E23B2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239B4-5515-4578-4273-58B6DBB38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8B5F-CC86-4D52-9F4D-E2887D3FF4CE}" type="datetimeFigureOut">
              <a:rPr lang="en-ID" smtClean="0"/>
              <a:t>18/07/2024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674FD-9B2E-01CD-C6E0-8437FEE1D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0F375-FF93-0E09-0AA9-514566FFA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065B3-8936-46F3-BA20-57A6B91DF0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50018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EA9A7-DEB9-2B6E-65B0-24BEF7BF7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617FB0-5EA3-F8C8-E049-CE5331021F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B1202-8B25-BD12-F983-EEE8A1A05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8B5F-CC86-4D52-9F4D-E2887D3FF4CE}" type="datetimeFigureOut">
              <a:rPr lang="en-ID" smtClean="0"/>
              <a:t>18/07/2024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52777-52E0-905F-ED70-41003FB2A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41B08-B3A8-8B46-37E5-DC235F8FA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065B3-8936-46F3-BA20-57A6B91DF0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71929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A9EF9F-FBEC-00A4-E541-E8F4B57B29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D50040-3033-9CF5-920C-C61FD7B6FE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AFD757-7337-7049-2B81-5B290FF93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8B5F-CC86-4D52-9F4D-E2887D3FF4CE}" type="datetimeFigureOut">
              <a:rPr lang="en-ID" smtClean="0"/>
              <a:t>18/07/2024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3D401-3D6B-086F-463D-55447E959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F78DA2-623C-01A8-20DE-0B19F7EE5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065B3-8936-46F3-BA20-57A6B91DF0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26982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4CFDF-95B9-B7B6-91C6-002C117E5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E7-6F25-1CB6-FCD0-86447D531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5B677-1595-3BA7-C202-888909077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8B5F-CC86-4D52-9F4D-E2887D3FF4CE}" type="datetimeFigureOut">
              <a:rPr lang="en-ID" smtClean="0"/>
              <a:t>18/07/2024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99955D-41E7-91BA-9399-C29EADB47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D4709F-0824-5C84-2A59-D5520772E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065B3-8936-46F3-BA20-57A6B91DF0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91421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665A7-694E-138A-EF16-734DD0961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EA58A6-A6A4-E9C3-4666-56E5F8B54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1AC7A-8873-267F-F9AB-F2AF6A885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8B5F-CC86-4D52-9F4D-E2887D3FF4CE}" type="datetimeFigureOut">
              <a:rPr lang="en-ID" smtClean="0"/>
              <a:t>18/07/2024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403FEA-B328-6591-2E8E-F98BA849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CB7ADC-19E5-E36A-54AF-F0A76C82B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065B3-8936-46F3-BA20-57A6B91DF0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00306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FE1EC-A04F-EB4C-12FB-D7B9A5B20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D0B02-43C8-54BD-07C8-8F2793CC3E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F8F0B3-1EEC-C1CF-BAD1-B85193F014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8B737B-D9BE-2D44-A468-3399B674A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8B5F-CC86-4D52-9F4D-E2887D3FF4CE}" type="datetimeFigureOut">
              <a:rPr lang="en-ID" smtClean="0"/>
              <a:t>18/07/2024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F11088-27A1-D652-7A55-4B9F1272A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046068-FC4D-32D6-DB2C-1D5682B60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065B3-8936-46F3-BA20-57A6B91DF0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81021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BAD14-3D5A-5A6A-E408-9DB0DF4FA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9A128D-FE44-9004-52E0-7D7C4F1A2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A2ACB3-A46B-E4D0-4F8C-C5C1CDD255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E4009F-6920-66C1-B53A-21BE54B406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722FD6-A29E-607F-1A45-2798DE4D42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468330-CCE9-C878-825B-08375EE36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8B5F-CC86-4D52-9F4D-E2887D3FF4CE}" type="datetimeFigureOut">
              <a:rPr lang="en-ID" smtClean="0"/>
              <a:t>18/07/2024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D6EB93-D48E-8978-66AD-2E8DE90C4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AE0267-E36F-FFC8-66F6-C863221F3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065B3-8936-46F3-BA20-57A6B91DF0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17526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A4A5C-49FD-FB08-6689-6A97F5424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8FA34E-1C7A-0DCD-FF3C-BEA7BD3B8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8B5F-CC86-4D52-9F4D-E2887D3FF4CE}" type="datetimeFigureOut">
              <a:rPr lang="en-ID" smtClean="0"/>
              <a:t>18/07/2024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035419-9070-799C-95B3-A4553BAAA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43F7A0-B2A7-3F5B-7771-6CF2D586B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065B3-8936-46F3-BA20-57A6B91DF0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87518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BBFD03-A340-B3F9-EF9B-F1A257881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8B5F-CC86-4D52-9F4D-E2887D3FF4CE}" type="datetimeFigureOut">
              <a:rPr lang="en-ID" smtClean="0"/>
              <a:t>18/07/2024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189B43-1696-0FD2-FA21-FAE9CDCAA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7854E9-E08D-5823-0FF1-B68F7FA95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065B3-8936-46F3-BA20-57A6B91DF0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41754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A2490-8BCE-7766-8344-1292938C7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AAE3B-45C5-3761-9F27-EBF4F2FD6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BAF75E-11FB-79FD-7C25-69FBFDCBB5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BD31C2-FA8F-C118-18F9-2592ED711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8B5F-CC86-4D52-9F4D-E2887D3FF4CE}" type="datetimeFigureOut">
              <a:rPr lang="en-ID" smtClean="0"/>
              <a:t>18/07/2024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AB9134-270D-FAFA-AA9A-16B5AB8B1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D06B4-E7C3-26E1-8CFC-7648038BD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065B3-8936-46F3-BA20-57A6B91DF0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27092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88BD8-A0FE-90A2-6335-1CC7E2527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CC3020-A842-4F3C-65E4-1603FA415F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ECB850-05CF-5D9F-9431-5823AF56C3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286D3A-17AC-7E54-C1DC-D8FD8EF2F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8B5F-CC86-4D52-9F4D-E2887D3FF4CE}" type="datetimeFigureOut">
              <a:rPr lang="en-ID" smtClean="0"/>
              <a:t>18/07/2024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C1A180-A48E-B0FF-F24D-FDB1FF3E7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57C578-33B9-6AAB-878E-D4FDEE378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065B3-8936-46F3-BA20-57A6B91DF0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44171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D52434-CD17-D76E-1A7A-E4A2F7B25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C7C1BD-C72C-A168-C0D1-E1744BA05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10C6B-6899-4461-79C7-A696E3E411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98B5F-CC86-4D52-9F4D-E2887D3FF4CE}" type="datetimeFigureOut">
              <a:rPr lang="en-ID" smtClean="0"/>
              <a:t>18/07/2024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B70D7-D897-1791-9F9F-38FB03110C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B0292-BDFA-D205-EF44-B0D306CA1B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065B3-8936-46F3-BA20-57A6B91DF0B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0486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 descr="Bar chart">
            <a:extLst>
              <a:ext uri="{FF2B5EF4-FFF2-40B4-BE49-F238E27FC236}">
                <a16:creationId xmlns:a16="http://schemas.microsoft.com/office/drawing/2014/main" id="{55AFC589-CA6A-C213-CD84-068A8BEB20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8571" y="1360713"/>
            <a:ext cx="1317171" cy="1317171"/>
          </a:xfrm>
          <a:prstGeom prst="rect">
            <a:avLst/>
          </a:prstGeom>
        </p:spPr>
      </p:pic>
      <p:pic>
        <p:nvPicPr>
          <p:cNvPr id="7" name="Graphic 6" descr="Presentation with bar chart RTL">
            <a:extLst>
              <a:ext uri="{FF2B5EF4-FFF2-40B4-BE49-F238E27FC236}">
                <a16:creationId xmlns:a16="http://schemas.microsoft.com/office/drawing/2014/main" id="{336D8FF9-9C3E-0E8C-5A85-DC8631AF36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30083" y="2677883"/>
            <a:ext cx="2536374" cy="2536374"/>
          </a:xfrm>
          <a:prstGeom prst="rect">
            <a:avLst/>
          </a:prstGeom>
        </p:spPr>
      </p:pic>
      <p:pic>
        <p:nvPicPr>
          <p:cNvPr id="9" name="Graphic 8" descr="Factory">
            <a:extLst>
              <a:ext uri="{FF2B5EF4-FFF2-40B4-BE49-F238E27FC236}">
                <a16:creationId xmlns:a16="http://schemas.microsoft.com/office/drawing/2014/main" id="{1AE7D9DD-89C8-56C9-C948-7A892605DAB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090053" y="54424"/>
            <a:ext cx="2623458" cy="2623458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6088EB6F-2EF4-4699-B7D0-8CD7748175B7}"/>
              </a:ext>
            </a:extLst>
          </p:cNvPr>
          <p:cNvSpPr txBox="1">
            <a:spLocks/>
          </p:cNvSpPr>
          <p:nvPr/>
        </p:nvSpPr>
        <p:spPr>
          <a:xfrm>
            <a:off x="4919049" y="2243704"/>
            <a:ext cx="6042868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RITEL ENERGI</a:t>
            </a:r>
            <a:r>
              <a:rPr lang="en-US" sz="4800" b="1" dirty="0">
                <a:solidFill>
                  <a:schemeClr val="accent4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 GROWTH PLAN</a:t>
            </a:r>
            <a:endParaRPr lang="id-ID" sz="4800" b="1" dirty="0">
              <a:solidFill>
                <a:schemeClr val="accent4"/>
              </a:solidFill>
              <a:latin typeface="Poppins Medium" panose="00000600000000000000" pitchFamily="2" charset="0"/>
              <a:cs typeface="Poppins Medium" panose="00000600000000000000" pitchFamily="2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2E4E840-A93D-7F0F-B4CC-690C754047CB}"/>
              </a:ext>
            </a:extLst>
          </p:cNvPr>
          <p:cNvSpPr txBox="1">
            <a:spLocks/>
          </p:cNvSpPr>
          <p:nvPr/>
        </p:nvSpPr>
        <p:spPr>
          <a:xfrm>
            <a:off x="4919049" y="3575956"/>
            <a:ext cx="6042868" cy="3701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>
                <a:latin typeface="Poppins Medium" panose="00000600000000000000" pitchFamily="2" charset="0"/>
                <a:cs typeface="Poppins Medium" panose="00000600000000000000" pitchFamily="2" charset="0"/>
              </a:rPr>
              <a:t>Rezia Auliannisaa</a:t>
            </a:r>
            <a:endParaRPr lang="id-ID" sz="1800" b="1" dirty="0">
              <a:latin typeface="Poppins Medium" panose="00000600000000000000" pitchFamily="2" charset="0"/>
              <a:cs typeface="Poppins Medium" panose="00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216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140B13D-72FE-644A-A59D-D267CE03D5FA}"/>
              </a:ext>
            </a:extLst>
          </p:cNvPr>
          <p:cNvGrpSpPr/>
          <p:nvPr/>
        </p:nvGrpSpPr>
        <p:grpSpPr>
          <a:xfrm>
            <a:off x="-1579912" y="127482"/>
            <a:ext cx="11142921" cy="839558"/>
            <a:chOff x="3043865" y="-990056"/>
            <a:chExt cx="11142921" cy="839558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809A73CE-DA5E-DA82-A1EB-7528E54CD26D}"/>
                </a:ext>
              </a:extLst>
            </p:cNvPr>
            <p:cNvGrpSpPr/>
            <p:nvPr/>
          </p:nvGrpSpPr>
          <p:grpSpPr>
            <a:xfrm>
              <a:off x="3043865" y="-990056"/>
              <a:ext cx="11142921" cy="839558"/>
              <a:chOff x="-1839433" y="45306"/>
              <a:chExt cx="11142921" cy="1113644"/>
            </a:xfrm>
          </p:grpSpPr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86DE5E7A-B532-9541-F2D8-292E32140921}"/>
                  </a:ext>
                </a:extLst>
              </p:cNvPr>
              <p:cNvSpPr/>
              <p:nvPr/>
            </p:nvSpPr>
            <p:spPr>
              <a:xfrm>
                <a:off x="-1701208" y="160876"/>
                <a:ext cx="10898372" cy="882503"/>
              </a:xfrm>
              <a:prstGeom prst="round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Poppins Medium" panose="00000600000000000000" pitchFamily="2" charset="0"/>
                  <a:cs typeface="Poppins Medium" panose="00000600000000000000" pitchFamily="2" charset="0"/>
                </a:endParaRPr>
              </a:p>
            </p:txBody>
          </p:sp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1097B02B-A242-EE20-98C1-1135F2F5D6B2}"/>
                  </a:ext>
                </a:extLst>
              </p:cNvPr>
              <p:cNvSpPr/>
              <p:nvPr/>
            </p:nvSpPr>
            <p:spPr>
              <a:xfrm>
                <a:off x="-1839433" y="45306"/>
                <a:ext cx="11142921" cy="1113644"/>
              </a:xfrm>
              <a:prstGeom prst="roundRect">
                <a:avLst/>
              </a:prstGeom>
              <a:solidFill>
                <a:schemeClr val="tx2"/>
              </a:solidFill>
              <a:ln w="38100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Poppins Medium" panose="00000600000000000000" pitchFamily="2" charset="0"/>
                  <a:cs typeface="Poppins Medium" panose="00000600000000000000" pitchFamily="2" charset="0"/>
                </a:endParaRPr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A063E88-486C-E588-30F8-69EDEE90FE13}"/>
                </a:ext>
              </a:extLst>
            </p:cNvPr>
            <p:cNvSpPr txBox="1"/>
            <p:nvPr/>
          </p:nvSpPr>
          <p:spPr>
            <a:xfrm>
              <a:off x="4796464" y="-794226"/>
              <a:ext cx="7868093" cy="40011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000" b="1" cap="all" dirty="0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Growth plan – </a:t>
              </a:r>
              <a:r>
                <a:rPr lang="en-US" sz="2000" b="1" cap="all" dirty="0" err="1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Aspek</a:t>
              </a:r>
              <a:r>
                <a:rPr lang="en-US" sz="2000" b="1" cap="all" dirty="0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 </a:t>
              </a:r>
              <a:r>
                <a:rPr lang="en-US" sz="2000" b="1" cap="all" dirty="0" err="1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kepuasan</a:t>
              </a:r>
              <a:r>
                <a:rPr lang="en-US" sz="2000" b="1" cap="all" dirty="0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 </a:t>
              </a:r>
              <a:r>
                <a:rPr lang="en-US" sz="2000" b="1" cap="all" dirty="0" err="1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pelanggan</a:t>
              </a:r>
              <a:endParaRPr lang="en-US" sz="2000" b="1" cap="all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endParaRPr>
            </a:p>
          </p:txBody>
        </p:sp>
      </p:grpSp>
      <p:sp>
        <p:nvSpPr>
          <p:cNvPr id="5" name="Google Shape;234;g14364cff520_1_42">
            <a:extLst>
              <a:ext uri="{FF2B5EF4-FFF2-40B4-BE49-F238E27FC236}">
                <a16:creationId xmlns:a16="http://schemas.microsoft.com/office/drawing/2014/main" id="{A0AB4585-04AE-922A-45EB-311C5331DE7A}"/>
              </a:ext>
            </a:extLst>
          </p:cNvPr>
          <p:cNvSpPr txBox="1">
            <a:spLocks/>
          </p:cNvSpPr>
          <p:nvPr/>
        </p:nvSpPr>
        <p:spPr>
          <a:xfrm>
            <a:off x="319458" y="467131"/>
            <a:ext cx="10631687" cy="6031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74625" indent="0" algn="just">
              <a:lnSpc>
                <a:spcPct val="150000"/>
              </a:lnSpc>
              <a:buNone/>
            </a:pPr>
            <a:endParaRPr lang="en-ID" sz="1800" dirty="0">
              <a:solidFill>
                <a:srgbClr val="222222"/>
              </a:solidFill>
              <a:effectLst/>
              <a:latin typeface="Poppins Medium" panose="00000600000000000000" pitchFamily="2" charset="0"/>
              <a:ea typeface="Calibri" panose="020F0502020204030204" pitchFamily="34" charset="0"/>
              <a:cs typeface="Poppins Medium" panose="00000600000000000000" pitchFamily="2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TINDAK LANJUT</a:t>
            </a:r>
          </a:p>
          <a:p>
            <a:pPr algn="just">
              <a:lnSpc>
                <a:spcPct val="150000"/>
              </a:lnSpc>
              <a:buAutoNum type="arabicPeriod"/>
            </a:pP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analisa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tingkat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kepuasan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pelanggan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Perusahaan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sudah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cukup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baik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Pertama-tama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disampaikan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kepada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karyawan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sebagai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bentuk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apresiasi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  <a:buAutoNum type="arabicPeriod"/>
            </a:pP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Setelahnya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Perusahaan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mengingatkan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bahwa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selalu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ruang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perbaikan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peningkatan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penyampaian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pelaporan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ID" sz="1400" dirty="0">
              <a:solidFill>
                <a:srgbClr val="222222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AutoNum type="arabicPeriod"/>
            </a:pP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Perusahaan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memfasilitasi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training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produktifitas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menunjang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peningkatan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kinerja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penyampaian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pelaporan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ID" sz="1600" dirty="0"/>
              <a:t>			</a:t>
            </a:r>
            <a:endParaRPr lang="en-ID" sz="1400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8775" indent="-271463" algn="just">
              <a:lnSpc>
                <a:spcPct val="150000"/>
              </a:lnSpc>
              <a:spcBef>
                <a:spcPts val="0"/>
              </a:spcBef>
              <a:buSzPts val="1600"/>
              <a:buNone/>
            </a:pPr>
            <a:r>
              <a:rPr lang="en-US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endParaRPr lang="en-ID" sz="1400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" indent="0" algn="just">
              <a:buFont typeface="Arial"/>
              <a:buNone/>
            </a:pPr>
            <a:endParaRPr lang="en-ID" sz="1800" dirty="0"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SzPts val="1600"/>
              <a:buFont typeface="Arial"/>
              <a:buNone/>
            </a:pPr>
            <a:endParaRPr lang="en-ID" sz="1600" dirty="0"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SzPts val="1600"/>
              <a:buFont typeface="Arial"/>
              <a:buNone/>
            </a:pPr>
            <a:endParaRPr lang="en-ID" sz="1400" b="1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SzPts val="1600"/>
              <a:buFont typeface="Arial"/>
              <a:buNone/>
            </a:pPr>
            <a:r>
              <a:rPr lang="en-ID" sz="1400" dirty="0">
                <a:solidFill>
                  <a:srgbClr val="22222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endParaRPr lang="en-ID" sz="1400" dirty="0"/>
          </a:p>
        </p:txBody>
      </p:sp>
    </p:spTree>
    <p:extLst>
      <p:ext uri="{BB962C8B-B14F-4D97-AF65-F5344CB8AC3E}">
        <p14:creationId xmlns:p14="http://schemas.microsoft.com/office/powerpoint/2010/main" val="2427920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140B13D-72FE-644A-A59D-D267CE03D5FA}"/>
              </a:ext>
            </a:extLst>
          </p:cNvPr>
          <p:cNvGrpSpPr/>
          <p:nvPr/>
        </p:nvGrpSpPr>
        <p:grpSpPr>
          <a:xfrm>
            <a:off x="-1579912" y="127482"/>
            <a:ext cx="11142921" cy="839558"/>
            <a:chOff x="3043865" y="-990056"/>
            <a:chExt cx="11142921" cy="839558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809A73CE-DA5E-DA82-A1EB-7528E54CD26D}"/>
                </a:ext>
              </a:extLst>
            </p:cNvPr>
            <p:cNvGrpSpPr/>
            <p:nvPr/>
          </p:nvGrpSpPr>
          <p:grpSpPr>
            <a:xfrm>
              <a:off x="3043865" y="-990056"/>
              <a:ext cx="11142921" cy="839558"/>
              <a:chOff x="-1839433" y="45306"/>
              <a:chExt cx="11142921" cy="1113644"/>
            </a:xfrm>
          </p:grpSpPr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86DE5E7A-B532-9541-F2D8-292E32140921}"/>
                  </a:ext>
                </a:extLst>
              </p:cNvPr>
              <p:cNvSpPr/>
              <p:nvPr/>
            </p:nvSpPr>
            <p:spPr>
              <a:xfrm>
                <a:off x="-1701208" y="160876"/>
                <a:ext cx="10898372" cy="882503"/>
              </a:xfrm>
              <a:prstGeom prst="round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Poppins Medium" panose="00000600000000000000" pitchFamily="2" charset="0"/>
                  <a:cs typeface="Poppins Medium" panose="00000600000000000000" pitchFamily="2" charset="0"/>
                </a:endParaRPr>
              </a:p>
            </p:txBody>
          </p:sp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1097B02B-A242-EE20-98C1-1135F2F5D6B2}"/>
                  </a:ext>
                </a:extLst>
              </p:cNvPr>
              <p:cNvSpPr/>
              <p:nvPr/>
            </p:nvSpPr>
            <p:spPr>
              <a:xfrm>
                <a:off x="-1839433" y="45306"/>
                <a:ext cx="11142921" cy="1113644"/>
              </a:xfrm>
              <a:prstGeom prst="roundRect">
                <a:avLst/>
              </a:prstGeom>
              <a:solidFill>
                <a:schemeClr val="tx2"/>
              </a:solidFill>
              <a:ln w="38100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Poppins Medium" panose="00000600000000000000" pitchFamily="2" charset="0"/>
                  <a:cs typeface="Poppins Medium" panose="00000600000000000000" pitchFamily="2" charset="0"/>
                </a:endParaRPr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A063E88-486C-E588-30F8-69EDEE90FE13}"/>
                </a:ext>
              </a:extLst>
            </p:cNvPr>
            <p:cNvSpPr txBox="1"/>
            <p:nvPr/>
          </p:nvSpPr>
          <p:spPr>
            <a:xfrm>
              <a:off x="4796464" y="-794226"/>
              <a:ext cx="7868093" cy="40011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000" b="1" cap="all" dirty="0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PROBLEMS TO be SOLVED</a:t>
              </a:r>
            </a:p>
          </p:txBody>
        </p:sp>
      </p:grpSp>
      <p:sp>
        <p:nvSpPr>
          <p:cNvPr id="12" name="Google Shape;234;g14364cff520_1_42">
            <a:extLst>
              <a:ext uri="{FF2B5EF4-FFF2-40B4-BE49-F238E27FC236}">
                <a16:creationId xmlns:a16="http://schemas.microsoft.com/office/drawing/2014/main" id="{D118097E-B613-C5B3-38E9-BD6CBF91BA99}"/>
              </a:ext>
            </a:extLst>
          </p:cNvPr>
          <p:cNvSpPr txBox="1">
            <a:spLocks/>
          </p:cNvSpPr>
          <p:nvPr/>
        </p:nvSpPr>
        <p:spPr>
          <a:xfrm>
            <a:off x="319458" y="467131"/>
            <a:ext cx="10631687" cy="6031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74625" indent="0" algn="just">
              <a:lnSpc>
                <a:spcPct val="150000"/>
              </a:lnSpc>
              <a:buNone/>
            </a:pPr>
            <a:endParaRPr lang="en-ID" sz="1800" dirty="0">
              <a:solidFill>
                <a:srgbClr val="22222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7525" algn="just">
              <a:lnSpc>
                <a:spcPct val="150000"/>
              </a:lnSpc>
              <a:buAutoNum type="arabicPeriod"/>
            </a:pPr>
            <a:endParaRPr lang="en-ID" sz="1800" dirty="0">
              <a:solidFill>
                <a:srgbClr val="222222"/>
              </a:solidFill>
              <a:effectLst/>
              <a:latin typeface="Poppins Medium" panose="00000600000000000000" pitchFamily="2" charset="0"/>
              <a:ea typeface="Calibri" panose="020F0502020204030204" pitchFamily="34" charset="0"/>
              <a:cs typeface="Poppins Medium" panose="00000600000000000000" pitchFamily="2" charset="0"/>
            </a:endParaRPr>
          </a:p>
          <a:p>
            <a:pPr marL="517525" algn="just">
              <a:lnSpc>
                <a:spcPct val="150000"/>
              </a:lnSpc>
              <a:buAutoNum type="arabicPeriod"/>
            </a:pPr>
            <a:endParaRPr lang="en-ID" sz="1800" dirty="0">
              <a:solidFill>
                <a:srgbClr val="222222"/>
              </a:solidFill>
              <a:latin typeface="Poppins Medium" panose="00000600000000000000" pitchFamily="2" charset="0"/>
              <a:ea typeface="Calibri" panose="020F0502020204030204" pitchFamily="34" charset="0"/>
              <a:cs typeface="Poppins Medium" panose="00000600000000000000" pitchFamily="2" charset="0"/>
            </a:endParaRPr>
          </a:p>
          <a:p>
            <a:pPr marL="517525" algn="just">
              <a:lnSpc>
                <a:spcPct val="150000"/>
              </a:lnSpc>
              <a:buAutoNum type="arabicPeriod"/>
            </a:pPr>
            <a:endParaRPr lang="en-ID" sz="1800" dirty="0">
              <a:solidFill>
                <a:srgbClr val="222222"/>
              </a:solidFill>
              <a:effectLst/>
              <a:latin typeface="Poppins Medium" panose="00000600000000000000" pitchFamily="2" charset="0"/>
              <a:ea typeface="Calibri" panose="020F0502020204030204" pitchFamily="34" charset="0"/>
              <a:cs typeface="Poppins Medium" panose="00000600000000000000" pitchFamily="2" charset="0"/>
            </a:endParaRPr>
          </a:p>
          <a:p>
            <a:pPr marL="517525" algn="just">
              <a:lnSpc>
                <a:spcPct val="150000"/>
              </a:lnSpc>
              <a:buAutoNum type="arabicPeriod"/>
            </a:pPr>
            <a:r>
              <a:rPr lang="en-ID" sz="1800" dirty="0" err="1">
                <a:solidFill>
                  <a:srgbClr val="222222"/>
                </a:solidFill>
                <a:effectLst/>
                <a:latin typeface="Poppins Medium" panose="00000600000000000000" pitchFamily="2" charset="0"/>
                <a:ea typeface="Calibri" panose="020F0502020204030204" pitchFamily="34" charset="0"/>
                <a:cs typeface="Poppins Medium" panose="00000600000000000000" pitchFamily="2" charset="0"/>
              </a:rPr>
              <a:t>La</a:t>
            </a:r>
            <a:r>
              <a:rPr lang="en-ID" sz="1800" dirty="0" err="1">
                <a:solidFill>
                  <a:srgbClr val="222222"/>
                </a:solidFill>
                <a:latin typeface="Poppins Medium" panose="00000600000000000000" pitchFamily="2" charset="0"/>
                <a:ea typeface="Calibri" panose="020F0502020204030204" pitchFamily="34" charset="0"/>
                <a:cs typeface="Poppins Medium" panose="00000600000000000000" pitchFamily="2" charset="0"/>
              </a:rPr>
              <a:t>ba</a:t>
            </a:r>
            <a:r>
              <a:rPr lang="en-ID" sz="1800" dirty="0">
                <a:solidFill>
                  <a:srgbClr val="222222"/>
                </a:solidFill>
                <a:latin typeface="Poppins Medium" panose="00000600000000000000" pitchFamily="2" charset="0"/>
                <a:ea typeface="Calibri" panose="020F0502020204030204" pitchFamily="34" charset="0"/>
                <a:cs typeface="Poppins Medium" panose="00000600000000000000" pitchFamily="2" charset="0"/>
              </a:rPr>
              <a:t> Perusahaan yang </a:t>
            </a:r>
            <a:r>
              <a:rPr lang="en-ID" sz="1800" dirty="0" err="1">
                <a:solidFill>
                  <a:srgbClr val="222222"/>
                </a:solidFill>
                <a:latin typeface="Poppins Medium" panose="00000600000000000000" pitchFamily="2" charset="0"/>
                <a:ea typeface="Calibri" panose="020F0502020204030204" pitchFamily="34" charset="0"/>
                <a:cs typeface="Poppins Medium" panose="00000600000000000000" pitchFamily="2" charset="0"/>
              </a:rPr>
              <a:t>menurun</a:t>
            </a:r>
            <a:r>
              <a:rPr lang="en-ID" sz="1800" dirty="0">
                <a:solidFill>
                  <a:srgbClr val="222222"/>
                </a:solidFill>
                <a:latin typeface="Poppins Medium" panose="00000600000000000000" pitchFamily="2" charset="0"/>
                <a:ea typeface="Calibri" panose="020F0502020204030204" pitchFamily="34" charset="0"/>
                <a:cs typeface="Poppins Medium" panose="00000600000000000000" pitchFamily="2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latin typeface="Poppins Medium" panose="00000600000000000000" pitchFamily="2" charset="0"/>
                <a:ea typeface="Calibri" panose="020F0502020204030204" pitchFamily="34" charset="0"/>
                <a:cs typeface="Poppins Medium" panose="00000600000000000000" pitchFamily="2" charset="0"/>
              </a:rPr>
              <a:t>drastis</a:t>
            </a:r>
            <a:r>
              <a:rPr lang="en-ID" sz="1800" dirty="0">
                <a:solidFill>
                  <a:srgbClr val="222222"/>
                </a:solidFill>
                <a:latin typeface="Poppins Medium" panose="00000600000000000000" pitchFamily="2" charset="0"/>
                <a:ea typeface="Calibri" panose="020F0502020204030204" pitchFamily="34" charset="0"/>
                <a:cs typeface="Poppins Medium" panose="00000600000000000000" pitchFamily="2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latin typeface="Poppins Medium" panose="00000600000000000000" pitchFamily="2" charset="0"/>
                <a:ea typeface="Calibri" panose="020F0502020204030204" pitchFamily="34" charset="0"/>
                <a:cs typeface="Poppins Medium" panose="00000600000000000000" pitchFamily="2" charset="0"/>
              </a:rPr>
              <a:t>dalam</a:t>
            </a:r>
            <a:r>
              <a:rPr lang="en-ID" sz="1800" dirty="0">
                <a:solidFill>
                  <a:srgbClr val="222222"/>
                </a:solidFill>
                <a:latin typeface="Poppins Medium" panose="00000600000000000000" pitchFamily="2" charset="0"/>
                <a:ea typeface="Calibri" panose="020F0502020204030204" pitchFamily="34" charset="0"/>
                <a:cs typeface="Poppins Medium" panose="00000600000000000000" pitchFamily="2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latin typeface="Poppins Medium" panose="00000600000000000000" pitchFamily="2" charset="0"/>
                <a:ea typeface="Calibri" panose="020F0502020204030204" pitchFamily="34" charset="0"/>
                <a:cs typeface="Poppins Medium" panose="00000600000000000000" pitchFamily="2" charset="0"/>
              </a:rPr>
              <a:t>rentang</a:t>
            </a:r>
            <a:r>
              <a:rPr lang="en-ID" sz="1800" dirty="0">
                <a:solidFill>
                  <a:srgbClr val="222222"/>
                </a:solidFill>
                <a:latin typeface="Poppins Medium" panose="00000600000000000000" pitchFamily="2" charset="0"/>
                <a:ea typeface="Calibri" panose="020F0502020204030204" pitchFamily="34" charset="0"/>
                <a:cs typeface="Poppins Medium" panose="00000600000000000000" pitchFamily="2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latin typeface="Poppins Medium" panose="00000600000000000000" pitchFamily="2" charset="0"/>
                <a:ea typeface="Calibri" panose="020F0502020204030204" pitchFamily="34" charset="0"/>
                <a:cs typeface="Poppins Medium" panose="00000600000000000000" pitchFamily="2" charset="0"/>
              </a:rPr>
              <a:t>waktu</a:t>
            </a:r>
            <a:r>
              <a:rPr lang="en-ID" sz="1800" dirty="0">
                <a:solidFill>
                  <a:srgbClr val="222222"/>
                </a:solidFill>
                <a:latin typeface="Poppins Medium" panose="00000600000000000000" pitchFamily="2" charset="0"/>
                <a:ea typeface="Calibri" panose="020F0502020204030204" pitchFamily="34" charset="0"/>
                <a:cs typeface="Poppins Medium" panose="00000600000000000000" pitchFamily="2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latin typeface="Poppins Medium" panose="00000600000000000000" pitchFamily="2" charset="0"/>
                <a:ea typeface="Calibri" panose="020F0502020204030204" pitchFamily="34" charset="0"/>
                <a:cs typeface="Poppins Medium" panose="00000600000000000000" pitchFamily="2" charset="0"/>
              </a:rPr>
              <a:t>tahun</a:t>
            </a:r>
            <a:r>
              <a:rPr lang="en-ID" sz="1800" dirty="0">
                <a:solidFill>
                  <a:srgbClr val="222222"/>
                </a:solidFill>
                <a:latin typeface="Poppins Medium" panose="00000600000000000000" pitchFamily="2" charset="0"/>
                <a:ea typeface="Calibri" panose="020F0502020204030204" pitchFamily="34" charset="0"/>
                <a:cs typeface="Poppins Medium" panose="00000600000000000000" pitchFamily="2" charset="0"/>
              </a:rPr>
              <a:t> 2019 – 2020.</a:t>
            </a:r>
          </a:p>
          <a:p>
            <a:pPr marL="517525" algn="just">
              <a:lnSpc>
                <a:spcPct val="150000"/>
              </a:lnSpc>
              <a:buAutoNum type="arabicPeriod"/>
            </a:pPr>
            <a:r>
              <a:rPr lang="en-ID" sz="1800" dirty="0">
                <a:solidFill>
                  <a:srgbClr val="222222"/>
                </a:solidFill>
                <a:effectLst/>
                <a:latin typeface="Poppins Medium" panose="00000600000000000000" pitchFamily="2" charset="0"/>
                <a:ea typeface="Calibri" panose="020F0502020204030204" pitchFamily="34" charset="0"/>
                <a:cs typeface="Poppins Medium" panose="00000600000000000000" pitchFamily="2" charset="0"/>
              </a:rPr>
              <a:t>Beban </a:t>
            </a:r>
            <a:r>
              <a:rPr lang="en-ID" sz="1800" dirty="0" err="1">
                <a:solidFill>
                  <a:srgbClr val="222222"/>
                </a:solidFill>
                <a:effectLst/>
                <a:latin typeface="Poppins Medium" panose="00000600000000000000" pitchFamily="2" charset="0"/>
                <a:ea typeface="Calibri" panose="020F0502020204030204" pitchFamily="34" charset="0"/>
                <a:cs typeface="Poppins Medium" panose="00000600000000000000" pitchFamily="2" charset="0"/>
              </a:rPr>
              <a:t>Produksi</a:t>
            </a:r>
            <a:r>
              <a:rPr lang="en-ID" sz="1800" dirty="0">
                <a:solidFill>
                  <a:srgbClr val="222222"/>
                </a:solidFill>
                <a:effectLst/>
                <a:latin typeface="Poppins Medium" panose="00000600000000000000" pitchFamily="2" charset="0"/>
                <a:ea typeface="Calibri" panose="020F0502020204030204" pitchFamily="34" charset="0"/>
                <a:cs typeface="Poppins Medium" panose="00000600000000000000" pitchFamily="2" charset="0"/>
              </a:rPr>
              <a:t> Hulu dan Lifting, juga Beban </a:t>
            </a:r>
            <a:r>
              <a:rPr lang="en-ID" sz="1800" dirty="0" err="1">
                <a:solidFill>
                  <a:srgbClr val="222222"/>
                </a:solidFill>
                <a:effectLst/>
                <a:latin typeface="Poppins Medium" panose="00000600000000000000" pitchFamily="2" charset="0"/>
                <a:ea typeface="Calibri" panose="020F0502020204030204" pitchFamily="34" charset="0"/>
                <a:cs typeface="Poppins Medium" panose="00000600000000000000" pitchFamily="2" charset="0"/>
              </a:rPr>
              <a:t>Operasional</a:t>
            </a:r>
            <a:r>
              <a:rPr lang="en-ID" sz="1800" dirty="0">
                <a:solidFill>
                  <a:srgbClr val="222222"/>
                </a:solidFill>
                <a:effectLst/>
                <a:latin typeface="Poppins Medium" panose="00000600000000000000" pitchFamily="2" charset="0"/>
                <a:ea typeface="Calibri" panose="020F0502020204030204" pitchFamily="34" charset="0"/>
                <a:cs typeface="Poppins Medium" panose="00000600000000000000" pitchFamily="2" charset="0"/>
              </a:rPr>
              <a:t> yang naik.</a:t>
            </a:r>
          </a:p>
          <a:p>
            <a:pPr marL="517525" algn="just">
              <a:lnSpc>
                <a:spcPct val="150000"/>
              </a:lnSpc>
              <a:buAutoNum type="arabicPeriod"/>
            </a:pPr>
            <a:r>
              <a:rPr lang="en-ID" sz="1800" dirty="0" err="1">
                <a:solidFill>
                  <a:srgbClr val="222222"/>
                </a:solidFill>
                <a:latin typeface="Poppins Medium" panose="00000600000000000000" pitchFamily="2" charset="0"/>
                <a:ea typeface="Calibri" panose="020F0502020204030204" pitchFamily="34" charset="0"/>
                <a:cs typeface="Poppins Medium" panose="00000600000000000000" pitchFamily="2" charset="0"/>
              </a:rPr>
              <a:t>Kondisi</a:t>
            </a:r>
            <a:r>
              <a:rPr lang="en-ID" sz="1800" dirty="0">
                <a:solidFill>
                  <a:srgbClr val="222222"/>
                </a:solidFill>
                <a:latin typeface="Poppins Medium" panose="00000600000000000000" pitchFamily="2" charset="0"/>
                <a:ea typeface="Calibri" panose="020F0502020204030204" pitchFamily="34" charset="0"/>
                <a:cs typeface="Poppins Medium" panose="00000600000000000000" pitchFamily="2" charset="0"/>
              </a:rPr>
              <a:t> Internal Perusahaan yang </a:t>
            </a:r>
            <a:r>
              <a:rPr lang="en-ID" sz="1800" dirty="0" err="1">
                <a:solidFill>
                  <a:srgbClr val="222222"/>
                </a:solidFill>
                <a:latin typeface="Poppins Medium" panose="00000600000000000000" pitchFamily="2" charset="0"/>
                <a:ea typeface="Calibri" panose="020F0502020204030204" pitchFamily="34" charset="0"/>
                <a:cs typeface="Poppins Medium" panose="00000600000000000000" pitchFamily="2" charset="0"/>
              </a:rPr>
              <a:t>menurun</a:t>
            </a:r>
            <a:r>
              <a:rPr lang="en-ID" sz="1800" dirty="0">
                <a:solidFill>
                  <a:srgbClr val="222222"/>
                </a:solidFill>
                <a:latin typeface="Poppins Medium" panose="00000600000000000000" pitchFamily="2" charset="0"/>
                <a:ea typeface="Calibri" panose="020F0502020204030204" pitchFamily="34" charset="0"/>
                <a:cs typeface="Poppins Medium" panose="00000600000000000000" pitchFamily="2" charset="0"/>
              </a:rPr>
              <a:t>.</a:t>
            </a:r>
            <a:endParaRPr lang="en-ID" sz="1800" dirty="0">
              <a:effectLst/>
              <a:latin typeface="Poppins Medium" panose="00000600000000000000" pitchFamily="2" charset="0"/>
              <a:ea typeface="Calibri" panose="020F0502020204030204" pitchFamily="34" charset="0"/>
              <a:cs typeface="Poppins Medium" panose="00000600000000000000" pitchFamily="2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endParaRPr lang="en-ID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endParaRPr lang="en-ID" sz="1800" dirty="0">
              <a:solidFill>
                <a:srgbClr val="22222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buFont typeface="Arial"/>
              <a:buNone/>
            </a:pPr>
            <a:endParaRPr lang="en-ID" sz="1400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SzPts val="1600"/>
              <a:buFont typeface="Arial"/>
              <a:buNone/>
            </a:pPr>
            <a:r>
              <a:rPr lang="en-ID" sz="1400" dirty="0"/>
              <a:t>						</a:t>
            </a:r>
            <a:endParaRPr lang="en-ID" sz="1400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8775" indent="-271463" algn="just">
              <a:lnSpc>
                <a:spcPct val="150000"/>
              </a:lnSpc>
              <a:spcBef>
                <a:spcPts val="0"/>
              </a:spcBef>
              <a:buSzPts val="1600"/>
              <a:buNone/>
            </a:pPr>
            <a:r>
              <a:rPr lang="en-US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endParaRPr lang="en-ID" sz="1400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" indent="0" algn="just">
              <a:buFont typeface="Arial"/>
              <a:buNone/>
            </a:pPr>
            <a:endParaRPr lang="en-ID" sz="1800" dirty="0"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SzPts val="1600"/>
              <a:buFont typeface="Arial"/>
              <a:buNone/>
            </a:pPr>
            <a:endParaRPr lang="en-ID" sz="1600" dirty="0"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SzPts val="1600"/>
              <a:buFont typeface="Arial"/>
              <a:buNone/>
            </a:pPr>
            <a:endParaRPr lang="en-ID" sz="1400" b="1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SzPts val="1600"/>
              <a:buFont typeface="Arial"/>
              <a:buNone/>
            </a:pPr>
            <a:r>
              <a:rPr lang="en-ID" sz="1400" dirty="0">
                <a:solidFill>
                  <a:srgbClr val="22222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endParaRPr lang="en-ID" sz="1400" dirty="0"/>
          </a:p>
        </p:txBody>
      </p:sp>
    </p:spTree>
    <p:extLst>
      <p:ext uri="{BB962C8B-B14F-4D97-AF65-F5344CB8AC3E}">
        <p14:creationId xmlns:p14="http://schemas.microsoft.com/office/powerpoint/2010/main" val="2050718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140B13D-72FE-644A-A59D-D267CE03D5FA}"/>
              </a:ext>
            </a:extLst>
          </p:cNvPr>
          <p:cNvGrpSpPr/>
          <p:nvPr/>
        </p:nvGrpSpPr>
        <p:grpSpPr>
          <a:xfrm>
            <a:off x="-1579912" y="127482"/>
            <a:ext cx="11142921" cy="839558"/>
            <a:chOff x="3043865" y="-990056"/>
            <a:chExt cx="11142921" cy="839558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809A73CE-DA5E-DA82-A1EB-7528E54CD26D}"/>
                </a:ext>
              </a:extLst>
            </p:cNvPr>
            <p:cNvGrpSpPr/>
            <p:nvPr/>
          </p:nvGrpSpPr>
          <p:grpSpPr>
            <a:xfrm>
              <a:off x="3043865" y="-990056"/>
              <a:ext cx="11142921" cy="839558"/>
              <a:chOff x="-1839433" y="45306"/>
              <a:chExt cx="11142921" cy="1113644"/>
            </a:xfrm>
          </p:grpSpPr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86DE5E7A-B532-9541-F2D8-292E32140921}"/>
                  </a:ext>
                </a:extLst>
              </p:cNvPr>
              <p:cNvSpPr/>
              <p:nvPr/>
            </p:nvSpPr>
            <p:spPr>
              <a:xfrm>
                <a:off x="-1701208" y="160876"/>
                <a:ext cx="10898372" cy="882503"/>
              </a:xfrm>
              <a:prstGeom prst="round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Poppins Medium" panose="00000600000000000000" pitchFamily="2" charset="0"/>
                  <a:cs typeface="Poppins Medium" panose="00000600000000000000" pitchFamily="2" charset="0"/>
                </a:endParaRPr>
              </a:p>
            </p:txBody>
          </p:sp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1097B02B-A242-EE20-98C1-1135F2F5D6B2}"/>
                  </a:ext>
                </a:extLst>
              </p:cNvPr>
              <p:cNvSpPr/>
              <p:nvPr/>
            </p:nvSpPr>
            <p:spPr>
              <a:xfrm>
                <a:off x="-1839433" y="45306"/>
                <a:ext cx="11142921" cy="1113644"/>
              </a:xfrm>
              <a:prstGeom prst="roundRect">
                <a:avLst/>
              </a:prstGeom>
              <a:solidFill>
                <a:schemeClr val="tx2"/>
              </a:solidFill>
              <a:ln w="38100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Poppins Medium" panose="00000600000000000000" pitchFamily="2" charset="0"/>
                  <a:cs typeface="Poppins Medium" panose="00000600000000000000" pitchFamily="2" charset="0"/>
                </a:endParaRPr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A063E88-486C-E588-30F8-69EDEE90FE13}"/>
                </a:ext>
              </a:extLst>
            </p:cNvPr>
            <p:cNvSpPr txBox="1"/>
            <p:nvPr/>
          </p:nvSpPr>
          <p:spPr>
            <a:xfrm>
              <a:off x="4796464" y="-794226"/>
              <a:ext cx="7868093" cy="40011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000" b="1" cap="all" dirty="0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Hasil </a:t>
              </a:r>
              <a:r>
                <a:rPr lang="en-US" sz="2000" b="1" cap="all" dirty="0" err="1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analisa</a:t>
              </a:r>
              <a:r>
                <a:rPr lang="en-US" sz="2000" b="1" cap="all" dirty="0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 yang </a:t>
              </a:r>
              <a:r>
                <a:rPr lang="en-US" sz="2000" b="1" cap="all" dirty="0" err="1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perlu</a:t>
              </a:r>
              <a:r>
                <a:rPr lang="en-US" sz="2000" b="1" cap="all" dirty="0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 </a:t>
              </a:r>
              <a:r>
                <a:rPr lang="en-US" sz="2000" b="1" cap="all" dirty="0" err="1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ditindak</a:t>
              </a:r>
              <a:r>
                <a:rPr lang="en-US" sz="2000" b="1" cap="all" dirty="0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 </a:t>
              </a:r>
              <a:r>
                <a:rPr lang="en-US" sz="2000" b="1" cap="all" dirty="0" err="1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lanjuti</a:t>
              </a:r>
              <a:endParaRPr lang="en-US" sz="2000" b="1" cap="all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endParaRPr>
            </a:p>
          </p:txBody>
        </p:sp>
      </p:grpSp>
      <p:sp>
        <p:nvSpPr>
          <p:cNvPr id="12" name="Google Shape;234;g14364cff520_1_42">
            <a:extLst>
              <a:ext uri="{FF2B5EF4-FFF2-40B4-BE49-F238E27FC236}">
                <a16:creationId xmlns:a16="http://schemas.microsoft.com/office/drawing/2014/main" id="{D118097E-B613-C5B3-38E9-BD6CBF91BA99}"/>
              </a:ext>
            </a:extLst>
          </p:cNvPr>
          <p:cNvSpPr txBox="1">
            <a:spLocks/>
          </p:cNvSpPr>
          <p:nvPr/>
        </p:nvSpPr>
        <p:spPr>
          <a:xfrm>
            <a:off x="319458" y="467131"/>
            <a:ext cx="10631687" cy="6031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74625" indent="0" algn="just">
              <a:lnSpc>
                <a:spcPct val="150000"/>
              </a:lnSpc>
              <a:buNone/>
            </a:pPr>
            <a:endParaRPr lang="en-ID" sz="1800" dirty="0">
              <a:solidFill>
                <a:srgbClr val="222222"/>
              </a:solidFill>
              <a:effectLst/>
              <a:latin typeface="Poppins Medium" panose="00000600000000000000" pitchFamily="2" charset="0"/>
              <a:ea typeface="Calibri" panose="020F0502020204030204" pitchFamily="34" charset="0"/>
              <a:cs typeface="Poppins Medium" panose="00000600000000000000" pitchFamily="2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hasil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kajian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dilakukan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Konsultan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Independen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berikut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hal-hal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penting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perlu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menjadi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perhatian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manajemen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guna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mengatasi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permasalahan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meningkatkan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Laba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Perusahaan:</a:t>
            </a:r>
          </a:p>
          <a:p>
            <a:pPr marL="114300" indent="0" algn="just">
              <a:lnSpc>
                <a:spcPct val="150000"/>
              </a:lnSpc>
              <a:buNone/>
            </a:pP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r>
              <a:rPr lang="en-ID" sz="18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Aspek</a:t>
            </a:r>
            <a:r>
              <a:rPr lang="en-ID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Budaya</a:t>
            </a:r>
            <a:r>
              <a:rPr lang="en-ID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</a:t>
            </a:r>
            <a:r>
              <a:rPr lang="en-ID" sz="1800" b="1" u="sng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nisasi</a:t>
            </a:r>
            <a:r>
              <a:rPr lang="en-ID" sz="1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&amp; </a:t>
            </a:r>
            <a:r>
              <a:rPr lang="en-ID" sz="1800" b="1" u="sng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Pengembangan</a:t>
            </a:r>
            <a:r>
              <a:rPr lang="en-ID" sz="1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b="1" u="sng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Sumber</a:t>
            </a:r>
            <a:r>
              <a:rPr lang="en-ID" sz="1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Daya </a:t>
            </a:r>
            <a:r>
              <a:rPr lang="en-ID" sz="1800" b="1" u="sng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Manusia</a:t>
            </a:r>
            <a:endParaRPr lang="en-ID" sz="1800" b="1" u="sng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AutoNum type="arabicPeriod"/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Semangat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turun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</a:t>
            </a:r>
            <a:r>
              <a:rPr lang="en-ID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ibat</a:t>
            </a:r>
            <a:r>
              <a:rPr lang="en-ID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Pandem</a:t>
            </a:r>
            <a:r>
              <a:rPr lang="en-ID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Convid-19.</a:t>
            </a:r>
          </a:p>
          <a:p>
            <a:pPr algn="just">
              <a:lnSpc>
                <a:spcPct val="150000"/>
              </a:lnSpc>
              <a:buAutoNum type="arabicPeriod"/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Kompetensi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dimiliki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oleh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karyawan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kurang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sehingga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menghambat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produktifitas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potensi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inovasi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  <a:buAutoNum type="arabicPeriod"/>
            </a:pPr>
            <a:r>
              <a:rPr lang="en-ID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Skill Gap </a:t>
            </a:r>
            <a:r>
              <a:rPr lang="en-ID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antar</a:t>
            </a:r>
            <a:r>
              <a:rPr lang="en-ID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Karyawan</a:t>
            </a:r>
            <a:r>
              <a:rPr lang="en-ID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Generasi</a:t>
            </a:r>
            <a:r>
              <a:rPr lang="en-ID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Muda </a:t>
            </a:r>
            <a:r>
              <a:rPr lang="en-ID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Karyawan</a:t>
            </a:r>
            <a:r>
              <a:rPr lang="en-ID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Generasi</a:t>
            </a:r>
            <a:r>
              <a:rPr lang="en-ID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Tua</a:t>
            </a:r>
            <a:r>
              <a:rPr lang="en-ID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  <a:buAutoNum type="arabicPeriod"/>
            </a:pP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Selling skill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terbatas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karya</a:t>
            </a:r>
            <a:r>
              <a:rPr lang="en-ID" sz="18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wan</a:t>
            </a:r>
            <a:r>
              <a:rPr lang="en-ID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endParaRPr lang="en-ID" sz="1800" dirty="0">
              <a:solidFill>
                <a:srgbClr val="22222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buFont typeface="Arial"/>
              <a:buNone/>
            </a:pPr>
            <a:endParaRPr lang="en-ID" sz="1400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SzPts val="1600"/>
              <a:buFont typeface="Arial"/>
              <a:buNone/>
            </a:pPr>
            <a:r>
              <a:rPr lang="en-ID" sz="1400" dirty="0"/>
              <a:t>						</a:t>
            </a:r>
            <a:endParaRPr lang="en-ID" sz="1400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8775" indent="-271463" algn="just">
              <a:lnSpc>
                <a:spcPct val="150000"/>
              </a:lnSpc>
              <a:spcBef>
                <a:spcPts val="0"/>
              </a:spcBef>
              <a:buSzPts val="1600"/>
              <a:buNone/>
            </a:pPr>
            <a:r>
              <a:rPr lang="en-US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endParaRPr lang="en-ID" sz="1400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" indent="0" algn="just">
              <a:buFont typeface="Arial"/>
              <a:buNone/>
            </a:pPr>
            <a:endParaRPr lang="en-ID" sz="1800" dirty="0"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SzPts val="1600"/>
              <a:buFont typeface="Arial"/>
              <a:buNone/>
            </a:pPr>
            <a:endParaRPr lang="en-ID" sz="1600" dirty="0"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SzPts val="1600"/>
              <a:buFont typeface="Arial"/>
              <a:buNone/>
            </a:pPr>
            <a:endParaRPr lang="en-ID" sz="1400" b="1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SzPts val="1600"/>
              <a:buFont typeface="Arial"/>
              <a:buNone/>
            </a:pPr>
            <a:r>
              <a:rPr lang="en-ID" sz="1400" dirty="0">
                <a:solidFill>
                  <a:srgbClr val="22222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endParaRPr lang="en-ID" sz="1400" dirty="0"/>
          </a:p>
        </p:txBody>
      </p:sp>
    </p:spTree>
    <p:extLst>
      <p:ext uri="{BB962C8B-B14F-4D97-AF65-F5344CB8AC3E}">
        <p14:creationId xmlns:p14="http://schemas.microsoft.com/office/powerpoint/2010/main" val="898143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140B13D-72FE-644A-A59D-D267CE03D5FA}"/>
              </a:ext>
            </a:extLst>
          </p:cNvPr>
          <p:cNvGrpSpPr/>
          <p:nvPr/>
        </p:nvGrpSpPr>
        <p:grpSpPr>
          <a:xfrm>
            <a:off x="-1579912" y="127482"/>
            <a:ext cx="11142921" cy="839558"/>
            <a:chOff x="3043865" y="-990056"/>
            <a:chExt cx="11142921" cy="839558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809A73CE-DA5E-DA82-A1EB-7528E54CD26D}"/>
                </a:ext>
              </a:extLst>
            </p:cNvPr>
            <p:cNvGrpSpPr/>
            <p:nvPr/>
          </p:nvGrpSpPr>
          <p:grpSpPr>
            <a:xfrm>
              <a:off x="3043865" y="-990056"/>
              <a:ext cx="11142921" cy="839558"/>
              <a:chOff x="-1839433" y="45306"/>
              <a:chExt cx="11142921" cy="1113644"/>
            </a:xfrm>
          </p:grpSpPr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86DE5E7A-B532-9541-F2D8-292E32140921}"/>
                  </a:ext>
                </a:extLst>
              </p:cNvPr>
              <p:cNvSpPr/>
              <p:nvPr/>
            </p:nvSpPr>
            <p:spPr>
              <a:xfrm>
                <a:off x="-1701208" y="160876"/>
                <a:ext cx="10898372" cy="882503"/>
              </a:xfrm>
              <a:prstGeom prst="round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Poppins Medium" panose="00000600000000000000" pitchFamily="2" charset="0"/>
                  <a:cs typeface="Poppins Medium" panose="00000600000000000000" pitchFamily="2" charset="0"/>
                </a:endParaRPr>
              </a:p>
            </p:txBody>
          </p:sp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1097B02B-A242-EE20-98C1-1135F2F5D6B2}"/>
                  </a:ext>
                </a:extLst>
              </p:cNvPr>
              <p:cNvSpPr/>
              <p:nvPr/>
            </p:nvSpPr>
            <p:spPr>
              <a:xfrm>
                <a:off x="-1839433" y="45306"/>
                <a:ext cx="11142921" cy="1113644"/>
              </a:xfrm>
              <a:prstGeom prst="roundRect">
                <a:avLst/>
              </a:prstGeom>
              <a:solidFill>
                <a:schemeClr val="tx2"/>
              </a:solidFill>
              <a:ln w="38100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Poppins Medium" panose="00000600000000000000" pitchFamily="2" charset="0"/>
                  <a:cs typeface="Poppins Medium" panose="00000600000000000000" pitchFamily="2" charset="0"/>
                </a:endParaRPr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A063E88-486C-E588-30F8-69EDEE90FE13}"/>
                </a:ext>
              </a:extLst>
            </p:cNvPr>
            <p:cNvSpPr txBox="1"/>
            <p:nvPr/>
          </p:nvSpPr>
          <p:spPr>
            <a:xfrm>
              <a:off x="4796464" y="-794226"/>
              <a:ext cx="7868093" cy="40011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000" b="1" cap="all" dirty="0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Hasil </a:t>
              </a:r>
              <a:r>
                <a:rPr lang="en-US" sz="2000" b="1" cap="all" dirty="0" err="1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analisa</a:t>
              </a:r>
              <a:r>
                <a:rPr lang="en-US" sz="2000" b="1" cap="all" dirty="0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 yang </a:t>
              </a:r>
              <a:r>
                <a:rPr lang="en-US" sz="2000" b="1" cap="all" dirty="0" err="1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perlu</a:t>
              </a:r>
              <a:r>
                <a:rPr lang="en-US" sz="2000" b="1" cap="all" dirty="0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 </a:t>
              </a:r>
              <a:r>
                <a:rPr lang="en-US" sz="2000" b="1" cap="all" dirty="0" err="1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ditindak</a:t>
              </a:r>
              <a:r>
                <a:rPr lang="en-US" sz="2000" b="1" cap="all" dirty="0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 </a:t>
              </a:r>
              <a:r>
                <a:rPr lang="en-US" sz="2000" b="1" cap="all" dirty="0" err="1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lanjuti</a:t>
              </a:r>
              <a:endParaRPr lang="en-US" sz="2000" b="1" cap="all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endParaRPr>
            </a:p>
          </p:txBody>
        </p:sp>
      </p:grpSp>
      <p:sp>
        <p:nvSpPr>
          <p:cNvPr id="12" name="Google Shape;234;g14364cff520_1_42">
            <a:extLst>
              <a:ext uri="{FF2B5EF4-FFF2-40B4-BE49-F238E27FC236}">
                <a16:creationId xmlns:a16="http://schemas.microsoft.com/office/drawing/2014/main" id="{D118097E-B613-C5B3-38E9-BD6CBF91BA99}"/>
              </a:ext>
            </a:extLst>
          </p:cNvPr>
          <p:cNvSpPr txBox="1">
            <a:spLocks/>
          </p:cNvSpPr>
          <p:nvPr/>
        </p:nvSpPr>
        <p:spPr>
          <a:xfrm>
            <a:off x="352115" y="413180"/>
            <a:ext cx="10631687" cy="6031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74625" indent="0" algn="just">
              <a:lnSpc>
                <a:spcPct val="150000"/>
              </a:lnSpc>
              <a:buNone/>
            </a:pPr>
            <a:endParaRPr lang="en-ID" sz="1800" dirty="0">
              <a:solidFill>
                <a:srgbClr val="222222"/>
              </a:solidFill>
              <a:effectLst/>
              <a:latin typeface="Poppins Medium" panose="00000600000000000000" pitchFamily="2" charset="0"/>
              <a:ea typeface="Calibri" panose="020F0502020204030204" pitchFamily="34" charset="0"/>
              <a:cs typeface="Poppins Medium" panose="00000600000000000000" pitchFamily="2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r>
              <a:rPr lang="en-ID" sz="1600" b="1" u="sng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Aspek</a:t>
            </a:r>
            <a:r>
              <a:rPr lang="en-ID" sz="16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b="1" u="sng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Kesejahteraan</a:t>
            </a:r>
            <a:endParaRPr lang="en-ID" sz="1600" b="1" u="sng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Adanya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ketidakpuasan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karyawan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terhadap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pembagian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bonus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kinerja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sehingga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menurunkan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semangat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kinerja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114300" indent="0" algn="just">
              <a:lnSpc>
                <a:spcPct val="150000"/>
              </a:lnSpc>
              <a:buNone/>
            </a:pPr>
            <a:endParaRPr lang="en-ID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r>
              <a:rPr lang="en-ID" sz="1600" b="1" u="sng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Aspek</a:t>
            </a:r>
            <a:r>
              <a:rPr lang="en-ID" sz="16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Personalia</a:t>
            </a:r>
          </a:p>
          <a:p>
            <a:pPr algn="just">
              <a:lnSpc>
                <a:spcPct val="150000"/>
              </a:lnSpc>
              <a:buAutoNum type="arabicPeriod"/>
            </a:pP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Ketidak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Efektifan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pengaturan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Karyawan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  <a:buAutoNum type="arabicPeriod"/>
            </a:pP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Ketidakpuasan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karyawan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career path.</a:t>
            </a:r>
          </a:p>
          <a:p>
            <a:pPr algn="just">
              <a:lnSpc>
                <a:spcPct val="150000"/>
              </a:lnSpc>
              <a:buAutoNum type="arabicPeriod"/>
            </a:pP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Turn Over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karyawan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berprestasi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cukup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tinggi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114300" indent="0" algn="just">
              <a:lnSpc>
                <a:spcPct val="150000"/>
              </a:lnSpc>
              <a:buNone/>
            </a:pPr>
            <a:endParaRPr lang="en-ID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r>
              <a:rPr lang="en-ID" sz="1600" b="1" u="sng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Aspek</a:t>
            </a:r>
            <a:r>
              <a:rPr lang="en-ID" sz="16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b="1" u="sng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Kepuasan</a:t>
            </a:r>
            <a:r>
              <a:rPr lang="en-ID" sz="16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b="1" u="sng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Pelanggan</a:t>
            </a:r>
            <a:endParaRPr lang="en-ID" sz="1600" b="1" u="sng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Kinerja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ketepatan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penyampaian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laporan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masih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belum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maksimal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114300" indent="0" algn="just">
              <a:lnSpc>
                <a:spcPct val="150000"/>
              </a:lnSpc>
              <a:buNone/>
            </a:pPr>
            <a:endParaRPr lang="en-ID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endParaRPr lang="en-ID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endParaRPr lang="en-ID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endParaRPr lang="en-ID" sz="1800" dirty="0">
              <a:solidFill>
                <a:srgbClr val="22222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buFont typeface="Arial"/>
              <a:buNone/>
            </a:pPr>
            <a:endParaRPr lang="en-ID" sz="1400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SzPts val="1600"/>
              <a:buFont typeface="Arial"/>
              <a:buNone/>
            </a:pPr>
            <a:r>
              <a:rPr lang="en-ID" sz="1400" dirty="0"/>
              <a:t>						</a:t>
            </a:r>
            <a:endParaRPr lang="en-ID" sz="1400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8775" indent="-271463" algn="just">
              <a:lnSpc>
                <a:spcPct val="150000"/>
              </a:lnSpc>
              <a:spcBef>
                <a:spcPts val="0"/>
              </a:spcBef>
              <a:buSzPts val="1600"/>
              <a:buNone/>
            </a:pPr>
            <a:r>
              <a:rPr lang="en-US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endParaRPr lang="en-ID" sz="1400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" indent="0" algn="just">
              <a:buFont typeface="Arial"/>
              <a:buNone/>
            </a:pPr>
            <a:endParaRPr lang="en-ID" sz="1800" dirty="0"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SzPts val="1600"/>
              <a:buFont typeface="Arial"/>
              <a:buNone/>
            </a:pPr>
            <a:endParaRPr lang="en-ID" sz="1600" dirty="0"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SzPts val="1600"/>
              <a:buFont typeface="Arial"/>
              <a:buNone/>
            </a:pPr>
            <a:endParaRPr lang="en-ID" sz="1400" b="1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SzPts val="1600"/>
              <a:buFont typeface="Arial"/>
              <a:buNone/>
            </a:pPr>
            <a:r>
              <a:rPr lang="en-ID" sz="1400" dirty="0">
                <a:solidFill>
                  <a:srgbClr val="22222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endParaRPr lang="en-ID" sz="1400" dirty="0"/>
          </a:p>
        </p:txBody>
      </p:sp>
    </p:spTree>
    <p:extLst>
      <p:ext uri="{BB962C8B-B14F-4D97-AF65-F5344CB8AC3E}">
        <p14:creationId xmlns:p14="http://schemas.microsoft.com/office/powerpoint/2010/main" val="456421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140B13D-72FE-644A-A59D-D267CE03D5FA}"/>
              </a:ext>
            </a:extLst>
          </p:cNvPr>
          <p:cNvGrpSpPr/>
          <p:nvPr/>
        </p:nvGrpSpPr>
        <p:grpSpPr>
          <a:xfrm>
            <a:off x="-1579912" y="127482"/>
            <a:ext cx="11142921" cy="839558"/>
            <a:chOff x="3043865" y="-990056"/>
            <a:chExt cx="11142921" cy="839558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809A73CE-DA5E-DA82-A1EB-7528E54CD26D}"/>
                </a:ext>
              </a:extLst>
            </p:cNvPr>
            <p:cNvGrpSpPr/>
            <p:nvPr/>
          </p:nvGrpSpPr>
          <p:grpSpPr>
            <a:xfrm>
              <a:off x="3043865" y="-990056"/>
              <a:ext cx="11142921" cy="839558"/>
              <a:chOff x="-1839433" y="45306"/>
              <a:chExt cx="11142921" cy="1113644"/>
            </a:xfrm>
          </p:grpSpPr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86DE5E7A-B532-9541-F2D8-292E32140921}"/>
                  </a:ext>
                </a:extLst>
              </p:cNvPr>
              <p:cNvSpPr/>
              <p:nvPr/>
            </p:nvSpPr>
            <p:spPr>
              <a:xfrm>
                <a:off x="-1701208" y="160876"/>
                <a:ext cx="10898372" cy="882503"/>
              </a:xfrm>
              <a:prstGeom prst="round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Poppins Medium" panose="00000600000000000000" pitchFamily="2" charset="0"/>
                  <a:cs typeface="Poppins Medium" panose="00000600000000000000" pitchFamily="2" charset="0"/>
                </a:endParaRPr>
              </a:p>
            </p:txBody>
          </p:sp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1097B02B-A242-EE20-98C1-1135F2F5D6B2}"/>
                  </a:ext>
                </a:extLst>
              </p:cNvPr>
              <p:cNvSpPr/>
              <p:nvPr/>
            </p:nvSpPr>
            <p:spPr>
              <a:xfrm>
                <a:off x="-1839433" y="45306"/>
                <a:ext cx="11142921" cy="1113644"/>
              </a:xfrm>
              <a:prstGeom prst="roundRect">
                <a:avLst/>
              </a:prstGeom>
              <a:solidFill>
                <a:schemeClr val="tx2"/>
              </a:solidFill>
              <a:ln w="38100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Poppins Medium" panose="00000600000000000000" pitchFamily="2" charset="0"/>
                  <a:cs typeface="Poppins Medium" panose="00000600000000000000" pitchFamily="2" charset="0"/>
                </a:endParaRPr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A063E88-486C-E588-30F8-69EDEE90FE13}"/>
                </a:ext>
              </a:extLst>
            </p:cNvPr>
            <p:cNvSpPr txBox="1"/>
            <p:nvPr/>
          </p:nvSpPr>
          <p:spPr>
            <a:xfrm>
              <a:off x="4796464" y="-794226"/>
              <a:ext cx="7868093" cy="40011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000" b="1" cap="all" dirty="0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PRIORITAS Hasil </a:t>
              </a:r>
              <a:r>
                <a:rPr lang="en-US" sz="2000" b="1" cap="all" dirty="0" err="1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analisa</a:t>
              </a:r>
              <a:r>
                <a:rPr lang="en-US" sz="2000" b="1" cap="all" dirty="0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 UNTUK DITINDAK LANJUTI</a:t>
              </a:r>
            </a:p>
          </p:txBody>
        </p:sp>
      </p:grpSp>
      <p:sp>
        <p:nvSpPr>
          <p:cNvPr id="12" name="Google Shape;234;g14364cff520_1_42">
            <a:extLst>
              <a:ext uri="{FF2B5EF4-FFF2-40B4-BE49-F238E27FC236}">
                <a16:creationId xmlns:a16="http://schemas.microsoft.com/office/drawing/2014/main" id="{D118097E-B613-C5B3-38E9-BD6CBF91BA99}"/>
              </a:ext>
            </a:extLst>
          </p:cNvPr>
          <p:cNvSpPr txBox="1">
            <a:spLocks/>
          </p:cNvSpPr>
          <p:nvPr/>
        </p:nvSpPr>
        <p:spPr>
          <a:xfrm>
            <a:off x="319458" y="467131"/>
            <a:ext cx="10631687" cy="6031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74625" indent="0" algn="just">
              <a:lnSpc>
                <a:spcPct val="150000"/>
              </a:lnSpc>
              <a:buNone/>
            </a:pPr>
            <a:endParaRPr lang="en-ID" sz="1800" dirty="0">
              <a:solidFill>
                <a:srgbClr val="222222"/>
              </a:solidFill>
              <a:effectLst/>
              <a:latin typeface="Poppins Medium" panose="00000600000000000000" pitchFamily="2" charset="0"/>
              <a:ea typeface="Calibri" panose="020F0502020204030204" pitchFamily="34" charset="0"/>
              <a:cs typeface="Poppins Medium" panose="00000600000000000000" pitchFamily="2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meningkatkan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perkembangan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Perusahaan,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setelah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menganalisa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akar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permasalahan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Perusahaan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perlu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membuat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prioritas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tindak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lanjut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agar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perbaikan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efektif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tepat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guna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114300" indent="0" algn="just">
              <a:lnSpc>
                <a:spcPct val="150000"/>
              </a:lnSpc>
              <a:buNone/>
            </a:pP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Berikut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tingkat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prioritas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hasil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analisa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sebelumnya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sudah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dijelaskan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ID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r>
              <a:rPr lang="en-ID" sz="1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</a:t>
            </a:r>
            <a:r>
              <a:rPr lang="en-ID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Aspek</a:t>
            </a:r>
            <a:r>
              <a:rPr lang="en-ID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Kesejahteraan</a:t>
            </a:r>
            <a:endParaRPr lang="en-ID" sz="1800" b="1" u="sng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r>
              <a:rPr lang="en-ID" sz="1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en-ID" sz="1800" b="1" u="sng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Aspek</a:t>
            </a:r>
            <a:r>
              <a:rPr lang="en-ID" sz="1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Personalia</a:t>
            </a:r>
          </a:p>
          <a:p>
            <a:pPr marL="114300" indent="0" algn="just">
              <a:lnSpc>
                <a:spcPct val="150000"/>
              </a:lnSpc>
              <a:buNone/>
            </a:pPr>
            <a:r>
              <a:rPr lang="en-ID" sz="1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lang="en-ID" sz="18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Aspek</a:t>
            </a:r>
            <a:r>
              <a:rPr lang="en-ID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Budaya</a:t>
            </a:r>
            <a:r>
              <a:rPr lang="en-ID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b="1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</a:t>
            </a:r>
            <a:r>
              <a:rPr lang="en-ID" sz="1800" b="1" u="sng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nisasi</a:t>
            </a:r>
            <a:r>
              <a:rPr lang="en-ID" sz="1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&amp; </a:t>
            </a:r>
            <a:r>
              <a:rPr lang="en-ID" sz="1800" b="1" u="sng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Pengembangan</a:t>
            </a:r>
            <a:r>
              <a:rPr lang="en-ID" sz="1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b="1" u="sng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Sumber</a:t>
            </a:r>
            <a:r>
              <a:rPr lang="en-ID" sz="1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Daya </a:t>
            </a:r>
            <a:r>
              <a:rPr lang="en-ID" sz="1800" b="1" u="sng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Manusia</a:t>
            </a:r>
            <a:endParaRPr lang="en-ID" sz="1800" b="1" u="sng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r>
              <a:rPr lang="en-ID" sz="1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</a:t>
            </a:r>
            <a:r>
              <a:rPr lang="en-ID" sz="1800" b="1" u="sng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Aspek</a:t>
            </a:r>
            <a:r>
              <a:rPr lang="en-ID" sz="1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b="1" u="sng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Kepuasan</a:t>
            </a:r>
            <a:r>
              <a:rPr lang="en-ID" sz="1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b="1" u="sng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Pelanggan</a:t>
            </a:r>
            <a:endParaRPr lang="en-ID" sz="1800" b="1" u="sng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endParaRPr lang="en-ID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endParaRPr lang="en-ID" sz="1800" dirty="0">
              <a:solidFill>
                <a:srgbClr val="22222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buFont typeface="Arial"/>
              <a:buNone/>
            </a:pPr>
            <a:endParaRPr lang="en-ID" sz="1400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SzPts val="1600"/>
              <a:buFont typeface="Arial"/>
              <a:buNone/>
            </a:pPr>
            <a:r>
              <a:rPr lang="en-ID" sz="1400" dirty="0"/>
              <a:t>						</a:t>
            </a:r>
            <a:endParaRPr lang="en-ID" sz="1400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8775" indent="-271463" algn="just">
              <a:lnSpc>
                <a:spcPct val="150000"/>
              </a:lnSpc>
              <a:spcBef>
                <a:spcPts val="0"/>
              </a:spcBef>
              <a:buSzPts val="1600"/>
              <a:buNone/>
            </a:pPr>
            <a:r>
              <a:rPr lang="en-US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endParaRPr lang="en-ID" sz="1400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" indent="0" algn="just">
              <a:buFont typeface="Arial"/>
              <a:buNone/>
            </a:pPr>
            <a:endParaRPr lang="en-ID" sz="1800" dirty="0"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SzPts val="1600"/>
              <a:buFont typeface="Arial"/>
              <a:buNone/>
            </a:pPr>
            <a:endParaRPr lang="en-ID" sz="1600" dirty="0"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SzPts val="1600"/>
              <a:buFont typeface="Arial"/>
              <a:buNone/>
            </a:pPr>
            <a:endParaRPr lang="en-ID" sz="1400" b="1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SzPts val="1600"/>
              <a:buFont typeface="Arial"/>
              <a:buNone/>
            </a:pPr>
            <a:r>
              <a:rPr lang="en-ID" sz="1400" dirty="0">
                <a:solidFill>
                  <a:srgbClr val="22222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endParaRPr lang="en-ID" sz="1400" dirty="0"/>
          </a:p>
        </p:txBody>
      </p:sp>
    </p:spTree>
    <p:extLst>
      <p:ext uri="{BB962C8B-B14F-4D97-AF65-F5344CB8AC3E}">
        <p14:creationId xmlns:p14="http://schemas.microsoft.com/office/powerpoint/2010/main" val="2693005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140B13D-72FE-644A-A59D-D267CE03D5FA}"/>
              </a:ext>
            </a:extLst>
          </p:cNvPr>
          <p:cNvGrpSpPr/>
          <p:nvPr/>
        </p:nvGrpSpPr>
        <p:grpSpPr>
          <a:xfrm>
            <a:off x="-1579912" y="127482"/>
            <a:ext cx="11142921" cy="839558"/>
            <a:chOff x="3043865" y="-990056"/>
            <a:chExt cx="11142921" cy="839558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809A73CE-DA5E-DA82-A1EB-7528E54CD26D}"/>
                </a:ext>
              </a:extLst>
            </p:cNvPr>
            <p:cNvGrpSpPr/>
            <p:nvPr/>
          </p:nvGrpSpPr>
          <p:grpSpPr>
            <a:xfrm>
              <a:off x="3043865" y="-990056"/>
              <a:ext cx="11142921" cy="839558"/>
              <a:chOff x="-1839433" y="45306"/>
              <a:chExt cx="11142921" cy="1113644"/>
            </a:xfrm>
          </p:grpSpPr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86DE5E7A-B532-9541-F2D8-292E32140921}"/>
                  </a:ext>
                </a:extLst>
              </p:cNvPr>
              <p:cNvSpPr/>
              <p:nvPr/>
            </p:nvSpPr>
            <p:spPr>
              <a:xfrm>
                <a:off x="-1701208" y="160876"/>
                <a:ext cx="10898372" cy="882503"/>
              </a:xfrm>
              <a:prstGeom prst="round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Poppins Medium" panose="00000600000000000000" pitchFamily="2" charset="0"/>
                  <a:cs typeface="Poppins Medium" panose="00000600000000000000" pitchFamily="2" charset="0"/>
                </a:endParaRPr>
              </a:p>
            </p:txBody>
          </p:sp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1097B02B-A242-EE20-98C1-1135F2F5D6B2}"/>
                  </a:ext>
                </a:extLst>
              </p:cNvPr>
              <p:cNvSpPr/>
              <p:nvPr/>
            </p:nvSpPr>
            <p:spPr>
              <a:xfrm>
                <a:off x="-1839433" y="45306"/>
                <a:ext cx="11142921" cy="1113644"/>
              </a:xfrm>
              <a:prstGeom prst="roundRect">
                <a:avLst/>
              </a:prstGeom>
              <a:solidFill>
                <a:schemeClr val="tx2"/>
              </a:solidFill>
              <a:ln w="38100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Poppins Medium" panose="00000600000000000000" pitchFamily="2" charset="0"/>
                  <a:cs typeface="Poppins Medium" panose="00000600000000000000" pitchFamily="2" charset="0"/>
                </a:endParaRPr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A063E88-486C-E588-30F8-69EDEE90FE13}"/>
                </a:ext>
              </a:extLst>
            </p:cNvPr>
            <p:cNvSpPr txBox="1"/>
            <p:nvPr/>
          </p:nvSpPr>
          <p:spPr>
            <a:xfrm>
              <a:off x="4796464" y="-794226"/>
              <a:ext cx="7868093" cy="40011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000" b="1" cap="all" dirty="0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Growth plan – </a:t>
              </a:r>
              <a:r>
                <a:rPr lang="en-US" sz="2000" b="1" cap="all" dirty="0" err="1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Aspek</a:t>
              </a:r>
              <a:r>
                <a:rPr lang="en-US" sz="2000" b="1" cap="all" dirty="0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 </a:t>
              </a:r>
              <a:r>
                <a:rPr lang="en-US" sz="2000" b="1" cap="all" dirty="0" err="1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kesejahteraan</a:t>
              </a:r>
              <a:endParaRPr lang="en-US" sz="2000" b="1" cap="all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endParaRPr>
            </a:p>
          </p:txBody>
        </p:sp>
      </p:grpSp>
      <p:sp>
        <p:nvSpPr>
          <p:cNvPr id="5" name="Google Shape;234;g14364cff520_1_42">
            <a:extLst>
              <a:ext uri="{FF2B5EF4-FFF2-40B4-BE49-F238E27FC236}">
                <a16:creationId xmlns:a16="http://schemas.microsoft.com/office/drawing/2014/main" id="{A0AB4585-04AE-922A-45EB-311C5331DE7A}"/>
              </a:ext>
            </a:extLst>
          </p:cNvPr>
          <p:cNvSpPr txBox="1">
            <a:spLocks/>
          </p:cNvSpPr>
          <p:nvPr/>
        </p:nvSpPr>
        <p:spPr>
          <a:xfrm>
            <a:off x="319458" y="467131"/>
            <a:ext cx="10631687" cy="6031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74625" indent="0" algn="just">
              <a:lnSpc>
                <a:spcPct val="150000"/>
              </a:lnSpc>
              <a:buNone/>
            </a:pPr>
            <a:endParaRPr lang="en-ID" sz="1800" dirty="0">
              <a:solidFill>
                <a:srgbClr val="222222"/>
              </a:solidFill>
              <a:effectLst/>
              <a:latin typeface="Poppins Medium" panose="00000600000000000000" pitchFamily="2" charset="0"/>
              <a:ea typeface="Calibri" panose="020F0502020204030204" pitchFamily="34" charset="0"/>
              <a:cs typeface="Poppins Medium" panose="00000600000000000000" pitchFamily="2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Sumber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Daya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Manusia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karyawan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asset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utama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Perusahaan.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Karyawan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sebagai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aset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inti internal Perusahaan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perlu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mendapat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prioritas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utama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ditindak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lanjuti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demi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perbaikan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Perusahaan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secara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menyeluruh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berkesinambungan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  <a:buAutoNum type="arabicPeriod"/>
            </a:pP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Jika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Karyawan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puas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apa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ia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dapatkan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maka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ia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bersemangat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bekerja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serta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loyal.</a:t>
            </a:r>
          </a:p>
          <a:p>
            <a:pPr algn="just">
              <a:lnSpc>
                <a:spcPct val="150000"/>
              </a:lnSpc>
              <a:buAutoNum type="arabicPeriod"/>
            </a:pP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semangat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tinggi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produktifitas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Perusahaan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meningkat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  <a:buAutoNum type="arabicPeriod"/>
            </a:pP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semangat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tinggi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bisa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meningkatkan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ide-ide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inovasi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maupun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perbaikan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Perusahaan.</a:t>
            </a:r>
          </a:p>
          <a:p>
            <a:pPr marL="114300" indent="0" algn="just">
              <a:lnSpc>
                <a:spcPct val="150000"/>
              </a:lnSpc>
              <a:buNone/>
            </a:pPr>
            <a:endParaRPr lang="en-ID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TINDAK LANJUT</a:t>
            </a:r>
          </a:p>
          <a:p>
            <a:pPr marL="114300" indent="0" algn="just">
              <a:lnSpc>
                <a:spcPct val="150000"/>
              </a:lnSpc>
              <a:buNone/>
            </a:pP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Divisi SDM / HR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perlu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merombak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penilaian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erat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kaitannya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pembagian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bonus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kinerja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Karyawan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pencapaian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target yang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tinggi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tentu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perlu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mendapat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porsi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bonus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kinerja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tinggi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dibanding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karyawan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pencapaian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target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standar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ataupun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karyawan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mencapai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target.</a:t>
            </a:r>
            <a:endParaRPr lang="en-ID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endParaRPr lang="en-ID" sz="1800" dirty="0">
              <a:solidFill>
                <a:srgbClr val="22222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buFont typeface="Arial"/>
              <a:buNone/>
            </a:pPr>
            <a:endParaRPr lang="en-ID" sz="1400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SzPts val="1600"/>
              <a:buFont typeface="Arial"/>
              <a:buNone/>
            </a:pPr>
            <a:r>
              <a:rPr lang="en-ID" sz="1400" dirty="0"/>
              <a:t>						</a:t>
            </a:r>
            <a:endParaRPr lang="en-ID" sz="1400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8775" indent="-271463" algn="just">
              <a:lnSpc>
                <a:spcPct val="150000"/>
              </a:lnSpc>
              <a:spcBef>
                <a:spcPts val="0"/>
              </a:spcBef>
              <a:buSzPts val="1600"/>
              <a:buNone/>
            </a:pPr>
            <a:r>
              <a:rPr lang="en-US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endParaRPr lang="en-ID" sz="1400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" indent="0" algn="just">
              <a:buFont typeface="Arial"/>
              <a:buNone/>
            </a:pPr>
            <a:endParaRPr lang="en-ID" sz="1800" dirty="0"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SzPts val="1600"/>
              <a:buFont typeface="Arial"/>
              <a:buNone/>
            </a:pPr>
            <a:endParaRPr lang="en-ID" sz="1600" dirty="0"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SzPts val="1600"/>
              <a:buFont typeface="Arial"/>
              <a:buNone/>
            </a:pPr>
            <a:endParaRPr lang="en-ID" sz="1400" b="1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SzPts val="1600"/>
              <a:buFont typeface="Arial"/>
              <a:buNone/>
            </a:pPr>
            <a:r>
              <a:rPr lang="en-ID" sz="1400" dirty="0">
                <a:solidFill>
                  <a:srgbClr val="22222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endParaRPr lang="en-ID" sz="1400" dirty="0"/>
          </a:p>
        </p:txBody>
      </p:sp>
    </p:spTree>
    <p:extLst>
      <p:ext uri="{BB962C8B-B14F-4D97-AF65-F5344CB8AC3E}">
        <p14:creationId xmlns:p14="http://schemas.microsoft.com/office/powerpoint/2010/main" val="3247805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140B13D-72FE-644A-A59D-D267CE03D5FA}"/>
              </a:ext>
            </a:extLst>
          </p:cNvPr>
          <p:cNvGrpSpPr/>
          <p:nvPr/>
        </p:nvGrpSpPr>
        <p:grpSpPr>
          <a:xfrm>
            <a:off x="-1579912" y="127482"/>
            <a:ext cx="11142921" cy="839558"/>
            <a:chOff x="3043865" y="-990056"/>
            <a:chExt cx="11142921" cy="839558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809A73CE-DA5E-DA82-A1EB-7528E54CD26D}"/>
                </a:ext>
              </a:extLst>
            </p:cNvPr>
            <p:cNvGrpSpPr/>
            <p:nvPr/>
          </p:nvGrpSpPr>
          <p:grpSpPr>
            <a:xfrm>
              <a:off x="3043865" y="-990056"/>
              <a:ext cx="11142921" cy="839558"/>
              <a:chOff x="-1839433" y="45306"/>
              <a:chExt cx="11142921" cy="1113644"/>
            </a:xfrm>
          </p:grpSpPr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86DE5E7A-B532-9541-F2D8-292E32140921}"/>
                  </a:ext>
                </a:extLst>
              </p:cNvPr>
              <p:cNvSpPr/>
              <p:nvPr/>
            </p:nvSpPr>
            <p:spPr>
              <a:xfrm>
                <a:off x="-1701208" y="160876"/>
                <a:ext cx="10898372" cy="882503"/>
              </a:xfrm>
              <a:prstGeom prst="round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Poppins Medium" panose="00000600000000000000" pitchFamily="2" charset="0"/>
                  <a:cs typeface="Poppins Medium" panose="00000600000000000000" pitchFamily="2" charset="0"/>
                </a:endParaRPr>
              </a:p>
            </p:txBody>
          </p:sp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1097B02B-A242-EE20-98C1-1135F2F5D6B2}"/>
                  </a:ext>
                </a:extLst>
              </p:cNvPr>
              <p:cNvSpPr/>
              <p:nvPr/>
            </p:nvSpPr>
            <p:spPr>
              <a:xfrm>
                <a:off x="-1839433" y="45306"/>
                <a:ext cx="11142921" cy="1113644"/>
              </a:xfrm>
              <a:prstGeom prst="roundRect">
                <a:avLst/>
              </a:prstGeom>
              <a:solidFill>
                <a:schemeClr val="tx2"/>
              </a:solidFill>
              <a:ln w="38100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Poppins Medium" panose="00000600000000000000" pitchFamily="2" charset="0"/>
                  <a:cs typeface="Poppins Medium" panose="00000600000000000000" pitchFamily="2" charset="0"/>
                </a:endParaRPr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A063E88-486C-E588-30F8-69EDEE90FE13}"/>
                </a:ext>
              </a:extLst>
            </p:cNvPr>
            <p:cNvSpPr txBox="1"/>
            <p:nvPr/>
          </p:nvSpPr>
          <p:spPr>
            <a:xfrm>
              <a:off x="4796464" y="-794226"/>
              <a:ext cx="7868093" cy="40011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000" b="1" cap="all" dirty="0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Growth plan – </a:t>
              </a:r>
              <a:r>
                <a:rPr lang="en-US" sz="2000" b="1" cap="all" dirty="0" err="1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Aspek</a:t>
              </a:r>
              <a:r>
                <a:rPr lang="en-US" sz="2000" b="1" cap="all" dirty="0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 </a:t>
              </a:r>
              <a:r>
                <a:rPr lang="en-US" sz="2000" b="1" cap="all" dirty="0" err="1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kesejahteraan</a:t>
              </a:r>
              <a:endParaRPr lang="en-US" sz="2000" b="1" cap="all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endParaRPr>
            </a:p>
          </p:txBody>
        </p:sp>
      </p:grpSp>
      <p:sp>
        <p:nvSpPr>
          <p:cNvPr id="5" name="Google Shape;234;g14364cff520_1_42">
            <a:extLst>
              <a:ext uri="{FF2B5EF4-FFF2-40B4-BE49-F238E27FC236}">
                <a16:creationId xmlns:a16="http://schemas.microsoft.com/office/drawing/2014/main" id="{A0AB4585-04AE-922A-45EB-311C5331DE7A}"/>
              </a:ext>
            </a:extLst>
          </p:cNvPr>
          <p:cNvSpPr txBox="1">
            <a:spLocks/>
          </p:cNvSpPr>
          <p:nvPr/>
        </p:nvSpPr>
        <p:spPr>
          <a:xfrm>
            <a:off x="319458" y="467131"/>
            <a:ext cx="10631687" cy="6031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74625" indent="0" algn="just">
              <a:lnSpc>
                <a:spcPct val="150000"/>
              </a:lnSpc>
              <a:buNone/>
            </a:pPr>
            <a:endParaRPr lang="en-ID" sz="1800" dirty="0">
              <a:solidFill>
                <a:srgbClr val="222222"/>
              </a:solidFill>
              <a:effectLst/>
              <a:latin typeface="Poppins Medium" panose="00000600000000000000" pitchFamily="2" charset="0"/>
              <a:ea typeface="Calibri" panose="020F0502020204030204" pitchFamily="34" charset="0"/>
              <a:cs typeface="Poppins Medium" panose="00000600000000000000" pitchFamily="2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TINDAK LANJUT</a:t>
            </a:r>
          </a:p>
          <a:p>
            <a:pPr marL="114300" indent="0" algn="just">
              <a:lnSpc>
                <a:spcPct val="150000"/>
              </a:lnSpc>
              <a:buNone/>
            </a:pPr>
            <a:r>
              <a:rPr lang="en-ID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en-ID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Perlu</a:t>
            </a:r>
            <a:r>
              <a:rPr lang="en-ID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adanya</a:t>
            </a:r>
            <a:r>
              <a:rPr lang="en-ID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</a:t>
            </a:r>
            <a:r>
              <a:rPr lang="en-ID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reward </a:t>
            </a:r>
            <a:r>
              <a:rPr lang="en-ID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ID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karyawan</a:t>
            </a:r>
            <a:r>
              <a:rPr lang="en-ID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memiliki</a:t>
            </a:r>
            <a:r>
              <a:rPr lang="en-ID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ide </a:t>
            </a:r>
            <a:r>
              <a:rPr lang="en-ID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inovasi</a:t>
            </a:r>
            <a:r>
              <a:rPr lang="en-ID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baru</a:t>
            </a:r>
            <a:r>
              <a:rPr lang="en-ID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ataupun</a:t>
            </a:r>
            <a:r>
              <a:rPr lang="en-ID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karyawan</a:t>
            </a:r>
            <a:r>
              <a:rPr lang="en-ID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berhasil</a:t>
            </a:r>
            <a:r>
              <a:rPr lang="en-ID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mengurangi</a:t>
            </a:r>
            <a:r>
              <a:rPr lang="en-ID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beban</a:t>
            </a:r>
            <a:r>
              <a:rPr lang="en-ID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operasional</a:t>
            </a:r>
            <a:r>
              <a:rPr lang="en-ID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Perusahaan.</a:t>
            </a:r>
          </a:p>
          <a:p>
            <a:pPr marL="114300" indent="0" algn="just">
              <a:lnSpc>
                <a:spcPct val="150000"/>
              </a:lnSpc>
              <a:buNone/>
            </a:pPr>
            <a:r>
              <a:rPr lang="en-ID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Divisi SDM / HR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perlu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membuat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Jenjang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Karir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jelas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terperinci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karyawan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sehingga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karyawan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memiliki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gambaran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tujuan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karir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bisa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ia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tuju</a:t>
            </a: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endParaRPr lang="en-ID" sz="1800" dirty="0">
              <a:solidFill>
                <a:srgbClr val="22222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buFont typeface="Arial"/>
              <a:buNone/>
            </a:pPr>
            <a:endParaRPr lang="en-ID" sz="1400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SzPts val="1600"/>
              <a:buFont typeface="Arial"/>
              <a:buNone/>
            </a:pPr>
            <a:r>
              <a:rPr lang="en-ID" sz="1400" dirty="0"/>
              <a:t>						</a:t>
            </a:r>
            <a:endParaRPr lang="en-ID" sz="1400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8775" indent="-271463" algn="just">
              <a:lnSpc>
                <a:spcPct val="150000"/>
              </a:lnSpc>
              <a:spcBef>
                <a:spcPts val="0"/>
              </a:spcBef>
              <a:buSzPts val="1600"/>
              <a:buNone/>
            </a:pPr>
            <a:r>
              <a:rPr lang="en-US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endParaRPr lang="en-ID" sz="1400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" indent="0" algn="just">
              <a:buFont typeface="Arial"/>
              <a:buNone/>
            </a:pPr>
            <a:endParaRPr lang="en-ID" sz="1800" dirty="0"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SzPts val="1600"/>
              <a:buFont typeface="Arial"/>
              <a:buNone/>
            </a:pPr>
            <a:endParaRPr lang="en-ID" sz="1600" dirty="0"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SzPts val="1600"/>
              <a:buFont typeface="Arial"/>
              <a:buNone/>
            </a:pPr>
            <a:endParaRPr lang="en-ID" sz="1400" b="1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SzPts val="1600"/>
              <a:buFont typeface="Arial"/>
              <a:buNone/>
            </a:pPr>
            <a:r>
              <a:rPr lang="en-ID" sz="1400" dirty="0">
                <a:solidFill>
                  <a:srgbClr val="22222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endParaRPr lang="en-ID" sz="1400" dirty="0"/>
          </a:p>
        </p:txBody>
      </p:sp>
    </p:spTree>
    <p:extLst>
      <p:ext uri="{BB962C8B-B14F-4D97-AF65-F5344CB8AC3E}">
        <p14:creationId xmlns:p14="http://schemas.microsoft.com/office/powerpoint/2010/main" val="322961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140B13D-72FE-644A-A59D-D267CE03D5FA}"/>
              </a:ext>
            </a:extLst>
          </p:cNvPr>
          <p:cNvGrpSpPr/>
          <p:nvPr/>
        </p:nvGrpSpPr>
        <p:grpSpPr>
          <a:xfrm>
            <a:off x="-1579912" y="127482"/>
            <a:ext cx="11142921" cy="839558"/>
            <a:chOff x="3043865" y="-990056"/>
            <a:chExt cx="11142921" cy="839558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809A73CE-DA5E-DA82-A1EB-7528E54CD26D}"/>
                </a:ext>
              </a:extLst>
            </p:cNvPr>
            <p:cNvGrpSpPr/>
            <p:nvPr/>
          </p:nvGrpSpPr>
          <p:grpSpPr>
            <a:xfrm>
              <a:off x="3043865" y="-990056"/>
              <a:ext cx="11142921" cy="839558"/>
              <a:chOff x="-1839433" y="45306"/>
              <a:chExt cx="11142921" cy="1113644"/>
            </a:xfrm>
          </p:grpSpPr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86DE5E7A-B532-9541-F2D8-292E32140921}"/>
                  </a:ext>
                </a:extLst>
              </p:cNvPr>
              <p:cNvSpPr/>
              <p:nvPr/>
            </p:nvSpPr>
            <p:spPr>
              <a:xfrm>
                <a:off x="-1701208" y="160876"/>
                <a:ext cx="10898372" cy="882503"/>
              </a:xfrm>
              <a:prstGeom prst="round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Poppins Medium" panose="00000600000000000000" pitchFamily="2" charset="0"/>
                  <a:cs typeface="Poppins Medium" panose="00000600000000000000" pitchFamily="2" charset="0"/>
                </a:endParaRPr>
              </a:p>
            </p:txBody>
          </p:sp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1097B02B-A242-EE20-98C1-1135F2F5D6B2}"/>
                  </a:ext>
                </a:extLst>
              </p:cNvPr>
              <p:cNvSpPr/>
              <p:nvPr/>
            </p:nvSpPr>
            <p:spPr>
              <a:xfrm>
                <a:off x="-1839433" y="45306"/>
                <a:ext cx="11142921" cy="1113644"/>
              </a:xfrm>
              <a:prstGeom prst="roundRect">
                <a:avLst/>
              </a:prstGeom>
              <a:solidFill>
                <a:schemeClr val="tx2"/>
              </a:solidFill>
              <a:ln w="38100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Poppins Medium" panose="00000600000000000000" pitchFamily="2" charset="0"/>
                  <a:cs typeface="Poppins Medium" panose="00000600000000000000" pitchFamily="2" charset="0"/>
                </a:endParaRPr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A063E88-486C-E588-30F8-69EDEE90FE13}"/>
                </a:ext>
              </a:extLst>
            </p:cNvPr>
            <p:cNvSpPr txBox="1"/>
            <p:nvPr/>
          </p:nvSpPr>
          <p:spPr>
            <a:xfrm>
              <a:off x="4796464" y="-794226"/>
              <a:ext cx="7868093" cy="40011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000" b="1" cap="all" dirty="0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Growth plan – </a:t>
              </a:r>
              <a:r>
                <a:rPr lang="en-US" sz="2000" b="1" cap="all" dirty="0" err="1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Aspek</a:t>
              </a:r>
              <a:r>
                <a:rPr lang="en-US" sz="2000" b="1" cap="all" dirty="0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 personalia</a:t>
              </a:r>
            </a:p>
          </p:txBody>
        </p:sp>
      </p:grpSp>
      <p:sp>
        <p:nvSpPr>
          <p:cNvPr id="5" name="Google Shape;234;g14364cff520_1_42">
            <a:extLst>
              <a:ext uri="{FF2B5EF4-FFF2-40B4-BE49-F238E27FC236}">
                <a16:creationId xmlns:a16="http://schemas.microsoft.com/office/drawing/2014/main" id="{A0AB4585-04AE-922A-45EB-311C5331DE7A}"/>
              </a:ext>
            </a:extLst>
          </p:cNvPr>
          <p:cNvSpPr txBox="1">
            <a:spLocks/>
          </p:cNvSpPr>
          <p:nvPr/>
        </p:nvSpPr>
        <p:spPr>
          <a:xfrm>
            <a:off x="319458" y="467131"/>
            <a:ext cx="10631687" cy="6031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74625" indent="0" algn="just">
              <a:lnSpc>
                <a:spcPct val="150000"/>
              </a:lnSpc>
              <a:buNone/>
            </a:pPr>
            <a:endParaRPr lang="en-ID" sz="1800" dirty="0">
              <a:solidFill>
                <a:srgbClr val="222222"/>
              </a:solidFill>
              <a:effectLst/>
              <a:latin typeface="Poppins Medium" panose="00000600000000000000" pitchFamily="2" charset="0"/>
              <a:ea typeface="Calibri" panose="020F0502020204030204" pitchFamily="34" charset="0"/>
              <a:cs typeface="Poppins Medium" panose="00000600000000000000" pitchFamily="2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TINDAK LANJUT</a:t>
            </a:r>
          </a:p>
          <a:p>
            <a:pPr algn="just">
              <a:lnSpc>
                <a:spcPct val="150000"/>
              </a:lnSpc>
              <a:buAutoNum type="arabicPeriod"/>
            </a:pP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Divisi SDM / HR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pelu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medata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mapping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karyawan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berdasarkan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area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pekerjaan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Juga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perlu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diskusi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lanjutan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kepala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unit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kerja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terkait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efektifitas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produktifitas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anggota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tim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kepala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unit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kerja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tersebut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  <a:buAutoNum type="arabicPeriod"/>
            </a:pP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Divisi SDM / HR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medistribusi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mengatur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ulang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tim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Unit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Kerja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/ Area yang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dirasa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memiliki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karyawan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berlebih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Sehingga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semua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unit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kerja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/ area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memiliki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tim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rata.</a:t>
            </a:r>
            <a:endParaRPr lang="en-ID" sz="1800" dirty="0">
              <a:solidFill>
                <a:srgbClr val="22222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buFont typeface="Arial"/>
              <a:buNone/>
            </a:pPr>
            <a:endParaRPr lang="en-ID" sz="1400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SzPts val="1600"/>
              <a:buFont typeface="Arial"/>
              <a:buNone/>
            </a:pPr>
            <a:r>
              <a:rPr lang="en-ID" sz="1400" dirty="0"/>
              <a:t>						</a:t>
            </a:r>
            <a:endParaRPr lang="en-ID" sz="1400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8775" indent="-271463" algn="just">
              <a:lnSpc>
                <a:spcPct val="150000"/>
              </a:lnSpc>
              <a:spcBef>
                <a:spcPts val="0"/>
              </a:spcBef>
              <a:buSzPts val="1600"/>
              <a:buNone/>
            </a:pPr>
            <a:r>
              <a:rPr lang="en-US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endParaRPr lang="en-ID" sz="1400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" indent="0" algn="just">
              <a:buFont typeface="Arial"/>
              <a:buNone/>
            </a:pPr>
            <a:endParaRPr lang="en-ID" sz="1800" dirty="0"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SzPts val="1600"/>
              <a:buFont typeface="Arial"/>
              <a:buNone/>
            </a:pPr>
            <a:endParaRPr lang="en-ID" sz="1600" dirty="0"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SzPts val="1600"/>
              <a:buFont typeface="Arial"/>
              <a:buNone/>
            </a:pPr>
            <a:endParaRPr lang="en-ID" sz="1400" b="1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SzPts val="1600"/>
              <a:buFont typeface="Arial"/>
              <a:buNone/>
            </a:pPr>
            <a:r>
              <a:rPr lang="en-ID" sz="1400" dirty="0">
                <a:solidFill>
                  <a:srgbClr val="22222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endParaRPr lang="en-ID" sz="1400" dirty="0"/>
          </a:p>
        </p:txBody>
      </p:sp>
    </p:spTree>
    <p:extLst>
      <p:ext uri="{BB962C8B-B14F-4D97-AF65-F5344CB8AC3E}">
        <p14:creationId xmlns:p14="http://schemas.microsoft.com/office/powerpoint/2010/main" val="1303856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140B13D-72FE-644A-A59D-D267CE03D5FA}"/>
              </a:ext>
            </a:extLst>
          </p:cNvPr>
          <p:cNvGrpSpPr/>
          <p:nvPr/>
        </p:nvGrpSpPr>
        <p:grpSpPr>
          <a:xfrm>
            <a:off x="-1579912" y="127482"/>
            <a:ext cx="11142921" cy="839558"/>
            <a:chOff x="3043865" y="-990056"/>
            <a:chExt cx="11142921" cy="839558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809A73CE-DA5E-DA82-A1EB-7528E54CD26D}"/>
                </a:ext>
              </a:extLst>
            </p:cNvPr>
            <p:cNvGrpSpPr/>
            <p:nvPr/>
          </p:nvGrpSpPr>
          <p:grpSpPr>
            <a:xfrm>
              <a:off x="3043865" y="-990056"/>
              <a:ext cx="11142921" cy="839558"/>
              <a:chOff x="-1839433" y="45306"/>
              <a:chExt cx="11142921" cy="1113644"/>
            </a:xfrm>
          </p:grpSpPr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86DE5E7A-B532-9541-F2D8-292E32140921}"/>
                  </a:ext>
                </a:extLst>
              </p:cNvPr>
              <p:cNvSpPr/>
              <p:nvPr/>
            </p:nvSpPr>
            <p:spPr>
              <a:xfrm>
                <a:off x="-1701208" y="160876"/>
                <a:ext cx="10898372" cy="882503"/>
              </a:xfrm>
              <a:prstGeom prst="round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Poppins Medium" panose="00000600000000000000" pitchFamily="2" charset="0"/>
                  <a:cs typeface="Poppins Medium" panose="00000600000000000000" pitchFamily="2" charset="0"/>
                </a:endParaRPr>
              </a:p>
            </p:txBody>
          </p:sp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1097B02B-A242-EE20-98C1-1135F2F5D6B2}"/>
                  </a:ext>
                </a:extLst>
              </p:cNvPr>
              <p:cNvSpPr/>
              <p:nvPr/>
            </p:nvSpPr>
            <p:spPr>
              <a:xfrm>
                <a:off x="-1839433" y="45306"/>
                <a:ext cx="11142921" cy="1113644"/>
              </a:xfrm>
              <a:prstGeom prst="roundRect">
                <a:avLst/>
              </a:prstGeom>
              <a:solidFill>
                <a:schemeClr val="tx2"/>
              </a:solidFill>
              <a:ln w="38100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Poppins Medium" panose="00000600000000000000" pitchFamily="2" charset="0"/>
                  <a:cs typeface="Poppins Medium" panose="00000600000000000000" pitchFamily="2" charset="0"/>
                </a:endParaRPr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A063E88-486C-E588-30F8-69EDEE90FE13}"/>
                </a:ext>
              </a:extLst>
            </p:cNvPr>
            <p:cNvSpPr txBox="1"/>
            <p:nvPr/>
          </p:nvSpPr>
          <p:spPr>
            <a:xfrm>
              <a:off x="4796464" y="-794226"/>
              <a:ext cx="7868093" cy="40011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000" b="1" cap="all" dirty="0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Growth plan – </a:t>
              </a:r>
              <a:r>
                <a:rPr lang="en-US" sz="2000" b="1" cap="all" dirty="0" err="1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Aspek</a:t>
              </a:r>
              <a:r>
                <a:rPr lang="en-US" sz="2000" b="1" cap="all" dirty="0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 </a:t>
              </a:r>
              <a:r>
                <a:rPr lang="en-US" sz="2000" b="1" cap="all" dirty="0" err="1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budaya</a:t>
              </a:r>
              <a:r>
                <a:rPr lang="en-US" sz="2000" b="1" cap="all" dirty="0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 </a:t>
              </a:r>
              <a:r>
                <a:rPr lang="en-US" sz="2000" b="1" cap="all" dirty="0" err="1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kerja</a:t>
              </a:r>
              <a:endParaRPr lang="en-US" sz="2000" b="1" cap="all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endParaRPr>
            </a:p>
          </p:txBody>
        </p:sp>
      </p:grpSp>
      <p:sp>
        <p:nvSpPr>
          <p:cNvPr id="5" name="Google Shape;234;g14364cff520_1_42">
            <a:extLst>
              <a:ext uri="{FF2B5EF4-FFF2-40B4-BE49-F238E27FC236}">
                <a16:creationId xmlns:a16="http://schemas.microsoft.com/office/drawing/2014/main" id="{A0AB4585-04AE-922A-45EB-311C5331DE7A}"/>
              </a:ext>
            </a:extLst>
          </p:cNvPr>
          <p:cNvSpPr txBox="1">
            <a:spLocks/>
          </p:cNvSpPr>
          <p:nvPr/>
        </p:nvSpPr>
        <p:spPr>
          <a:xfrm>
            <a:off x="319458" y="467131"/>
            <a:ext cx="10631687" cy="6031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74625" indent="0" algn="just">
              <a:lnSpc>
                <a:spcPct val="150000"/>
              </a:lnSpc>
              <a:buNone/>
            </a:pPr>
            <a:endParaRPr lang="en-ID" sz="1800" dirty="0">
              <a:solidFill>
                <a:srgbClr val="222222"/>
              </a:solidFill>
              <a:effectLst/>
              <a:latin typeface="Poppins Medium" panose="00000600000000000000" pitchFamily="2" charset="0"/>
              <a:ea typeface="Calibri" panose="020F0502020204030204" pitchFamily="34" charset="0"/>
              <a:cs typeface="Poppins Medium" panose="00000600000000000000" pitchFamily="2" charset="0"/>
            </a:endParaRPr>
          </a:p>
          <a:p>
            <a:pPr marL="114300" indent="0" algn="just">
              <a:lnSpc>
                <a:spcPct val="150000"/>
              </a:lnSpc>
              <a:buNone/>
            </a:pPr>
            <a:r>
              <a:rPr lang="en-ID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TINDAK LANJUT</a:t>
            </a:r>
          </a:p>
          <a:p>
            <a:pPr algn="just">
              <a:lnSpc>
                <a:spcPct val="150000"/>
              </a:lnSpc>
              <a:buAutoNum type="arabicPeriod"/>
            </a:pP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Adanya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Gap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generasi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karyawan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wajar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Yang Perusahaan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perlu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lakukan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memfasilitasi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penjelasan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pengertian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kepada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antar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generasi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karyawan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terkait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pentingnya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kesinambungan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keselarasan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komunikasi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Kerjasama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antar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karyawan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  <a:buAutoNum type="arabicPeriod"/>
            </a:pP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Perusahaan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memfasilitasi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sharing event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diskusi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antar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gap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generasi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karyawan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ataupun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event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olahraga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bersama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Hal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diharapkan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mempererat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komunikasi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engagement pada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karyawan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  <a:buAutoNum type="arabicPeriod"/>
            </a:pP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Sumber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Daya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Manusia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karyawan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memiliki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peluang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meningkatkan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penjualan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produktifitas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Perusahaan.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Peluang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diperbesar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adanya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training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penjualan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kepada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seluruh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karyawan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Training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diadakan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bertahap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disesuaikan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tingkat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jabatan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maupun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area unit </a:t>
            </a:r>
            <a:r>
              <a:rPr lang="en-ID" sz="1600" dirty="0" err="1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kerja</a:t>
            </a:r>
            <a:r>
              <a:rPr lang="en-ID" sz="16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ID" sz="1400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SzPts val="1600"/>
              <a:buFont typeface="Arial"/>
              <a:buNone/>
            </a:pPr>
            <a:r>
              <a:rPr lang="en-ID" sz="1400" dirty="0"/>
              <a:t>						</a:t>
            </a:r>
            <a:endParaRPr lang="en-ID" sz="1400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8775" indent="-271463" algn="just">
              <a:lnSpc>
                <a:spcPct val="150000"/>
              </a:lnSpc>
              <a:spcBef>
                <a:spcPts val="0"/>
              </a:spcBef>
              <a:buSzPts val="1600"/>
              <a:buNone/>
            </a:pPr>
            <a:r>
              <a:rPr lang="en-US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endParaRPr lang="en-ID" sz="1400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" indent="0" algn="just">
              <a:buFont typeface="Arial"/>
              <a:buNone/>
            </a:pPr>
            <a:endParaRPr lang="en-ID" sz="1800" dirty="0"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SzPts val="1600"/>
              <a:buFont typeface="Arial"/>
              <a:buNone/>
            </a:pPr>
            <a:endParaRPr lang="en-ID" sz="1600" dirty="0">
              <a:latin typeface="Times New Roman" panose="02020603050405020304" pitchFamily="18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SzPts val="1600"/>
              <a:buFont typeface="Arial"/>
              <a:buNone/>
            </a:pPr>
            <a:endParaRPr lang="en-ID" sz="1400" b="1" dirty="0">
              <a:solidFill>
                <a:srgbClr val="22222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SzPts val="1600"/>
              <a:buFont typeface="Arial"/>
              <a:buNone/>
            </a:pPr>
            <a:r>
              <a:rPr lang="en-ID" sz="1400" dirty="0">
                <a:solidFill>
                  <a:srgbClr val="22222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endParaRPr lang="en-ID" sz="1400" dirty="0"/>
          </a:p>
        </p:txBody>
      </p:sp>
    </p:spTree>
    <p:extLst>
      <p:ext uri="{BB962C8B-B14F-4D97-AF65-F5344CB8AC3E}">
        <p14:creationId xmlns:p14="http://schemas.microsoft.com/office/powerpoint/2010/main" val="97346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748</Words>
  <Application>Microsoft Office PowerPoint</Application>
  <PresentationFormat>Widescreen</PresentationFormat>
  <Paragraphs>146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Poppins Medium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rezia auliannisaa</dc:creator>
  <cp:lastModifiedBy>rezia auliannisaa</cp:lastModifiedBy>
  <cp:revision>7</cp:revision>
  <dcterms:created xsi:type="dcterms:W3CDTF">2024-07-18T06:24:07Z</dcterms:created>
  <dcterms:modified xsi:type="dcterms:W3CDTF">2024-07-18T07:17:27Z</dcterms:modified>
</cp:coreProperties>
</file>