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4" r:id="rId5"/>
    <p:sldId id="260" r:id="rId6"/>
    <p:sldId id="263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4E235-9AE3-4430-A4A4-B009FFD4621E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A426-4E55-4DDE-B7EB-0A32EA63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911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4E235-9AE3-4430-A4A4-B009FFD4621E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A426-4E55-4DDE-B7EB-0A32EA63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34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4E235-9AE3-4430-A4A4-B009FFD4621E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A426-4E55-4DDE-B7EB-0A32EA63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625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4E235-9AE3-4430-A4A4-B009FFD4621E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A426-4E55-4DDE-B7EB-0A32EA63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34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4E235-9AE3-4430-A4A4-B009FFD4621E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A426-4E55-4DDE-B7EB-0A32EA63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193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4E235-9AE3-4430-A4A4-B009FFD4621E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A426-4E55-4DDE-B7EB-0A32EA63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305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4E235-9AE3-4430-A4A4-B009FFD4621E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A426-4E55-4DDE-B7EB-0A32EA63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203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4E235-9AE3-4430-A4A4-B009FFD4621E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A426-4E55-4DDE-B7EB-0A32EA63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61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4E235-9AE3-4430-A4A4-B009FFD4621E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A426-4E55-4DDE-B7EB-0A32EA63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087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4E235-9AE3-4430-A4A4-B009FFD4621E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A426-4E55-4DDE-B7EB-0A32EA63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071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4E235-9AE3-4430-A4A4-B009FFD4621E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A426-4E55-4DDE-B7EB-0A32EA63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439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4E235-9AE3-4430-A4A4-B009FFD4621E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BA426-4E55-4DDE-B7EB-0A32EA63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570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5774" y="2429941"/>
            <a:ext cx="3292444" cy="624688"/>
          </a:xfrm>
        </p:spPr>
        <p:txBody>
          <a:bodyPr>
            <a:noAutofit/>
          </a:bodyPr>
          <a:lstStyle/>
          <a:p>
            <a:pPr algn="l"/>
            <a:r>
              <a:rPr lang="en-US" sz="1400" b="1" dirty="0" smtClean="0"/>
              <a:t>Note</a:t>
            </a:r>
            <a:r>
              <a:rPr lang="en-US" sz="1400" dirty="0" smtClean="0"/>
              <a:t> : </a:t>
            </a:r>
            <a:r>
              <a:rPr lang="en-US" sz="1000" dirty="0" err="1" smtClean="0"/>
              <a:t>Peningkatan</a:t>
            </a:r>
            <a:r>
              <a:rPr lang="en-US" sz="1000" dirty="0" smtClean="0"/>
              <a:t> </a:t>
            </a:r>
            <a:r>
              <a:rPr lang="en-US" sz="1000" dirty="0" err="1"/>
              <a:t>jumlah</a:t>
            </a:r>
            <a:r>
              <a:rPr lang="en-US" sz="1000" dirty="0"/>
              <a:t> </a:t>
            </a:r>
            <a:r>
              <a:rPr lang="en-US" sz="1000" dirty="0" err="1"/>
              <a:t>karyawan</a:t>
            </a:r>
            <a:r>
              <a:rPr lang="en-US" sz="1000" dirty="0"/>
              <a:t> di unit </a:t>
            </a:r>
            <a:r>
              <a:rPr lang="en-US" sz="1000" dirty="0" err="1"/>
              <a:t>bisnis</a:t>
            </a:r>
            <a:r>
              <a:rPr lang="en-US" sz="1000" dirty="0"/>
              <a:t> </a:t>
            </a:r>
            <a:r>
              <a:rPr lang="en-US" sz="1000" dirty="0" err="1"/>
              <a:t>ini</a:t>
            </a:r>
            <a:r>
              <a:rPr lang="en-US" sz="1000" dirty="0"/>
              <a:t> </a:t>
            </a:r>
            <a:r>
              <a:rPr lang="en-US" sz="1000" dirty="0" err="1"/>
              <a:t>terkait</a:t>
            </a:r>
            <a:r>
              <a:rPr lang="en-US" sz="1000" dirty="0"/>
              <a:t> </a:t>
            </a:r>
            <a:r>
              <a:rPr lang="en-US" sz="1000" dirty="0" err="1"/>
              <a:t>penambahan</a:t>
            </a:r>
            <a:r>
              <a:rPr lang="en-US" sz="1000" dirty="0"/>
              <a:t> </a:t>
            </a:r>
            <a:r>
              <a:rPr lang="en-US" sz="1000" dirty="0" err="1"/>
              <a:t>jumlah</a:t>
            </a:r>
            <a:r>
              <a:rPr lang="en-US" sz="1000" dirty="0"/>
              <a:t> unit </a:t>
            </a:r>
            <a:r>
              <a:rPr lang="en-US" sz="1000" dirty="0" err="1"/>
              <a:t>bisnis</a:t>
            </a:r>
            <a:r>
              <a:rPr lang="en-US" sz="1000" dirty="0"/>
              <a:t> SPBU di </a:t>
            </a:r>
            <a:r>
              <a:rPr lang="en-US" sz="1000" dirty="0" err="1"/>
              <a:t>seluruh</a:t>
            </a:r>
            <a:r>
              <a:rPr lang="en-US" sz="1000" dirty="0"/>
              <a:t> Indonesia </a:t>
            </a:r>
            <a:r>
              <a:rPr lang="en-US" sz="1000" dirty="0" err="1"/>
              <a:t>pada</a:t>
            </a:r>
            <a:r>
              <a:rPr lang="en-US" sz="1000" dirty="0"/>
              <a:t> </a:t>
            </a:r>
            <a:r>
              <a:rPr lang="en-US" sz="1000" dirty="0" err="1"/>
              <a:t>tahun</a:t>
            </a:r>
            <a:r>
              <a:rPr lang="en-US" sz="1000" dirty="0"/>
              <a:t> 2019</a:t>
            </a:r>
            <a:r>
              <a:rPr lang="en-US" sz="1400" dirty="0"/>
              <a:t>.</a:t>
            </a:r>
            <a:endParaRPr lang="en-US" sz="1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732" y="1427790"/>
            <a:ext cx="3219450" cy="10668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729739" y="1033494"/>
            <a:ext cx="2964067" cy="45894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100" b="1" dirty="0" smtClean="0"/>
              <a:t>Data SDM per 31 Des 2019</a:t>
            </a:r>
            <a:endParaRPr lang="en-US" sz="2100" b="1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16732" y="310099"/>
            <a:ext cx="9144000" cy="45894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err="1" smtClean="0"/>
              <a:t>Gambaran</a:t>
            </a:r>
            <a:r>
              <a:rPr lang="en-US" sz="2800" b="1" dirty="0" smtClean="0"/>
              <a:t> PT </a:t>
            </a:r>
            <a:r>
              <a:rPr lang="en-US" sz="2800" b="1" dirty="0" err="1" smtClean="0"/>
              <a:t>Ritel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Energi</a:t>
            </a:r>
            <a:endParaRPr lang="en-US" sz="28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3553" y="875383"/>
            <a:ext cx="4351608" cy="260114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3553" y="3713281"/>
            <a:ext cx="4501640" cy="2660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076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0915" y="497940"/>
            <a:ext cx="9144000" cy="458945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 smtClean="0"/>
              <a:t>Issue: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0915" y="1048961"/>
            <a:ext cx="9144000" cy="1655762"/>
          </a:xfrm>
        </p:spPr>
        <p:txBody>
          <a:bodyPr/>
          <a:lstStyle/>
          <a:p>
            <a:pPr algn="l"/>
            <a:r>
              <a:rPr lang="sv-SE" dirty="0"/>
              <a:t>PT. Ritel Energi mengalami kerugian laba bersih yang cukup drastis di tahun </a:t>
            </a:r>
            <a:r>
              <a:rPr lang="sv-SE" dirty="0" smtClean="0"/>
              <a:t>2020 Karena Penurunan Permintaan yg Sangat Tajam.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0886" y="2182436"/>
            <a:ext cx="5219700" cy="122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857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8019" y="2263611"/>
            <a:ext cx="10022469" cy="2446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870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4444" y="90534"/>
            <a:ext cx="2245259" cy="458945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b="1" u="sng" dirty="0" smtClean="0"/>
              <a:t>Root Cause :</a:t>
            </a:r>
            <a:endParaRPr lang="en-US" sz="28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444" y="549479"/>
            <a:ext cx="4387913" cy="310600"/>
          </a:xfrm>
        </p:spPr>
        <p:txBody>
          <a:bodyPr>
            <a:noAutofit/>
          </a:bodyPr>
          <a:lstStyle/>
          <a:p>
            <a:pPr algn="l"/>
            <a:r>
              <a:rPr lang="en-US" sz="1300" b="1" u="sng" dirty="0" err="1" smtClean="0"/>
              <a:t>Faktor</a:t>
            </a:r>
            <a:r>
              <a:rPr lang="en-US" sz="1300" b="1" u="sng" dirty="0" smtClean="0"/>
              <a:t> External </a:t>
            </a:r>
            <a:r>
              <a:rPr lang="en-US" sz="1300" dirty="0" smtClean="0"/>
              <a:t>: </a:t>
            </a:r>
            <a:r>
              <a:rPr lang="en-US" sz="1300" dirty="0" err="1" smtClean="0"/>
              <a:t>Pandemi</a:t>
            </a:r>
            <a:r>
              <a:rPr lang="en-US" sz="1300" dirty="0" smtClean="0"/>
              <a:t> Covid-19 &amp; </a:t>
            </a:r>
            <a:r>
              <a:rPr lang="en-US" sz="1300" dirty="0" err="1" smtClean="0"/>
              <a:t>Ekonomi</a:t>
            </a:r>
            <a:r>
              <a:rPr lang="en-US" sz="1300" dirty="0" smtClean="0"/>
              <a:t> Global</a:t>
            </a:r>
          </a:p>
          <a:p>
            <a:pPr algn="l"/>
            <a:endParaRPr lang="en-US" sz="13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44444" y="923453"/>
            <a:ext cx="10963746" cy="60205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en-US" sz="1300" b="1" u="sng" dirty="0" err="1" smtClean="0"/>
              <a:t>Fakto</a:t>
            </a:r>
            <a:r>
              <a:rPr lang="en-US" sz="1300" b="1" u="sng" dirty="0" smtClean="0"/>
              <a:t> Internal </a:t>
            </a:r>
            <a:r>
              <a:rPr lang="en-US" sz="1300" dirty="0" smtClean="0"/>
              <a:t>:</a:t>
            </a:r>
          </a:p>
          <a:p>
            <a:pPr marL="457200" indent="-457200" algn="l"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en-US" sz="1300" dirty="0" err="1" smtClean="0"/>
              <a:t>Karyawan</a:t>
            </a:r>
            <a:r>
              <a:rPr lang="en-US" sz="1300" dirty="0" smtClean="0"/>
              <a:t> </a:t>
            </a:r>
            <a:r>
              <a:rPr lang="en-US" sz="1300" dirty="0" err="1" smtClean="0"/>
              <a:t>yg</a:t>
            </a:r>
            <a:r>
              <a:rPr lang="en-US" sz="1300" dirty="0" smtClean="0"/>
              <a:t> </a:t>
            </a:r>
            <a:r>
              <a:rPr lang="en-US" sz="1300" dirty="0" err="1" smtClean="0"/>
              <a:t>menjadi</a:t>
            </a:r>
            <a:r>
              <a:rPr lang="en-US" sz="1300" dirty="0" smtClean="0"/>
              <a:t> </a:t>
            </a:r>
            <a:r>
              <a:rPr lang="en-US" sz="1300" dirty="0" err="1" smtClean="0"/>
              <a:t>Tulang</a:t>
            </a:r>
            <a:r>
              <a:rPr lang="en-US" sz="1300" dirty="0" smtClean="0"/>
              <a:t> </a:t>
            </a:r>
            <a:r>
              <a:rPr lang="en-US" sz="1300" dirty="0" err="1" smtClean="0"/>
              <a:t>Punggung</a:t>
            </a:r>
            <a:r>
              <a:rPr lang="en-US" sz="1300" dirty="0" smtClean="0"/>
              <a:t> </a:t>
            </a:r>
            <a:r>
              <a:rPr lang="en-US" sz="1300" dirty="0" err="1" smtClean="0"/>
              <a:t>Pindah</a:t>
            </a:r>
            <a:r>
              <a:rPr lang="en-US" sz="1300" dirty="0" smtClean="0"/>
              <a:t> </a:t>
            </a:r>
            <a:r>
              <a:rPr lang="en-US" sz="1300" dirty="0" err="1" smtClean="0"/>
              <a:t>Keperusahaan</a:t>
            </a:r>
            <a:r>
              <a:rPr lang="en-US" sz="1300" dirty="0" smtClean="0"/>
              <a:t> Lain &amp; </a:t>
            </a:r>
            <a:r>
              <a:rPr lang="en-US" sz="1300" dirty="0" err="1" smtClean="0"/>
              <a:t>Pesaing</a:t>
            </a:r>
            <a:r>
              <a:rPr lang="en-US" sz="1300" dirty="0" smtClean="0"/>
              <a:t> </a:t>
            </a:r>
            <a:r>
              <a:rPr lang="en-US" sz="1300" dirty="0" err="1" smtClean="0"/>
              <a:t>walaupun</a:t>
            </a:r>
            <a:r>
              <a:rPr lang="en-US" sz="1300" dirty="0" smtClean="0"/>
              <a:t> </a:t>
            </a:r>
            <a:r>
              <a:rPr lang="en-US" sz="1300" dirty="0" err="1" smtClean="0"/>
              <a:t>t</a:t>
            </a:r>
            <a:r>
              <a:rPr lang="en-US" sz="1300" dirty="0" err="1" smtClean="0"/>
              <a:t>ingkat</a:t>
            </a:r>
            <a:r>
              <a:rPr lang="en-US" sz="1300" dirty="0" smtClean="0"/>
              <a:t> </a:t>
            </a:r>
            <a:r>
              <a:rPr lang="en-US" sz="1300" dirty="0" err="1" smtClean="0"/>
              <a:t>gaji</a:t>
            </a:r>
            <a:r>
              <a:rPr lang="en-US" sz="1300" dirty="0" smtClean="0"/>
              <a:t> &amp; </a:t>
            </a:r>
            <a:r>
              <a:rPr lang="en-US" sz="1300" dirty="0" err="1" smtClean="0"/>
              <a:t>Kesejahtraan</a:t>
            </a:r>
            <a:r>
              <a:rPr lang="en-US" sz="1300" dirty="0" smtClean="0"/>
              <a:t> </a:t>
            </a:r>
            <a:r>
              <a:rPr lang="en-US" sz="1300" dirty="0" err="1" smtClean="0"/>
              <a:t>lainnya</a:t>
            </a:r>
            <a:r>
              <a:rPr lang="en-US" sz="1300" dirty="0" smtClean="0"/>
              <a:t> yang </a:t>
            </a:r>
            <a:r>
              <a:rPr lang="en-US" sz="1300" dirty="0" err="1" smtClean="0"/>
              <a:t>diberikan</a:t>
            </a:r>
            <a:r>
              <a:rPr lang="en-US" sz="1300" dirty="0" smtClean="0"/>
              <a:t> </a:t>
            </a:r>
            <a:r>
              <a:rPr lang="en-US" sz="1300" dirty="0" err="1" smtClean="0"/>
              <a:t>oleh</a:t>
            </a:r>
            <a:r>
              <a:rPr lang="en-US" sz="1300" dirty="0" smtClean="0"/>
              <a:t> PT. </a:t>
            </a:r>
            <a:r>
              <a:rPr lang="en-US" sz="1300" dirty="0" err="1" smtClean="0"/>
              <a:t>Ritel</a:t>
            </a:r>
            <a:r>
              <a:rPr lang="en-US" sz="1300" dirty="0" smtClean="0"/>
              <a:t> </a:t>
            </a:r>
            <a:r>
              <a:rPr lang="en-US" sz="1300" dirty="0" err="1" smtClean="0"/>
              <a:t>Energi</a:t>
            </a:r>
            <a:r>
              <a:rPr lang="en-US" sz="1300" dirty="0" smtClean="0"/>
              <a:t> </a:t>
            </a:r>
            <a:r>
              <a:rPr lang="en-US" sz="1300" dirty="0" err="1" smtClean="0"/>
              <a:t>kepada</a:t>
            </a:r>
            <a:r>
              <a:rPr lang="en-US" sz="1300" dirty="0" smtClean="0"/>
              <a:t> para </a:t>
            </a:r>
            <a:r>
              <a:rPr lang="en-US" sz="1300" dirty="0" err="1" smtClean="0"/>
              <a:t>karyawannya</a:t>
            </a:r>
            <a:r>
              <a:rPr lang="en-US" sz="1300" dirty="0" smtClean="0"/>
              <a:t> </a:t>
            </a:r>
            <a:r>
              <a:rPr lang="en-US" sz="1300" dirty="0" err="1" smtClean="0"/>
              <a:t>tergolong</a:t>
            </a:r>
            <a:r>
              <a:rPr lang="en-US" sz="1300" dirty="0" smtClean="0"/>
              <a:t> </a:t>
            </a:r>
            <a:r>
              <a:rPr lang="en-US" sz="1300" dirty="0" err="1" smtClean="0"/>
              <a:t>cukup</a:t>
            </a:r>
            <a:r>
              <a:rPr lang="en-US" sz="1300" dirty="0" smtClean="0"/>
              <a:t> </a:t>
            </a:r>
            <a:r>
              <a:rPr lang="en-US" sz="1300" dirty="0" err="1" smtClean="0"/>
              <a:t>kompetetif</a:t>
            </a:r>
            <a:r>
              <a:rPr lang="en-US" sz="1300" dirty="0" smtClean="0"/>
              <a:t>; </a:t>
            </a:r>
            <a:r>
              <a:rPr lang="en-US" sz="1300" dirty="0" err="1" smtClean="0"/>
              <a:t>dalam</a:t>
            </a:r>
            <a:r>
              <a:rPr lang="en-US" sz="1300" dirty="0" smtClean="0"/>
              <a:t> </a:t>
            </a:r>
            <a:r>
              <a:rPr lang="en-US" sz="1300" dirty="0" err="1" smtClean="0"/>
              <a:t>arti</a:t>
            </a:r>
            <a:r>
              <a:rPr lang="en-US" sz="1300" dirty="0" smtClean="0"/>
              <a:t> </a:t>
            </a:r>
            <a:r>
              <a:rPr lang="en-US" sz="1300" dirty="0" err="1" smtClean="0"/>
              <a:t>tidak</a:t>
            </a:r>
            <a:r>
              <a:rPr lang="en-US" sz="1300" dirty="0" smtClean="0"/>
              <a:t> </a:t>
            </a:r>
            <a:r>
              <a:rPr lang="en-US" sz="1300" dirty="0" err="1" smtClean="0"/>
              <a:t>kalah</a:t>
            </a:r>
            <a:r>
              <a:rPr lang="en-US" sz="1300" dirty="0" smtClean="0"/>
              <a:t> </a:t>
            </a:r>
            <a:r>
              <a:rPr lang="en-US" sz="1300" dirty="0" err="1" smtClean="0"/>
              <a:t>dengan</a:t>
            </a:r>
            <a:r>
              <a:rPr lang="en-US" sz="1300" dirty="0" smtClean="0"/>
              <a:t> </a:t>
            </a:r>
            <a:r>
              <a:rPr lang="en-US" sz="1300" dirty="0" err="1" smtClean="0"/>
              <a:t>tingkat</a:t>
            </a:r>
            <a:r>
              <a:rPr lang="en-US" sz="1300" dirty="0" smtClean="0"/>
              <a:t> </a:t>
            </a:r>
            <a:r>
              <a:rPr lang="en-US" sz="1300" dirty="0" err="1" smtClean="0"/>
              <a:t>gaji</a:t>
            </a:r>
            <a:r>
              <a:rPr lang="en-US" sz="1300" dirty="0" smtClean="0"/>
              <a:t> yang </a:t>
            </a:r>
            <a:r>
              <a:rPr lang="en-US" sz="1300" dirty="0" err="1" smtClean="0"/>
              <a:t>diberikan</a:t>
            </a:r>
            <a:r>
              <a:rPr lang="en-US" sz="1300" dirty="0" smtClean="0"/>
              <a:t> </a:t>
            </a:r>
            <a:r>
              <a:rPr lang="en-US" sz="1300" dirty="0" err="1" smtClean="0"/>
              <a:t>oleh</a:t>
            </a:r>
            <a:r>
              <a:rPr lang="en-US" sz="1300" dirty="0" smtClean="0"/>
              <a:t> </a:t>
            </a:r>
            <a:r>
              <a:rPr lang="en-US" sz="1300" dirty="0" err="1" smtClean="0"/>
              <a:t>perusahaan</a:t>
            </a:r>
            <a:r>
              <a:rPr lang="en-US" sz="1300" dirty="0" smtClean="0"/>
              <a:t> </a:t>
            </a:r>
            <a:r>
              <a:rPr lang="en-US" sz="1300" dirty="0" err="1" smtClean="0"/>
              <a:t>pesaingnya</a:t>
            </a:r>
            <a:endParaRPr lang="en-US" sz="1300" dirty="0" smtClean="0"/>
          </a:p>
          <a:p>
            <a:pPr marL="457200" indent="-457200" algn="l"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af-ZA" sz="1300" dirty="0" smtClean="0"/>
              <a:t>Dalam enam bulan terakhir, juga terdapat gejala makin tingginya jumlah karyawan yang mengundurkan diri. karyawan yang keluar ini rata-rata memiliki prestasi kerja yang bagus (</a:t>
            </a:r>
            <a:r>
              <a:rPr lang="af-ZA" sz="1300" i="1" dirty="0" smtClean="0"/>
              <a:t>excellent</a:t>
            </a:r>
            <a:r>
              <a:rPr lang="af-ZA" sz="1300" dirty="0" smtClean="0"/>
              <a:t>).</a:t>
            </a:r>
          </a:p>
          <a:p>
            <a:pPr marL="457200" indent="-457200" algn="l"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en-US" sz="1300" dirty="0" err="1" smtClean="0"/>
              <a:t>Karyawan</a:t>
            </a:r>
            <a:r>
              <a:rPr lang="en-US" sz="1300" dirty="0" smtClean="0"/>
              <a:t> Existing </a:t>
            </a:r>
            <a:r>
              <a:rPr lang="en-US" sz="1300" dirty="0" err="1" smtClean="0"/>
              <a:t>Lemah</a:t>
            </a:r>
            <a:r>
              <a:rPr lang="en-US" sz="1300" dirty="0" smtClean="0"/>
              <a:t> </a:t>
            </a:r>
            <a:r>
              <a:rPr lang="en-US" sz="1300" dirty="0" err="1" smtClean="0"/>
              <a:t>dalam</a:t>
            </a:r>
            <a:r>
              <a:rPr lang="en-US" sz="1300" dirty="0" smtClean="0"/>
              <a:t> </a:t>
            </a:r>
            <a:r>
              <a:rPr lang="en-US" sz="1300" dirty="0" err="1" smtClean="0"/>
              <a:t>budaya</a:t>
            </a:r>
            <a:r>
              <a:rPr lang="en-US" sz="1300" dirty="0" smtClean="0"/>
              <a:t> </a:t>
            </a:r>
            <a:r>
              <a:rPr lang="en-US" sz="1300" dirty="0" err="1" smtClean="0"/>
              <a:t>Adaptif</a:t>
            </a:r>
            <a:r>
              <a:rPr lang="en-US" sz="1300" dirty="0" smtClean="0"/>
              <a:t>, </a:t>
            </a:r>
            <a:r>
              <a:rPr lang="en-US" sz="1300" dirty="0" err="1" smtClean="0"/>
              <a:t>sehingga</a:t>
            </a:r>
            <a:r>
              <a:rPr lang="en-US" sz="1300" dirty="0" smtClean="0"/>
              <a:t> </a:t>
            </a:r>
            <a:r>
              <a:rPr lang="en-US" sz="1300" dirty="0" err="1" smtClean="0"/>
              <a:t>lemahnya</a:t>
            </a:r>
            <a:r>
              <a:rPr lang="en-US" sz="1300" dirty="0" smtClean="0"/>
              <a:t> spirit </a:t>
            </a:r>
            <a:r>
              <a:rPr lang="en-US" sz="1300" dirty="0" err="1" smtClean="0"/>
              <a:t>dalam</a:t>
            </a:r>
            <a:r>
              <a:rPr lang="en-US" sz="1300" dirty="0" smtClean="0"/>
              <a:t> </a:t>
            </a:r>
            <a:r>
              <a:rPr lang="en-US" sz="1300" dirty="0" err="1" smtClean="0"/>
              <a:t>melakukan</a:t>
            </a:r>
            <a:r>
              <a:rPr lang="en-US" sz="1300" dirty="0" smtClean="0"/>
              <a:t> </a:t>
            </a:r>
            <a:r>
              <a:rPr lang="en-US" sz="1300" dirty="0" err="1" smtClean="0"/>
              <a:t>perubahan</a:t>
            </a:r>
            <a:r>
              <a:rPr lang="en-US" sz="1300" dirty="0" smtClean="0"/>
              <a:t> </a:t>
            </a:r>
            <a:r>
              <a:rPr lang="en-US" sz="1300" dirty="0" err="1" smtClean="0"/>
              <a:t>dan</a:t>
            </a:r>
            <a:r>
              <a:rPr lang="en-US" sz="1300" dirty="0" smtClean="0"/>
              <a:t> </a:t>
            </a:r>
            <a:r>
              <a:rPr lang="en-US" sz="1300" dirty="0" err="1" smtClean="0"/>
              <a:t>Inovasi</a:t>
            </a:r>
            <a:r>
              <a:rPr lang="en-US" sz="1300" dirty="0" smtClean="0"/>
              <a:t> </a:t>
            </a:r>
            <a:r>
              <a:rPr lang="en-US" sz="1300" dirty="0" err="1" smtClean="0"/>
              <a:t>dalam</a:t>
            </a:r>
            <a:r>
              <a:rPr lang="en-US" sz="1300" dirty="0" smtClean="0"/>
              <a:t> </a:t>
            </a:r>
            <a:r>
              <a:rPr lang="en-US" sz="1300" dirty="0" err="1" smtClean="0"/>
              <a:t>menangani</a:t>
            </a:r>
            <a:r>
              <a:rPr lang="en-US" sz="1300" dirty="0" smtClean="0"/>
              <a:t> disruption </a:t>
            </a:r>
            <a:r>
              <a:rPr lang="en-US" sz="1300" dirty="0" err="1" smtClean="0"/>
              <a:t>akibat</a:t>
            </a:r>
            <a:r>
              <a:rPr lang="en-US" sz="1300" dirty="0" smtClean="0"/>
              <a:t> pandemic covid-19</a:t>
            </a:r>
          </a:p>
          <a:p>
            <a:pPr marL="457200" indent="-457200" algn="l"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en-US" sz="1300" dirty="0" err="1" smtClean="0"/>
              <a:t>kurangnya</a:t>
            </a:r>
            <a:r>
              <a:rPr lang="en-US" sz="1300" dirty="0" smtClean="0"/>
              <a:t> </a:t>
            </a:r>
            <a:r>
              <a:rPr lang="en-US" sz="1300" dirty="0" err="1" smtClean="0"/>
              <a:t>fokus</a:t>
            </a:r>
            <a:r>
              <a:rPr lang="en-US" sz="1300" dirty="0" smtClean="0"/>
              <a:t> </a:t>
            </a:r>
            <a:r>
              <a:rPr lang="en-US" sz="1300" dirty="0" err="1" smtClean="0"/>
              <a:t>karyawan</a:t>
            </a:r>
            <a:r>
              <a:rPr lang="en-US" sz="1300" dirty="0" smtClean="0"/>
              <a:t> </a:t>
            </a:r>
            <a:r>
              <a:rPr lang="en-US" sz="1300" dirty="0" err="1" smtClean="0"/>
              <a:t>dalam</a:t>
            </a:r>
            <a:r>
              <a:rPr lang="en-US" sz="1300" dirty="0" smtClean="0"/>
              <a:t> </a:t>
            </a:r>
            <a:r>
              <a:rPr lang="en-US" sz="1300" dirty="0" err="1" smtClean="0"/>
              <a:t>meningkatkan</a:t>
            </a:r>
            <a:r>
              <a:rPr lang="en-US" sz="1300" dirty="0" smtClean="0"/>
              <a:t> </a:t>
            </a:r>
            <a:r>
              <a:rPr lang="en-US" sz="1300" dirty="0" err="1" smtClean="0"/>
              <a:t>kompetensi</a:t>
            </a:r>
            <a:r>
              <a:rPr lang="en-US" sz="1300" dirty="0" smtClean="0"/>
              <a:t> </a:t>
            </a:r>
            <a:r>
              <a:rPr lang="en-US" sz="1300" dirty="0" err="1" smtClean="0"/>
              <a:t>sesuai</a:t>
            </a:r>
            <a:r>
              <a:rPr lang="en-US" sz="1300" dirty="0" smtClean="0"/>
              <a:t> </a:t>
            </a:r>
            <a:r>
              <a:rPr lang="en-US" sz="1300" dirty="0" err="1" smtClean="0"/>
              <a:t>dengan</a:t>
            </a:r>
            <a:r>
              <a:rPr lang="en-US" sz="1300" dirty="0" smtClean="0"/>
              <a:t> </a:t>
            </a:r>
            <a:r>
              <a:rPr lang="en-US" sz="1300" i="1" dirty="0" smtClean="0"/>
              <a:t>core competency </a:t>
            </a:r>
            <a:r>
              <a:rPr lang="en-US" sz="1300" dirty="0" smtClean="0"/>
              <a:t>yang </a:t>
            </a:r>
            <a:r>
              <a:rPr lang="en-US" sz="1300" dirty="0" err="1" smtClean="0"/>
              <a:t>mengacu</a:t>
            </a:r>
            <a:r>
              <a:rPr lang="en-US" sz="1300" dirty="0" smtClean="0"/>
              <a:t> </a:t>
            </a:r>
            <a:r>
              <a:rPr lang="en-US" sz="1300" dirty="0" err="1" smtClean="0"/>
              <a:t>pada</a:t>
            </a:r>
            <a:r>
              <a:rPr lang="en-US" sz="1300" dirty="0" smtClean="0"/>
              <a:t> </a:t>
            </a:r>
            <a:r>
              <a:rPr lang="en-US" sz="1300" dirty="0" err="1" smtClean="0"/>
              <a:t>bisnis</a:t>
            </a:r>
            <a:r>
              <a:rPr lang="en-US" sz="1300" dirty="0" smtClean="0"/>
              <a:t> </a:t>
            </a:r>
            <a:r>
              <a:rPr lang="en-US" sz="1300" dirty="0" err="1" smtClean="0"/>
              <a:t>ritel</a:t>
            </a:r>
            <a:r>
              <a:rPr lang="en-US" sz="1300" dirty="0" smtClean="0"/>
              <a:t>, </a:t>
            </a:r>
            <a:r>
              <a:rPr lang="en-US" sz="1300" dirty="0" err="1" smtClean="0"/>
              <a:t>hampir</a:t>
            </a:r>
            <a:r>
              <a:rPr lang="en-US" sz="1300" dirty="0" smtClean="0"/>
              <a:t> </a:t>
            </a:r>
            <a:r>
              <a:rPr lang="en-US" sz="1300" dirty="0" err="1" smtClean="0"/>
              <a:t>semua</a:t>
            </a:r>
            <a:r>
              <a:rPr lang="en-US" sz="1300" dirty="0" smtClean="0"/>
              <a:t> </a:t>
            </a:r>
            <a:r>
              <a:rPr lang="en-US" sz="1300" dirty="0" err="1" smtClean="0"/>
              <a:t>karyawa</a:t>
            </a:r>
            <a:r>
              <a:rPr lang="en-US" sz="1300" dirty="0" smtClean="0"/>
              <a:t> </a:t>
            </a:r>
            <a:r>
              <a:rPr lang="en-US" sz="1300" dirty="0" err="1" smtClean="0"/>
              <a:t>lemah</a:t>
            </a:r>
            <a:r>
              <a:rPr lang="en-US" sz="1300" dirty="0" smtClean="0"/>
              <a:t> </a:t>
            </a:r>
            <a:r>
              <a:rPr lang="en-US" sz="1300" dirty="0" err="1" smtClean="0"/>
              <a:t>dalam</a:t>
            </a:r>
            <a:r>
              <a:rPr lang="en-US" sz="1300" dirty="0" smtClean="0"/>
              <a:t> </a:t>
            </a:r>
            <a:r>
              <a:rPr lang="en-US" sz="1300" dirty="0" err="1" smtClean="0"/>
              <a:t>ketrampilan</a:t>
            </a:r>
            <a:r>
              <a:rPr lang="en-US" sz="1300" dirty="0" smtClean="0"/>
              <a:t> </a:t>
            </a:r>
            <a:r>
              <a:rPr lang="en-US" sz="1300" dirty="0" err="1" smtClean="0"/>
              <a:t>menjual</a:t>
            </a:r>
            <a:r>
              <a:rPr lang="en-US" sz="1300" dirty="0" smtClean="0"/>
              <a:t> (</a:t>
            </a:r>
            <a:r>
              <a:rPr lang="en-US" sz="1300" i="1" dirty="0" smtClean="0"/>
              <a:t>selling skill</a:t>
            </a:r>
            <a:r>
              <a:rPr lang="en-US" sz="1300" dirty="0" smtClean="0"/>
              <a:t>), </a:t>
            </a:r>
            <a:r>
              <a:rPr lang="en-US" sz="1300" dirty="0" err="1" smtClean="0"/>
              <a:t>terdapat</a:t>
            </a:r>
            <a:r>
              <a:rPr lang="en-US" sz="1300" dirty="0" smtClean="0"/>
              <a:t> </a:t>
            </a:r>
            <a:r>
              <a:rPr lang="en-US" sz="1300" dirty="0" err="1" smtClean="0"/>
              <a:t>sejumlah</a:t>
            </a:r>
            <a:r>
              <a:rPr lang="en-US" sz="1300" dirty="0" smtClean="0"/>
              <a:t> </a:t>
            </a:r>
            <a:r>
              <a:rPr lang="en-US" sz="1300" dirty="0" err="1" smtClean="0"/>
              <a:t>karyawan</a:t>
            </a:r>
            <a:r>
              <a:rPr lang="en-US" sz="1300" dirty="0" smtClean="0"/>
              <a:t> yang </a:t>
            </a:r>
            <a:r>
              <a:rPr lang="en-US" sz="1300" dirty="0" err="1" smtClean="0"/>
              <a:t>memiliki</a:t>
            </a:r>
            <a:r>
              <a:rPr lang="en-US" sz="1300" dirty="0" smtClean="0"/>
              <a:t> </a:t>
            </a:r>
            <a:r>
              <a:rPr lang="en-US" sz="1300" dirty="0" err="1" smtClean="0"/>
              <a:t>mutu</a:t>
            </a:r>
            <a:r>
              <a:rPr lang="en-US" sz="1300" dirty="0" smtClean="0"/>
              <a:t> yang </a:t>
            </a:r>
            <a:r>
              <a:rPr lang="en-US" sz="1300" dirty="0" err="1" smtClean="0"/>
              <a:t>memprihatinkan</a:t>
            </a:r>
            <a:r>
              <a:rPr lang="en-US" sz="1300" dirty="0" smtClean="0"/>
              <a:t>, </a:t>
            </a:r>
            <a:r>
              <a:rPr lang="en-US" sz="1300" dirty="0" err="1" smtClean="0"/>
              <a:t>baik</a:t>
            </a:r>
            <a:r>
              <a:rPr lang="en-US" sz="1300" dirty="0" smtClean="0"/>
              <a:t> </a:t>
            </a:r>
            <a:r>
              <a:rPr lang="en-US" sz="1300" dirty="0" err="1" smtClean="0"/>
              <a:t>dalam</a:t>
            </a:r>
            <a:r>
              <a:rPr lang="en-US" sz="1300" dirty="0" smtClean="0"/>
              <a:t> </a:t>
            </a:r>
            <a:r>
              <a:rPr lang="en-US" sz="1300" dirty="0" err="1" smtClean="0"/>
              <a:t>segi</a:t>
            </a:r>
            <a:r>
              <a:rPr lang="en-US" sz="1300" dirty="0" smtClean="0"/>
              <a:t> </a:t>
            </a:r>
            <a:r>
              <a:rPr lang="en-US" sz="1300" dirty="0" err="1" smtClean="0"/>
              <a:t>teknis</a:t>
            </a:r>
            <a:r>
              <a:rPr lang="en-US" sz="1300" dirty="0" smtClean="0"/>
              <a:t> </a:t>
            </a:r>
            <a:r>
              <a:rPr lang="en-US" sz="1300" dirty="0" err="1" smtClean="0"/>
              <a:t>maupun</a:t>
            </a:r>
            <a:r>
              <a:rPr lang="en-US" sz="1300" dirty="0" smtClean="0"/>
              <a:t> </a:t>
            </a:r>
            <a:r>
              <a:rPr lang="en-US" sz="1300" dirty="0" err="1" smtClean="0"/>
              <a:t>manajerial</a:t>
            </a:r>
            <a:endParaRPr lang="en-US" sz="1300" dirty="0" smtClean="0"/>
          </a:p>
          <a:p>
            <a:pPr marL="457200" indent="-457200" algn="l"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en-US" sz="1300" dirty="0" err="1" smtClean="0"/>
              <a:t>Pemberian</a:t>
            </a:r>
            <a:r>
              <a:rPr lang="en-US" sz="1300" dirty="0" smtClean="0"/>
              <a:t> Bonus </a:t>
            </a:r>
            <a:r>
              <a:rPr lang="en-US" sz="1300" dirty="0" err="1" smtClean="0"/>
              <a:t>Kurang</a:t>
            </a:r>
            <a:r>
              <a:rPr lang="en-US" sz="1300" dirty="0" smtClean="0"/>
              <a:t> </a:t>
            </a:r>
            <a:r>
              <a:rPr lang="en-US" sz="1300" dirty="0" err="1" smtClean="0"/>
              <a:t>mengacu</a:t>
            </a:r>
            <a:r>
              <a:rPr lang="en-US" sz="1300" dirty="0" smtClean="0"/>
              <a:t> </a:t>
            </a:r>
            <a:r>
              <a:rPr lang="en-US" sz="1300" dirty="0" err="1" smtClean="0"/>
              <a:t>pada</a:t>
            </a:r>
            <a:r>
              <a:rPr lang="en-US" sz="1300" dirty="0" smtClean="0"/>
              <a:t> </a:t>
            </a:r>
            <a:r>
              <a:rPr lang="en-US" sz="1300" dirty="0" err="1" smtClean="0"/>
              <a:t>prestasi</a:t>
            </a:r>
            <a:r>
              <a:rPr lang="en-US" sz="1300" dirty="0" smtClean="0"/>
              <a:t>, bonus </a:t>
            </a:r>
            <a:r>
              <a:rPr lang="en-US" sz="1300" dirty="0" err="1" smtClean="0"/>
              <a:t>dipukul</a:t>
            </a:r>
            <a:r>
              <a:rPr lang="en-US" sz="1300" dirty="0" smtClean="0"/>
              <a:t> rata. </a:t>
            </a:r>
            <a:r>
              <a:rPr lang="en-US" sz="1300" dirty="0" err="1" smtClean="0"/>
              <a:t>Sehingga</a:t>
            </a:r>
            <a:r>
              <a:rPr lang="en-US" sz="1300" dirty="0" smtClean="0"/>
              <a:t> </a:t>
            </a:r>
            <a:r>
              <a:rPr lang="en-US" sz="1300" dirty="0" err="1" smtClean="0"/>
              <a:t>tidak</a:t>
            </a:r>
            <a:r>
              <a:rPr lang="en-US" sz="1300" dirty="0" smtClean="0"/>
              <a:t> </a:t>
            </a:r>
            <a:r>
              <a:rPr lang="en-US" sz="1300" dirty="0" err="1" smtClean="0"/>
              <a:t>tercipta</a:t>
            </a:r>
            <a:r>
              <a:rPr lang="en-US" sz="1300" dirty="0" smtClean="0"/>
              <a:t> </a:t>
            </a:r>
            <a:r>
              <a:rPr lang="en-US" sz="1300" dirty="0" err="1" smtClean="0"/>
              <a:t>kompetisi</a:t>
            </a:r>
            <a:r>
              <a:rPr lang="en-US" sz="1300" dirty="0" smtClean="0"/>
              <a:t> </a:t>
            </a:r>
            <a:r>
              <a:rPr lang="en-US" sz="1300" dirty="0" err="1" smtClean="0"/>
              <a:t>diantara</a:t>
            </a:r>
            <a:r>
              <a:rPr lang="en-US" sz="1300" dirty="0" smtClean="0"/>
              <a:t> </a:t>
            </a:r>
            <a:r>
              <a:rPr lang="en-US" sz="1300" dirty="0" err="1" smtClean="0"/>
              <a:t>Karyawan</a:t>
            </a:r>
            <a:endParaRPr lang="en-US" sz="1300" dirty="0" smtClean="0"/>
          </a:p>
          <a:p>
            <a:pPr marL="457200" indent="-457200" algn="l"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en-US" sz="1300" dirty="0" smtClean="0"/>
              <a:t> “</a:t>
            </a:r>
            <a:r>
              <a:rPr lang="en-US" sz="1300" dirty="0" err="1" smtClean="0"/>
              <a:t>kesenjangan</a:t>
            </a:r>
            <a:r>
              <a:rPr lang="en-US" sz="1300" dirty="0" smtClean="0"/>
              <a:t> </a:t>
            </a:r>
            <a:r>
              <a:rPr lang="en-US" sz="1300" dirty="0" err="1" smtClean="0"/>
              <a:t>ketrampilan</a:t>
            </a:r>
            <a:r>
              <a:rPr lang="en-US" sz="1300" dirty="0" smtClean="0"/>
              <a:t>” (</a:t>
            </a:r>
            <a:r>
              <a:rPr lang="en-US" sz="1300" i="1" dirty="0" smtClean="0"/>
              <a:t>skill gap</a:t>
            </a:r>
            <a:r>
              <a:rPr lang="en-US" sz="1300" dirty="0" smtClean="0"/>
              <a:t>) yang </a:t>
            </a:r>
            <a:r>
              <a:rPr lang="en-US" sz="1300" dirty="0" err="1" smtClean="0"/>
              <a:t>cukup</a:t>
            </a:r>
            <a:r>
              <a:rPr lang="en-US" sz="1300" dirty="0" smtClean="0"/>
              <a:t> </a:t>
            </a:r>
            <a:r>
              <a:rPr lang="en-US" sz="1300" dirty="0" err="1" smtClean="0"/>
              <a:t>besar</a:t>
            </a:r>
            <a:r>
              <a:rPr lang="en-US" sz="1300" dirty="0" smtClean="0"/>
              <a:t> </a:t>
            </a:r>
            <a:r>
              <a:rPr lang="en-US" sz="1300" dirty="0" err="1" smtClean="0"/>
              <a:t>antara</a:t>
            </a:r>
            <a:r>
              <a:rPr lang="en-US" sz="1300" dirty="0" smtClean="0"/>
              <a:t> </a:t>
            </a:r>
            <a:r>
              <a:rPr lang="en-US" sz="1300" i="1" dirty="0" smtClean="0"/>
              <a:t>old generation employees</a:t>
            </a:r>
            <a:r>
              <a:rPr lang="en-US" sz="1300" dirty="0" smtClean="0"/>
              <a:t> </a:t>
            </a:r>
            <a:r>
              <a:rPr lang="en-US" sz="1300" dirty="0" err="1" smtClean="0"/>
              <a:t>dengan</a:t>
            </a:r>
            <a:r>
              <a:rPr lang="en-US" sz="1300" dirty="0" smtClean="0"/>
              <a:t> </a:t>
            </a:r>
            <a:r>
              <a:rPr lang="en-US" sz="1300" i="1" dirty="0" smtClean="0"/>
              <a:t>new and young generation employees</a:t>
            </a:r>
            <a:r>
              <a:rPr lang="en-US" sz="1300" dirty="0" smtClean="0"/>
              <a:t>. </a:t>
            </a:r>
            <a:r>
              <a:rPr lang="en-US" sz="1300" dirty="0" err="1" smtClean="0"/>
              <a:t>acapkali</a:t>
            </a:r>
            <a:r>
              <a:rPr lang="en-US" sz="1300" dirty="0" smtClean="0"/>
              <a:t> </a:t>
            </a:r>
            <a:r>
              <a:rPr lang="en-US" sz="1300" dirty="0" err="1" smtClean="0"/>
              <a:t>memberikan</a:t>
            </a:r>
            <a:r>
              <a:rPr lang="en-US" sz="1300" dirty="0" smtClean="0"/>
              <a:t> </a:t>
            </a:r>
            <a:r>
              <a:rPr lang="en-US" sz="1300" dirty="0" err="1" smtClean="0"/>
              <a:t>implikasi</a:t>
            </a:r>
            <a:r>
              <a:rPr lang="en-US" sz="1300" dirty="0" smtClean="0"/>
              <a:t> </a:t>
            </a:r>
            <a:r>
              <a:rPr lang="en-US" sz="1300" dirty="0" err="1" smtClean="0"/>
              <a:t>negatif</a:t>
            </a:r>
            <a:r>
              <a:rPr lang="en-US" sz="1300" dirty="0" smtClean="0"/>
              <a:t> </a:t>
            </a:r>
            <a:r>
              <a:rPr lang="en-US" sz="1300" dirty="0" err="1" smtClean="0"/>
              <a:t>dalam</a:t>
            </a:r>
            <a:r>
              <a:rPr lang="en-US" sz="1300" dirty="0" smtClean="0"/>
              <a:t> </a:t>
            </a:r>
            <a:r>
              <a:rPr lang="en-US" sz="1300" dirty="0" err="1" smtClean="0"/>
              <a:t>hubungan</a:t>
            </a:r>
            <a:r>
              <a:rPr lang="en-US" sz="1300" dirty="0" smtClean="0"/>
              <a:t> </a:t>
            </a:r>
            <a:r>
              <a:rPr lang="en-US" sz="1300" dirty="0" err="1" smtClean="0"/>
              <a:t>kerja</a:t>
            </a:r>
            <a:r>
              <a:rPr lang="en-US" sz="1300" dirty="0" smtClean="0"/>
              <a:t> </a:t>
            </a:r>
            <a:r>
              <a:rPr lang="en-US" sz="1300" dirty="0" err="1" smtClean="0"/>
              <a:t>antara</a:t>
            </a:r>
            <a:r>
              <a:rPr lang="en-US" sz="1300" dirty="0" smtClean="0"/>
              <a:t> </a:t>
            </a:r>
            <a:r>
              <a:rPr lang="en-US" sz="1300" i="1" dirty="0" smtClean="0"/>
              <a:t>old and young generation</a:t>
            </a:r>
            <a:r>
              <a:rPr lang="en-US" sz="1300" dirty="0" smtClean="0"/>
              <a:t>, </a:t>
            </a:r>
            <a:r>
              <a:rPr lang="en-US" sz="1300" dirty="0" err="1" smtClean="0"/>
              <a:t>terutama</a:t>
            </a:r>
            <a:r>
              <a:rPr lang="en-US" sz="1300" dirty="0" smtClean="0"/>
              <a:t> </a:t>
            </a:r>
            <a:r>
              <a:rPr lang="en-US" sz="1300" dirty="0" err="1" smtClean="0"/>
              <a:t>ketika</a:t>
            </a:r>
            <a:r>
              <a:rPr lang="en-US" sz="1300" dirty="0" smtClean="0"/>
              <a:t> </a:t>
            </a:r>
            <a:r>
              <a:rPr lang="en-US" sz="1300" dirty="0" err="1" smtClean="0"/>
              <a:t>menangani</a:t>
            </a:r>
            <a:r>
              <a:rPr lang="en-US" sz="1300" dirty="0" smtClean="0"/>
              <a:t> </a:t>
            </a:r>
            <a:r>
              <a:rPr lang="en-US" sz="1300" dirty="0" err="1" smtClean="0"/>
              <a:t>kasus-kasus</a:t>
            </a:r>
            <a:r>
              <a:rPr lang="en-US" sz="1300" dirty="0" smtClean="0"/>
              <a:t> </a:t>
            </a:r>
            <a:r>
              <a:rPr lang="en-US" sz="1300" dirty="0" err="1" smtClean="0"/>
              <a:t>kompleks</a:t>
            </a:r>
            <a:endParaRPr lang="en-US" sz="1300" dirty="0" smtClean="0"/>
          </a:p>
          <a:p>
            <a:pPr marL="457200" indent="-457200" algn="l"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en-US" sz="1300" dirty="0" err="1" smtClean="0"/>
              <a:t>Penumpukan</a:t>
            </a:r>
            <a:r>
              <a:rPr lang="en-US" sz="1300" dirty="0" smtClean="0"/>
              <a:t> </a:t>
            </a:r>
            <a:r>
              <a:rPr lang="en-US" sz="1300" dirty="0" err="1" smtClean="0"/>
              <a:t>karyawan</a:t>
            </a:r>
            <a:r>
              <a:rPr lang="en-US" sz="1300" dirty="0" smtClean="0"/>
              <a:t> (</a:t>
            </a:r>
            <a:r>
              <a:rPr lang="en-US" sz="1300" i="1" dirty="0" err="1" smtClean="0"/>
              <a:t>redudant</a:t>
            </a:r>
            <a:r>
              <a:rPr lang="en-US" sz="1300" i="1" dirty="0" smtClean="0"/>
              <a:t> employees</a:t>
            </a:r>
            <a:r>
              <a:rPr lang="en-US" sz="1300" dirty="0" smtClean="0"/>
              <a:t>) </a:t>
            </a:r>
            <a:r>
              <a:rPr lang="en-US" sz="1300" dirty="0" err="1" smtClean="0"/>
              <a:t>terutama</a:t>
            </a:r>
            <a:r>
              <a:rPr lang="en-US" sz="1300" dirty="0" smtClean="0"/>
              <a:t> </a:t>
            </a:r>
            <a:r>
              <a:rPr lang="en-US" sz="1300" dirty="0" err="1" smtClean="0"/>
              <a:t>dalam</a:t>
            </a:r>
            <a:r>
              <a:rPr lang="en-US" sz="1300" dirty="0" smtClean="0"/>
              <a:t> </a:t>
            </a:r>
            <a:r>
              <a:rPr lang="en-US" sz="1300" dirty="0" err="1" smtClean="0"/>
              <a:t>bagian</a:t>
            </a:r>
            <a:r>
              <a:rPr lang="en-US" sz="1300" dirty="0" smtClean="0"/>
              <a:t> </a:t>
            </a:r>
            <a:r>
              <a:rPr lang="en-US" sz="1300" dirty="0" err="1" smtClean="0"/>
              <a:t>administrasi</a:t>
            </a:r>
            <a:r>
              <a:rPr lang="en-US" sz="1300" dirty="0" smtClean="0"/>
              <a:t>. </a:t>
            </a:r>
            <a:r>
              <a:rPr lang="en-US" sz="1300" dirty="0" err="1" smtClean="0"/>
              <a:t>Sebagai</a:t>
            </a:r>
            <a:r>
              <a:rPr lang="en-US" sz="1300" dirty="0" smtClean="0"/>
              <a:t> </a:t>
            </a:r>
            <a:r>
              <a:rPr lang="en-US" sz="1300" dirty="0" err="1" smtClean="0"/>
              <a:t>contoh</a:t>
            </a:r>
            <a:r>
              <a:rPr lang="en-US" sz="1300" dirty="0" smtClean="0"/>
              <a:t>, </a:t>
            </a:r>
            <a:r>
              <a:rPr lang="en-US" sz="1300" dirty="0" err="1" smtClean="0"/>
              <a:t>staf</a:t>
            </a:r>
            <a:r>
              <a:rPr lang="en-US" sz="1300" dirty="0" smtClean="0"/>
              <a:t> yang </a:t>
            </a:r>
            <a:r>
              <a:rPr lang="en-US" sz="1300" dirty="0" err="1" smtClean="0"/>
              <a:t>menangani</a:t>
            </a:r>
            <a:r>
              <a:rPr lang="en-US" sz="1300" dirty="0" smtClean="0"/>
              <a:t> </a:t>
            </a:r>
            <a:r>
              <a:rPr lang="en-US" sz="1300" dirty="0" err="1" smtClean="0"/>
              <a:t>tugas</a:t>
            </a:r>
            <a:r>
              <a:rPr lang="en-US" sz="1300" dirty="0" smtClean="0"/>
              <a:t> </a:t>
            </a:r>
            <a:r>
              <a:rPr lang="en-US" sz="1300" dirty="0" err="1" smtClean="0"/>
              <a:t>surat</a:t>
            </a:r>
            <a:r>
              <a:rPr lang="en-US" sz="1300" dirty="0" smtClean="0"/>
              <a:t> </a:t>
            </a:r>
            <a:r>
              <a:rPr lang="en-US" sz="1300" dirty="0" err="1" smtClean="0"/>
              <a:t>menyurat</a:t>
            </a:r>
            <a:r>
              <a:rPr lang="en-US" sz="1300" dirty="0" smtClean="0"/>
              <a:t> </a:t>
            </a:r>
            <a:r>
              <a:rPr lang="en-US" sz="1300" dirty="0" err="1" smtClean="0"/>
              <a:t>bisa</a:t>
            </a:r>
            <a:r>
              <a:rPr lang="en-US" sz="1300" dirty="0" smtClean="0"/>
              <a:t> </a:t>
            </a:r>
            <a:r>
              <a:rPr lang="en-US" sz="1300" dirty="0" err="1" smtClean="0"/>
              <a:t>berjumlah</a:t>
            </a:r>
            <a:r>
              <a:rPr lang="en-US" sz="1300" dirty="0" smtClean="0"/>
              <a:t> </a:t>
            </a:r>
            <a:r>
              <a:rPr lang="en-US" sz="1300" dirty="0" err="1" smtClean="0"/>
              <a:t>tiga</a:t>
            </a:r>
            <a:r>
              <a:rPr lang="en-US" sz="1300" dirty="0" smtClean="0"/>
              <a:t> orang; </a:t>
            </a:r>
            <a:r>
              <a:rPr lang="en-US" sz="1300" dirty="0" err="1" smtClean="0"/>
              <a:t>meski</a:t>
            </a:r>
            <a:r>
              <a:rPr lang="en-US" sz="1300" dirty="0" smtClean="0"/>
              <a:t> </a:t>
            </a:r>
            <a:r>
              <a:rPr lang="en-US" sz="1300" dirty="0" err="1" smtClean="0"/>
              <a:t>sesungguhnya</a:t>
            </a:r>
            <a:r>
              <a:rPr lang="en-US" sz="1300" dirty="0" smtClean="0"/>
              <a:t> </a:t>
            </a:r>
            <a:r>
              <a:rPr lang="en-US" sz="1300" dirty="0" err="1" smtClean="0"/>
              <a:t>bisa</a:t>
            </a:r>
            <a:r>
              <a:rPr lang="en-US" sz="1300" dirty="0" smtClean="0"/>
              <a:t> </a:t>
            </a:r>
            <a:r>
              <a:rPr lang="en-US" sz="1300" dirty="0" err="1" smtClean="0"/>
              <a:t>dikerjakan</a:t>
            </a:r>
            <a:r>
              <a:rPr lang="en-US" sz="1300" dirty="0" smtClean="0"/>
              <a:t> </a:t>
            </a:r>
            <a:r>
              <a:rPr lang="en-US" sz="1300" dirty="0" err="1" smtClean="0"/>
              <a:t>oleh</a:t>
            </a:r>
            <a:r>
              <a:rPr lang="en-US" sz="1300" dirty="0" smtClean="0"/>
              <a:t> </a:t>
            </a:r>
            <a:r>
              <a:rPr lang="en-US" sz="1300" dirty="0" err="1" smtClean="0"/>
              <a:t>satu</a:t>
            </a:r>
            <a:r>
              <a:rPr lang="en-US" sz="1300" dirty="0" smtClean="0"/>
              <a:t> </a:t>
            </a:r>
            <a:r>
              <a:rPr lang="en-US" sz="1300" dirty="0" err="1" smtClean="0"/>
              <a:t>personel</a:t>
            </a:r>
            <a:endParaRPr lang="en-US" sz="1300" dirty="0" smtClean="0"/>
          </a:p>
          <a:p>
            <a:pPr marL="457200" indent="-457200" algn="l"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en-US" sz="1300" dirty="0" err="1" smtClean="0"/>
              <a:t>tidak</a:t>
            </a:r>
            <a:r>
              <a:rPr lang="en-US" sz="1300" dirty="0" smtClean="0"/>
              <a:t> </a:t>
            </a:r>
            <a:r>
              <a:rPr lang="en-US" sz="1300" dirty="0" err="1" smtClean="0"/>
              <a:t>adanya</a:t>
            </a:r>
            <a:r>
              <a:rPr lang="en-US" sz="1300" dirty="0" smtClean="0"/>
              <a:t> </a:t>
            </a:r>
            <a:r>
              <a:rPr lang="en-US" sz="1300" dirty="0" err="1" smtClean="0"/>
              <a:t>kejelasan</a:t>
            </a:r>
            <a:r>
              <a:rPr lang="en-US" sz="1300" dirty="0" smtClean="0"/>
              <a:t> </a:t>
            </a:r>
            <a:r>
              <a:rPr lang="en-US" sz="1300" dirty="0" err="1" smtClean="0"/>
              <a:t>dalam</a:t>
            </a:r>
            <a:r>
              <a:rPr lang="en-US" sz="1300" dirty="0" smtClean="0"/>
              <a:t> </a:t>
            </a:r>
            <a:r>
              <a:rPr lang="en-US" sz="1300" dirty="0" err="1" smtClean="0"/>
              <a:t>perencanaan</a:t>
            </a:r>
            <a:r>
              <a:rPr lang="en-US" sz="1300" dirty="0" smtClean="0"/>
              <a:t> </a:t>
            </a:r>
            <a:r>
              <a:rPr lang="en-US" sz="1300" dirty="0" err="1" smtClean="0"/>
              <a:t>karir</a:t>
            </a:r>
            <a:r>
              <a:rPr lang="en-US" sz="1300" dirty="0" smtClean="0"/>
              <a:t> </a:t>
            </a:r>
            <a:r>
              <a:rPr lang="en-US" sz="1300" dirty="0" err="1" smtClean="0"/>
              <a:t>karyawan</a:t>
            </a:r>
            <a:r>
              <a:rPr lang="en-US" sz="1300" dirty="0" smtClean="0"/>
              <a:t> (</a:t>
            </a:r>
            <a:r>
              <a:rPr lang="en-US" sz="1300" i="1" dirty="0" smtClean="0"/>
              <a:t>employee career planning</a:t>
            </a:r>
            <a:r>
              <a:rPr lang="en-US" sz="1300" dirty="0" smtClean="0"/>
              <a:t>) – </a:t>
            </a:r>
            <a:r>
              <a:rPr lang="en-US" sz="1300" dirty="0" err="1" smtClean="0"/>
              <a:t>karir</a:t>
            </a:r>
            <a:r>
              <a:rPr lang="en-US" sz="1300" dirty="0" smtClean="0"/>
              <a:t> Path</a:t>
            </a:r>
          </a:p>
          <a:p>
            <a:pPr marL="457200" indent="-457200" algn="l"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af-ZA" sz="1300" dirty="0" smtClean="0"/>
              <a:t>Ketidak-kompakan, dan bahkan sering menjurus kepada konflik, antara </a:t>
            </a:r>
            <a:r>
              <a:rPr lang="af-ZA" sz="1300" i="1" dirty="0" smtClean="0"/>
              <a:t>old employee</a:t>
            </a:r>
            <a:r>
              <a:rPr lang="af-ZA" sz="1300" dirty="0" smtClean="0"/>
              <a:t> dengan </a:t>
            </a:r>
            <a:r>
              <a:rPr lang="af-ZA" sz="1300" i="1" dirty="0" smtClean="0"/>
              <a:t>young employee</a:t>
            </a:r>
            <a:r>
              <a:rPr lang="af-ZA" sz="1300" dirty="0" smtClean="0"/>
              <a:t>. Perbedaan nilai dan basis pengetahuan membuat mereka sering gagal dalam membangun tim yang solid.</a:t>
            </a:r>
          </a:p>
          <a:p>
            <a:pPr marL="457200" indent="-457200" algn="l"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en-US" sz="1300" dirty="0" err="1" smtClean="0"/>
              <a:t>Survei</a:t>
            </a:r>
            <a:r>
              <a:rPr lang="en-US" sz="1300" dirty="0" smtClean="0"/>
              <a:t> yang </a:t>
            </a:r>
            <a:r>
              <a:rPr lang="en-US" sz="1300" dirty="0" err="1" smtClean="0"/>
              <a:t>dilakukan</a:t>
            </a:r>
            <a:r>
              <a:rPr lang="en-US" sz="1300" dirty="0" smtClean="0"/>
              <a:t> </a:t>
            </a:r>
            <a:r>
              <a:rPr lang="en-US" sz="1300" dirty="0" err="1" smtClean="0"/>
              <a:t>kepada</a:t>
            </a:r>
            <a:r>
              <a:rPr lang="en-US" sz="1300" dirty="0" smtClean="0"/>
              <a:t> para </a:t>
            </a:r>
            <a:r>
              <a:rPr lang="en-US" sz="1300" dirty="0" err="1" smtClean="0"/>
              <a:t>pelanggan</a:t>
            </a:r>
            <a:r>
              <a:rPr lang="en-US" sz="1300" dirty="0" smtClean="0"/>
              <a:t> (</a:t>
            </a:r>
            <a:r>
              <a:rPr lang="en-US" sz="1300" dirty="0" err="1" smtClean="0"/>
              <a:t>klien</a:t>
            </a:r>
            <a:r>
              <a:rPr lang="en-US" sz="1300" dirty="0" smtClean="0"/>
              <a:t>) </a:t>
            </a:r>
            <a:r>
              <a:rPr lang="en-US" sz="1300" dirty="0" err="1" smtClean="0"/>
              <a:t>memperlihatkan</a:t>
            </a:r>
            <a:r>
              <a:rPr lang="en-US" sz="1300" dirty="0" smtClean="0"/>
              <a:t> </a:t>
            </a:r>
            <a:r>
              <a:rPr lang="en-US" sz="1300" dirty="0" err="1" smtClean="0"/>
              <a:t>bahwa</a:t>
            </a:r>
            <a:r>
              <a:rPr lang="en-US" sz="1300" dirty="0" smtClean="0"/>
              <a:t> </a:t>
            </a:r>
            <a:r>
              <a:rPr lang="en-US" sz="1300" dirty="0" err="1" smtClean="0"/>
              <a:t>secara</a:t>
            </a:r>
            <a:r>
              <a:rPr lang="en-US" sz="1300" dirty="0" smtClean="0"/>
              <a:t> </a:t>
            </a:r>
            <a:r>
              <a:rPr lang="en-US" sz="1300" dirty="0" err="1" smtClean="0"/>
              <a:t>keseluruhan</a:t>
            </a:r>
            <a:r>
              <a:rPr lang="en-US" sz="1300" dirty="0" smtClean="0"/>
              <a:t>, para </a:t>
            </a:r>
            <a:r>
              <a:rPr lang="en-US" sz="1300" dirty="0" err="1" smtClean="0"/>
              <a:t>pelanggan</a:t>
            </a:r>
            <a:r>
              <a:rPr lang="en-US" sz="1300" dirty="0" smtClean="0"/>
              <a:t> </a:t>
            </a:r>
            <a:r>
              <a:rPr lang="en-US" sz="1300" dirty="0" err="1" smtClean="0"/>
              <a:t>merasa</a:t>
            </a:r>
            <a:r>
              <a:rPr lang="en-US" sz="1300" dirty="0" smtClean="0"/>
              <a:t> </a:t>
            </a:r>
            <a:r>
              <a:rPr lang="en-US" sz="1300" dirty="0" err="1" smtClean="0"/>
              <a:t>cukup</a:t>
            </a:r>
            <a:r>
              <a:rPr lang="en-US" sz="1300" dirty="0" smtClean="0"/>
              <a:t> </a:t>
            </a:r>
            <a:r>
              <a:rPr lang="en-US" sz="1300" dirty="0" err="1" smtClean="0"/>
              <a:t>puas</a:t>
            </a:r>
            <a:r>
              <a:rPr lang="en-US" sz="1300" dirty="0" smtClean="0"/>
              <a:t> </a:t>
            </a:r>
            <a:r>
              <a:rPr lang="en-US" sz="1300" dirty="0" err="1" smtClean="0"/>
              <a:t>dengan</a:t>
            </a:r>
            <a:r>
              <a:rPr lang="en-US" sz="1300" dirty="0" smtClean="0"/>
              <a:t> </a:t>
            </a:r>
            <a:r>
              <a:rPr lang="en-US" sz="1300" dirty="0" err="1" smtClean="0"/>
              <a:t>mutu</a:t>
            </a:r>
            <a:r>
              <a:rPr lang="en-US" sz="1300" dirty="0" smtClean="0"/>
              <a:t> </a:t>
            </a:r>
            <a:r>
              <a:rPr lang="en-US" sz="1300" dirty="0" err="1" smtClean="0"/>
              <a:t>dan</a:t>
            </a:r>
            <a:r>
              <a:rPr lang="en-US" sz="1300" dirty="0" smtClean="0"/>
              <a:t> </a:t>
            </a:r>
            <a:r>
              <a:rPr lang="en-US" sz="1300" dirty="0" err="1" smtClean="0"/>
              <a:t>akurasi</a:t>
            </a:r>
            <a:r>
              <a:rPr lang="en-US" sz="1300" dirty="0" smtClean="0"/>
              <a:t> </a:t>
            </a:r>
            <a:r>
              <a:rPr lang="en-US" sz="1300" dirty="0" err="1" smtClean="0"/>
              <a:t>jasa</a:t>
            </a:r>
            <a:r>
              <a:rPr lang="en-US" sz="1300" dirty="0" smtClean="0"/>
              <a:t> </a:t>
            </a:r>
            <a:r>
              <a:rPr lang="en-US" sz="1300" dirty="0" err="1" smtClean="0"/>
              <a:t>konstruksi</a:t>
            </a:r>
            <a:r>
              <a:rPr lang="en-US" sz="1300" dirty="0" smtClean="0"/>
              <a:t> yang </a:t>
            </a:r>
            <a:r>
              <a:rPr lang="en-US" sz="1300" dirty="0" err="1" smtClean="0"/>
              <a:t>dilakukan</a:t>
            </a:r>
            <a:r>
              <a:rPr lang="en-US" sz="1300" dirty="0" smtClean="0"/>
              <a:t> </a:t>
            </a:r>
            <a:r>
              <a:rPr lang="en-US" sz="1300" dirty="0" err="1" smtClean="0"/>
              <a:t>oleh</a:t>
            </a:r>
            <a:r>
              <a:rPr lang="en-US" sz="1300" dirty="0" smtClean="0"/>
              <a:t> PT. </a:t>
            </a:r>
            <a:r>
              <a:rPr lang="en-US" sz="1300" dirty="0" err="1" smtClean="0"/>
              <a:t>Ritel</a:t>
            </a:r>
            <a:r>
              <a:rPr lang="en-US" sz="1300" dirty="0" smtClean="0"/>
              <a:t> </a:t>
            </a:r>
            <a:r>
              <a:rPr lang="en-US" sz="1300" dirty="0" err="1" smtClean="0"/>
              <a:t>Energi</a:t>
            </a:r>
            <a:r>
              <a:rPr lang="en-US" sz="1300" dirty="0" smtClean="0"/>
              <a:t>, </a:t>
            </a:r>
            <a:r>
              <a:rPr lang="en-US" sz="1300" dirty="0" err="1" smtClean="0"/>
              <a:t>tapi</a:t>
            </a:r>
            <a:r>
              <a:rPr lang="en-US" sz="1300" dirty="0" smtClean="0"/>
              <a:t> </a:t>
            </a:r>
            <a:r>
              <a:rPr lang="en-US" sz="1300" dirty="0" err="1" smtClean="0"/>
              <a:t>yg</a:t>
            </a:r>
            <a:r>
              <a:rPr lang="en-US" sz="1300" dirty="0" smtClean="0"/>
              <a:t> </a:t>
            </a:r>
            <a:r>
              <a:rPr lang="en-US" sz="1300" dirty="0" err="1" smtClean="0"/>
              <a:t>dikeluhkan</a:t>
            </a:r>
            <a:r>
              <a:rPr lang="en-US" sz="1300" dirty="0" smtClean="0"/>
              <a:t> </a:t>
            </a:r>
            <a:r>
              <a:rPr lang="en-US" sz="1300" dirty="0" err="1" smtClean="0"/>
              <a:t>pelanggan</a:t>
            </a:r>
            <a:r>
              <a:rPr lang="en-US" sz="1300" dirty="0" smtClean="0"/>
              <a:t> </a:t>
            </a:r>
            <a:r>
              <a:rPr lang="en-US" sz="1300" dirty="0" err="1" smtClean="0"/>
              <a:t>adalah</a:t>
            </a:r>
            <a:r>
              <a:rPr lang="en-US" sz="1300" dirty="0" smtClean="0"/>
              <a:t> </a:t>
            </a:r>
            <a:r>
              <a:rPr lang="en-US" sz="1300" dirty="0" err="1" smtClean="0"/>
              <a:t>ketepatan</a:t>
            </a:r>
            <a:r>
              <a:rPr lang="en-US" sz="1300" dirty="0" smtClean="0"/>
              <a:t> </a:t>
            </a:r>
            <a:r>
              <a:rPr lang="en-US" sz="1300" dirty="0" err="1" smtClean="0"/>
              <a:t>waktu</a:t>
            </a:r>
            <a:r>
              <a:rPr lang="en-US" sz="1300" dirty="0" smtClean="0"/>
              <a:t> </a:t>
            </a:r>
            <a:r>
              <a:rPr lang="en-US" sz="1300" dirty="0" err="1" smtClean="0"/>
              <a:t>penyampaian</a:t>
            </a:r>
            <a:r>
              <a:rPr lang="en-US" sz="1300" dirty="0" smtClean="0"/>
              <a:t> </a:t>
            </a:r>
            <a:r>
              <a:rPr lang="en-US" sz="1300" dirty="0" err="1" smtClean="0"/>
              <a:t>laporan</a:t>
            </a:r>
            <a:r>
              <a:rPr lang="en-US" sz="1300" dirty="0" smtClean="0"/>
              <a:t>. </a:t>
            </a:r>
            <a:r>
              <a:rPr lang="en-US" sz="1300" dirty="0" err="1" smtClean="0"/>
              <a:t>Dalam</a:t>
            </a:r>
            <a:r>
              <a:rPr lang="en-US" sz="1300" dirty="0" smtClean="0"/>
              <a:t> </a:t>
            </a:r>
            <a:r>
              <a:rPr lang="en-US" sz="1300" dirty="0" err="1" smtClean="0"/>
              <a:t>hal</a:t>
            </a:r>
            <a:r>
              <a:rPr lang="en-US" sz="1300" dirty="0" smtClean="0"/>
              <a:t> </a:t>
            </a:r>
            <a:r>
              <a:rPr lang="en-US" sz="1300" dirty="0" err="1" smtClean="0"/>
              <a:t>ini</a:t>
            </a:r>
            <a:r>
              <a:rPr lang="en-US" sz="1300" dirty="0" smtClean="0"/>
              <a:t>, </a:t>
            </a:r>
            <a:r>
              <a:rPr lang="en-US" sz="1300" dirty="0" err="1" smtClean="0"/>
              <a:t>laporan</a:t>
            </a:r>
            <a:r>
              <a:rPr lang="en-US" sz="1300" dirty="0" smtClean="0"/>
              <a:t> yang </a:t>
            </a:r>
            <a:r>
              <a:rPr lang="en-US" sz="1300" dirty="0" err="1" smtClean="0"/>
              <a:t>diserahkan</a:t>
            </a:r>
            <a:r>
              <a:rPr lang="en-US" sz="1300" dirty="0" smtClean="0"/>
              <a:t> </a:t>
            </a:r>
            <a:r>
              <a:rPr lang="en-US" sz="1300" dirty="0" err="1" smtClean="0"/>
              <a:t>seringkali</a:t>
            </a:r>
            <a:r>
              <a:rPr lang="en-US" sz="1300" dirty="0" smtClean="0"/>
              <a:t> </a:t>
            </a:r>
            <a:r>
              <a:rPr lang="en-US" sz="1300" dirty="0" err="1" smtClean="0"/>
              <a:t>molor</a:t>
            </a:r>
            <a:r>
              <a:rPr lang="en-US" sz="1300" dirty="0" smtClean="0"/>
              <a:t> </a:t>
            </a:r>
            <a:r>
              <a:rPr lang="en-US" sz="1300" dirty="0" err="1" smtClean="0"/>
              <a:t>dari</a:t>
            </a:r>
            <a:r>
              <a:rPr lang="en-US" sz="1300" dirty="0" smtClean="0"/>
              <a:t> </a:t>
            </a:r>
            <a:r>
              <a:rPr lang="en-US" sz="1300" dirty="0" err="1" smtClean="0"/>
              <a:t>jadwal</a:t>
            </a:r>
            <a:r>
              <a:rPr lang="en-US" sz="1300" dirty="0" smtClean="0"/>
              <a:t> yang </a:t>
            </a:r>
            <a:r>
              <a:rPr lang="en-US" sz="1300" dirty="0" err="1" smtClean="0"/>
              <a:t>telah</a:t>
            </a:r>
            <a:r>
              <a:rPr lang="en-US" sz="1300" dirty="0" smtClean="0"/>
              <a:t> </a:t>
            </a:r>
            <a:r>
              <a:rPr lang="en-US" sz="1300" dirty="0" err="1" smtClean="0"/>
              <a:t>disepakati</a:t>
            </a:r>
            <a:r>
              <a:rPr lang="en-US" sz="1300" dirty="0" smtClean="0"/>
              <a:t>. Para </a:t>
            </a:r>
            <a:r>
              <a:rPr lang="en-US" sz="1300" dirty="0" err="1" smtClean="0"/>
              <a:t>klien</a:t>
            </a:r>
            <a:r>
              <a:rPr lang="en-US" sz="1300" dirty="0" smtClean="0"/>
              <a:t> </a:t>
            </a:r>
            <a:r>
              <a:rPr lang="en-US" sz="1300" dirty="0" err="1" smtClean="0"/>
              <a:t>melihat</a:t>
            </a:r>
            <a:r>
              <a:rPr lang="en-US" sz="1300" dirty="0" smtClean="0"/>
              <a:t> </a:t>
            </a:r>
            <a:r>
              <a:rPr lang="en-US" sz="1300" dirty="0" err="1" smtClean="0"/>
              <a:t>bahwa</a:t>
            </a:r>
            <a:r>
              <a:rPr lang="en-US" sz="1300" dirty="0" smtClean="0"/>
              <a:t> </a:t>
            </a:r>
            <a:r>
              <a:rPr lang="en-US" sz="1300" dirty="0" err="1" smtClean="0"/>
              <a:t>hal</a:t>
            </a:r>
            <a:r>
              <a:rPr lang="en-US" sz="1300" dirty="0" smtClean="0"/>
              <a:t> </a:t>
            </a:r>
            <a:r>
              <a:rPr lang="en-US" sz="1300" dirty="0" err="1" smtClean="0"/>
              <a:t>ini</a:t>
            </a:r>
            <a:r>
              <a:rPr lang="en-US" sz="1300" dirty="0" smtClean="0"/>
              <a:t> </a:t>
            </a:r>
            <a:r>
              <a:rPr lang="en-US" sz="1300" dirty="0" err="1" smtClean="0"/>
              <a:t>antara</a:t>
            </a:r>
            <a:r>
              <a:rPr lang="en-US" sz="1300" dirty="0" smtClean="0"/>
              <a:t> lain </a:t>
            </a:r>
            <a:r>
              <a:rPr lang="en-US" sz="1300" dirty="0" err="1" smtClean="0"/>
              <a:t>disebabkan</a:t>
            </a:r>
            <a:r>
              <a:rPr lang="en-US" sz="1300" dirty="0" smtClean="0"/>
              <a:t> </a:t>
            </a:r>
            <a:r>
              <a:rPr lang="en-US" sz="1300" dirty="0" err="1" smtClean="0"/>
              <a:t>oleh</a:t>
            </a:r>
            <a:r>
              <a:rPr lang="en-US" sz="1300" dirty="0" smtClean="0"/>
              <a:t> </a:t>
            </a:r>
            <a:r>
              <a:rPr lang="en-US" sz="1300" dirty="0" err="1" smtClean="0"/>
              <a:t>ketidakdisiplinan</a:t>
            </a:r>
            <a:r>
              <a:rPr lang="en-US" sz="1300" dirty="0" smtClean="0"/>
              <a:t> </a:t>
            </a:r>
            <a:r>
              <a:rPr lang="en-US" sz="1300" dirty="0" err="1" smtClean="0"/>
              <a:t>sebagian</a:t>
            </a:r>
            <a:r>
              <a:rPr lang="en-US" sz="1300" dirty="0" smtClean="0"/>
              <a:t> </a:t>
            </a:r>
            <a:r>
              <a:rPr lang="en-US" sz="1300" dirty="0" err="1" smtClean="0"/>
              <a:t>karyawan</a:t>
            </a:r>
            <a:r>
              <a:rPr lang="en-US" sz="1300" dirty="0" smtClean="0"/>
              <a:t> PT. </a:t>
            </a:r>
            <a:r>
              <a:rPr lang="en-US" sz="1300" dirty="0" err="1" smtClean="0"/>
              <a:t>Ritel</a:t>
            </a:r>
            <a:r>
              <a:rPr lang="en-US" sz="1300" dirty="0" smtClean="0"/>
              <a:t> </a:t>
            </a:r>
            <a:r>
              <a:rPr lang="en-US" sz="1300" dirty="0" err="1" smtClean="0"/>
              <a:t>Energi</a:t>
            </a:r>
            <a:r>
              <a:rPr lang="en-US" sz="1300" dirty="0" smtClean="0"/>
              <a:t> </a:t>
            </a:r>
            <a:r>
              <a:rPr lang="en-US" sz="1300" dirty="0" err="1" smtClean="0"/>
              <a:t>dalam</a:t>
            </a:r>
            <a:r>
              <a:rPr lang="en-US" sz="1300" dirty="0" smtClean="0"/>
              <a:t> </a:t>
            </a:r>
            <a:r>
              <a:rPr lang="en-US" sz="1300" dirty="0" err="1" smtClean="0"/>
              <a:t>menjalankan</a:t>
            </a:r>
            <a:r>
              <a:rPr lang="en-US" sz="1300" dirty="0" smtClean="0"/>
              <a:t> </a:t>
            </a:r>
            <a:r>
              <a:rPr lang="en-US" sz="1300" dirty="0" err="1" smtClean="0"/>
              <a:t>tugas</a:t>
            </a:r>
            <a:r>
              <a:rPr lang="en-US" sz="1300" dirty="0" smtClean="0"/>
              <a:t> yang </a:t>
            </a:r>
            <a:r>
              <a:rPr lang="en-US" sz="1300" dirty="0" err="1" smtClean="0"/>
              <a:t>telah</a:t>
            </a:r>
            <a:r>
              <a:rPr lang="en-US" sz="1300" dirty="0" smtClean="0"/>
              <a:t> </a:t>
            </a:r>
            <a:r>
              <a:rPr lang="en-US" sz="1300" dirty="0" err="1" smtClean="0"/>
              <a:t>dibebankan</a:t>
            </a:r>
            <a:r>
              <a:rPr lang="en-US" sz="1300" dirty="0" smtClean="0"/>
              <a:t> </a:t>
            </a:r>
            <a:r>
              <a:rPr lang="en-US" sz="1300" dirty="0" err="1" smtClean="0"/>
              <a:t>padanya</a:t>
            </a:r>
            <a:r>
              <a:rPr lang="en-US" sz="1300" dirty="0" smtClean="0"/>
              <a:t>. Di </a:t>
            </a:r>
            <a:r>
              <a:rPr lang="en-US" sz="1300" dirty="0" err="1" smtClean="0"/>
              <a:t>sisi</a:t>
            </a:r>
            <a:r>
              <a:rPr lang="en-US" sz="1300" dirty="0" smtClean="0"/>
              <a:t> lain, </a:t>
            </a:r>
            <a:r>
              <a:rPr lang="en-US" sz="1300" dirty="0" err="1" smtClean="0"/>
              <a:t>klien</a:t>
            </a:r>
            <a:r>
              <a:rPr lang="en-US" sz="1300" dirty="0" smtClean="0"/>
              <a:t> </a:t>
            </a:r>
            <a:r>
              <a:rPr lang="en-US" sz="1300" dirty="0" err="1" smtClean="0"/>
              <a:t>juga</a:t>
            </a:r>
            <a:r>
              <a:rPr lang="en-US" sz="1300" dirty="0" smtClean="0"/>
              <a:t> </a:t>
            </a:r>
            <a:r>
              <a:rPr lang="en-US" sz="1300" dirty="0" err="1" smtClean="0"/>
              <a:t>melihat</a:t>
            </a:r>
            <a:r>
              <a:rPr lang="en-US" sz="1300" dirty="0" smtClean="0"/>
              <a:t> </a:t>
            </a:r>
            <a:r>
              <a:rPr lang="en-US" sz="1300" dirty="0" err="1" smtClean="0"/>
              <a:t>bahwa</a:t>
            </a:r>
            <a:r>
              <a:rPr lang="en-US" sz="1300" dirty="0" smtClean="0"/>
              <a:t> </a:t>
            </a:r>
            <a:r>
              <a:rPr lang="en-US" sz="1300" dirty="0" err="1" smtClean="0"/>
              <a:t>hal</a:t>
            </a:r>
            <a:r>
              <a:rPr lang="en-US" sz="1300" dirty="0" smtClean="0"/>
              <a:t> </a:t>
            </a:r>
            <a:r>
              <a:rPr lang="en-US" sz="1300" dirty="0" err="1" smtClean="0"/>
              <a:t>ini</a:t>
            </a:r>
            <a:r>
              <a:rPr lang="en-US" sz="1300" dirty="0" smtClean="0"/>
              <a:t> </a:t>
            </a:r>
            <a:r>
              <a:rPr lang="en-US" sz="1300" dirty="0" err="1" smtClean="0"/>
              <a:t>juga</a:t>
            </a:r>
            <a:r>
              <a:rPr lang="en-US" sz="1300" dirty="0" smtClean="0"/>
              <a:t> </a:t>
            </a:r>
            <a:r>
              <a:rPr lang="en-US" sz="1300" dirty="0" err="1" smtClean="0"/>
              <a:t>disebabkan</a:t>
            </a:r>
            <a:r>
              <a:rPr lang="en-US" sz="1300" dirty="0" smtClean="0"/>
              <a:t> </a:t>
            </a:r>
            <a:r>
              <a:rPr lang="en-US" sz="1300" dirty="0" err="1" smtClean="0"/>
              <a:t>oleh</a:t>
            </a:r>
            <a:r>
              <a:rPr lang="en-US" sz="1300" dirty="0" smtClean="0"/>
              <a:t> </a:t>
            </a:r>
            <a:r>
              <a:rPr lang="en-US" sz="1300" dirty="0" err="1" smtClean="0"/>
              <a:t>pengelolaan</a:t>
            </a:r>
            <a:r>
              <a:rPr lang="en-US" sz="1300" dirty="0" smtClean="0"/>
              <a:t> </a:t>
            </a:r>
            <a:r>
              <a:rPr lang="en-US" sz="1300" dirty="0" err="1" smtClean="0"/>
              <a:t>manajemen</a:t>
            </a:r>
            <a:r>
              <a:rPr lang="en-US" sz="1300" dirty="0" smtClean="0"/>
              <a:t> </a:t>
            </a:r>
            <a:r>
              <a:rPr lang="en-US" sz="1300" dirty="0" err="1" smtClean="0"/>
              <a:t>proyek</a:t>
            </a:r>
            <a:r>
              <a:rPr lang="en-US" sz="1300" dirty="0" smtClean="0"/>
              <a:t>  (</a:t>
            </a:r>
            <a:r>
              <a:rPr lang="en-US" sz="1300" i="1" dirty="0" smtClean="0"/>
              <a:t>project management</a:t>
            </a:r>
            <a:r>
              <a:rPr lang="en-US" sz="1300" dirty="0" smtClean="0"/>
              <a:t>) yang </a:t>
            </a:r>
            <a:r>
              <a:rPr lang="en-US" sz="1300" dirty="0" err="1" smtClean="0"/>
              <a:t>kurang</a:t>
            </a:r>
            <a:r>
              <a:rPr lang="en-US" sz="1300" dirty="0" smtClean="0"/>
              <a:t> </a:t>
            </a:r>
            <a:r>
              <a:rPr lang="en-US" sz="1300" dirty="0" err="1" smtClean="0"/>
              <a:t>bagus</a:t>
            </a:r>
            <a:r>
              <a:rPr lang="en-US" sz="1300" dirty="0" smtClean="0"/>
              <a:t> </a:t>
            </a:r>
            <a:r>
              <a:rPr lang="en-US" sz="1300" dirty="0" err="1" smtClean="0"/>
              <a:t>oleh</a:t>
            </a:r>
            <a:r>
              <a:rPr lang="en-US" sz="1300" dirty="0" smtClean="0"/>
              <a:t> para </a:t>
            </a:r>
            <a:r>
              <a:rPr lang="en-US" sz="1300" dirty="0" err="1" smtClean="0"/>
              <a:t>pemimpin</a:t>
            </a:r>
            <a:r>
              <a:rPr lang="en-US" sz="1300" dirty="0" smtClean="0"/>
              <a:t> </a:t>
            </a:r>
            <a:r>
              <a:rPr lang="en-US" sz="1300" dirty="0" err="1" smtClean="0"/>
              <a:t>tim</a:t>
            </a:r>
            <a:r>
              <a:rPr lang="en-US" sz="1300" dirty="0" smtClean="0"/>
              <a:t> </a:t>
            </a:r>
            <a:r>
              <a:rPr lang="en-US" sz="1300" dirty="0" err="1" smtClean="0"/>
              <a:t>konstruksi</a:t>
            </a:r>
            <a:endParaRPr lang="en-US" sz="1300" dirty="0" smtClean="0"/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endParaRPr lang="en-US" sz="1300" dirty="0" smtClean="0"/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3788952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0915" y="497940"/>
            <a:ext cx="9144000" cy="458945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 smtClean="0"/>
              <a:t>Action &amp; </a:t>
            </a:r>
            <a:r>
              <a:rPr lang="en-US" sz="2800" dirty="0" err="1" smtClean="0"/>
              <a:t>Mitigasi</a:t>
            </a:r>
            <a:r>
              <a:rPr lang="en-US" sz="2800" dirty="0" smtClean="0"/>
              <a:t> :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0915" y="1048960"/>
            <a:ext cx="10118756" cy="5324679"/>
          </a:xfrm>
        </p:spPr>
        <p:txBody>
          <a:bodyPr>
            <a:noAutofit/>
          </a:bodyPr>
          <a:lstStyle/>
          <a:p>
            <a:pPr marL="342900" indent="-342900" algn="l">
              <a:buFont typeface="+mj-lt"/>
              <a:buAutoNum type="arabicPeriod"/>
            </a:pPr>
            <a:endParaRPr lang="af-ZA" sz="1400" dirty="0"/>
          </a:p>
          <a:p>
            <a:pPr marL="342900" indent="-342900" algn="l">
              <a:buFont typeface="+mj-lt"/>
              <a:buAutoNum type="arabicPeriod"/>
            </a:pPr>
            <a:endParaRPr lang="en-US" sz="1400" dirty="0" smtClean="0"/>
          </a:p>
          <a:p>
            <a:pPr marL="342900" indent="-342900" algn="l">
              <a:buFont typeface="+mj-lt"/>
              <a:buAutoNum type="arabicPeriod"/>
            </a:pPr>
            <a:endParaRPr lang="en-US" sz="14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096979" y="1048959"/>
            <a:ext cx="10118756" cy="53246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+mj-lt"/>
              <a:buAutoNum type="arabicPeriod"/>
            </a:pPr>
            <a:r>
              <a:rPr lang="af-ZA" sz="1400" dirty="0" smtClean="0"/>
              <a:t>Memastikan Semua Karyawan mulai dari Dirut s/d OB sudah mendapat Vaksin Booster</a:t>
            </a:r>
          </a:p>
          <a:p>
            <a:pPr marL="342900" indent="-342900" algn="l">
              <a:buFont typeface="+mj-lt"/>
              <a:buAutoNum type="arabicPeriod"/>
            </a:pPr>
            <a:r>
              <a:rPr lang="af-ZA" sz="1400" dirty="0" smtClean="0"/>
              <a:t>Alternatif Retain Karyawan </a:t>
            </a:r>
          </a:p>
          <a:p>
            <a:pPr marL="342900" indent="-342900" algn="l">
              <a:buFont typeface="+mj-lt"/>
              <a:buAutoNum type="arabicPeriod"/>
            </a:pPr>
            <a:r>
              <a:rPr lang="af-ZA" sz="1400" dirty="0" smtClean="0"/>
              <a:t>Terapkan Budaya AKHLAK, dimulai dari Level Dirut s/d OB</a:t>
            </a:r>
          </a:p>
          <a:p>
            <a:pPr marL="342900" indent="-342900" algn="l">
              <a:buFont typeface="+mj-lt"/>
              <a:buAutoNum type="arabicPeriod"/>
            </a:pPr>
            <a:r>
              <a:rPr lang="af-ZA" sz="1400" dirty="0" smtClean="0"/>
              <a:t> Trainning Regularly Competence Skill &amp; Selling Skill, peserta di mix antara karyawan Old dan Young</a:t>
            </a:r>
          </a:p>
          <a:p>
            <a:pPr marL="342900" indent="-342900" algn="l">
              <a:buFont typeface="+mj-lt"/>
              <a:buAutoNum type="arabicPeriod"/>
            </a:pPr>
            <a:r>
              <a:rPr lang="af-ZA" sz="1400" dirty="0" smtClean="0"/>
              <a:t>Dibuat shceme Penailan Karyawan berdasarkan Produktivitas, Absensi &amp; Attitude. Ex : Level A, B, C &amp; D untuk Pemberian Bonus</a:t>
            </a:r>
          </a:p>
          <a:p>
            <a:pPr marL="342900" indent="-342900" algn="l">
              <a:buFont typeface="+mj-lt"/>
              <a:buAutoNum type="arabicPeriod"/>
            </a:pPr>
            <a:r>
              <a:rPr lang="af-ZA" sz="1400" dirty="0" smtClean="0"/>
              <a:t>Dibuat Karir Path &amp; Perencanaan pengemebangannya oleh HCBP</a:t>
            </a:r>
          </a:p>
          <a:p>
            <a:pPr marL="342900" indent="-342900" algn="l">
              <a:buFont typeface="+mj-lt"/>
              <a:buAutoNum type="arabicPeriod"/>
            </a:pPr>
            <a:r>
              <a:rPr lang="af-ZA" sz="1400" dirty="0" smtClean="0"/>
              <a:t>Evaluasi Work Proses di setiap divisi untuk memaximalkan </a:t>
            </a:r>
          </a:p>
          <a:p>
            <a:pPr marL="342900" indent="-342900" algn="l">
              <a:buFont typeface="+mj-lt"/>
              <a:buAutoNum type="arabicPeriod"/>
            </a:pPr>
            <a:endParaRPr lang="af-ZA" sz="1400" dirty="0" smtClean="0"/>
          </a:p>
          <a:p>
            <a:pPr marL="342900" indent="-342900" algn="l">
              <a:buFont typeface="+mj-lt"/>
              <a:buAutoNum type="arabicPeriod"/>
            </a:pPr>
            <a:endParaRPr lang="af-ZA" sz="1400" dirty="0" smtClean="0"/>
          </a:p>
          <a:p>
            <a:pPr marL="342900" indent="-342900" algn="l">
              <a:buFont typeface="+mj-lt"/>
              <a:buAutoNum type="arabicPeriod"/>
            </a:pPr>
            <a:endParaRPr lang="af-ZA" sz="1400" dirty="0" smtClean="0"/>
          </a:p>
          <a:p>
            <a:pPr marL="342900" indent="-342900" algn="l">
              <a:buFont typeface="+mj-lt"/>
              <a:buAutoNum type="arabicPeriod"/>
            </a:pPr>
            <a:endParaRPr lang="en-US" sz="1400" dirty="0" smtClean="0"/>
          </a:p>
          <a:p>
            <a:pPr marL="342900" indent="-342900" algn="l">
              <a:buFont typeface="+mj-lt"/>
              <a:buAutoNum type="arabicPeriod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33684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0915" y="497940"/>
            <a:ext cx="9144000" cy="458945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 smtClean="0"/>
              <a:t>Support Needed: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0915" y="1048960"/>
            <a:ext cx="10118756" cy="5324679"/>
          </a:xfrm>
        </p:spPr>
        <p:txBody>
          <a:bodyPr>
            <a:noAutofit/>
          </a:bodyPr>
          <a:lstStyle/>
          <a:p>
            <a:pPr marL="342900" indent="-342900" algn="l">
              <a:buFont typeface="+mj-lt"/>
              <a:buAutoNum type="arabicPeriod"/>
            </a:pPr>
            <a:endParaRPr lang="af-ZA" sz="1400" dirty="0"/>
          </a:p>
          <a:p>
            <a:pPr marL="342900" indent="-342900" algn="l">
              <a:buFont typeface="+mj-lt"/>
              <a:buAutoNum type="arabicPeriod"/>
            </a:pPr>
            <a:endParaRPr lang="en-US" sz="1400" dirty="0" smtClean="0"/>
          </a:p>
          <a:p>
            <a:pPr marL="342900" indent="-342900" algn="l">
              <a:buFont typeface="+mj-lt"/>
              <a:buAutoNum type="arabicPeriod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19666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0915" y="497940"/>
            <a:ext cx="9144000" cy="458945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 smtClean="0"/>
              <a:t>Time Line :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0915" y="1048960"/>
            <a:ext cx="10118756" cy="5324679"/>
          </a:xfrm>
        </p:spPr>
        <p:txBody>
          <a:bodyPr>
            <a:noAutofit/>
          </a:bodyPr>
          <a:lstStyle/>
          <a:p>
            <a:pPr marL="342900" indent="-342900" algn="l">
              <a:buFont typeface="+mj-lt"/>
              <a:buAutoNum type="arabicPeriod" startAt="14"/>
            </a:pPr>
            <a:endParaRPr lang="af-ZA" sz="1400" dirty="0"/>
          </a:p>
          <a:p>
            <a:pPr marL="342900" indent="-342900" algn="l">
              <a:buFont typeface="+mj-lt"/>
              <a:buAutoNum type="arabicPeriod" startAt="14"/>
            </a:pPr>
            <a:endParaRPr lang="en-US" sz="1400" dirty="0" smtClean="0"/>
          </a:p>
          <a:p>
            <a:pPr marL="342900" indent="-342900" algn="l">
              <a:buFont typeface="+mj-lt"/>
              <a:buAutoNum type="arabicPeriod" startAt="14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19190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261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Note : Peningkatan jumlah karyawan di unit bisnis ini terkait penambahan jumlah unit bisnis SPBU di seluruh Indonesia pada tahun 2019.</vt:lpstr>
      <vt:lpstr>Issue:</vt:lpstr>
      <vt:lpstr>PowerPoint Presentation</vt:lpstr>
      <vt:lpstr>Root Cause :</vt:lpstr>
      <vt:lpstr>Action &amp; Mitigasi :</vt:lpstr>
      <vt:lpstr>Support Needed:</vt:lpstr>
      <vt:lpstr>Time Line 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Alamsyah SKM</dc:creator>
  <cp:lastModifiedBy>Alamsyah SKM</cp:lastModifiedBy>
  <cp:revision>8</cp:revision>
  <dcterms:created xsi:type="dcterms:W3CDTF">2022-08-09T02:49:31Z</dcterms:created>
  <dcterms:modified xsi:type="dcterms:W3CDTF">2022-08-09T03:54:42Z</dcterms:modified>
</cp:coreProperties>
</file>