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1" autoAdjust="0"/>
    <p:restoredTop sz="94660"/>
  </p:normalViewPr>
  <p:slideViewPr>
    <p:cSldViewPr snapToGrid="0">
      <p:cViewPr varScale="1">
        <p:scale>
          <a:sx n="85" d="100"/>
          <a:sy n="85" d="100"/>
        </p:scale>
        <p:origin x="36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2B91-E580-4A08-8EC5-B0C857C0BD7E}" type="datetimeFigureOut">
              <a:rPr lang="en-ID" smtClean="0"/>
              <a:t>20/07/2024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8931-9118-4337-995D-02C22B23B34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72223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2B91-E580-4A08-8EC5-B0C857C0BD7E}" type="datetimeFigureOut">
              <a:rPr lang="en-ID" smtClean="0"/>
              <a:t>20/07/2024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8931-9118-4337-995D-02C22B23B34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8647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2B91-E580-4A08-8EC5-B0C857C0BD7E}" type="datetimeFigureOut">
              <a:rPr lang="en-ID" smtClean="0"/>
              <a:t>20/07/2024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8931-9118-4337-995D-02C22B23B34A}" type="slidenum">
              <a:rPr lang="en-ID" smtClean="0"/>
              <a:t>‹#›</a:t>
            </a:fld>
            <a:endParaRPr lang="en-ID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95668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2B91-E580-4A08-8EC5-B0C857C0BD7E}" type="datetimeFigureOut">
              <a:rPr lang="en-ID" smtClean="0"/>
              <a:t>20/07/2024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8931-9118-4337-995D-02C22B23B34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38761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2B91-E580-4A08-8EC5-B0C857C0BD7E}" type="datetimeFigureOut">
              <a:rPr lang="en-ID" smtClean="0"/>
              <a:t>20/07/2024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8931-9118-4337-995D-02C22B23B34A}" type="slidenum">
              <a:rPr lang="en-ID" smtClean="0"/>
              <a:t>‹#›</a:t>
            </a:fld>
            <a:endParaRPr lang="en-ID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1061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2B91-E580-4A08-8EC5-B0C857C0BD7E}" type="datetimeFigureOut">
              <a:rPr lang="en-ID" smtClean="0"/>
              <a:t>20/07/2024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8931-9118-4337-995D-02C22B23B34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06696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2B91-E580-4A08-8EC5-B0C857C0BD7E}" type="datetimeFigureOut">
              <a:rPr lang="en-ID" smtClean="0"/>
              <a:t>20/07/2024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8931-9118-4337-995D-02C22B23B34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885788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2B91-E580-4A08-8EC5-B0C857C0BD7E}" type="datetimeFigureOut">
              <a:rPr lang="en-ID" smtClean="0"/>
              <a:t>20/07/2024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8931-9118-4337-995D-02C22B23B34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13281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2B91-E580-4A08-8EC5-B0C857C0BD7E}" type="datetimeFigureOut">
              <a:rPr lang="en-ID" smtClean="0"/>
              <a:t>20/07/2024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8931-9118-4337-995D-02C22B23B34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52876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2B91-E580-4A08-8EC5-B0C857C0BD7E}" type="datetimeFigureOut">
              <a:rPr lang="en-ID" smtClean="0"/>
              <a:t>20/07/2024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8931-9118-4337-995D-02C22B23B34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259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2B91-E580-4A08-8EC5-B0C857C0BD7E}" type="datetimeFigureOut">
              <a:rPr lang="en-ID" smtClean="0"/>
              <a:t>20/07/2024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8931-9118-4337-995D-02C22B23B34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18400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2B91-E580-4A08-8EC5-B0C857C0BD7E}" type="datetimeFigureOut">
              <a:rPr lang="en-ID" smtClean="0"/>
              <a:t>20/07/2024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8931-9118-4337-995D-02C22B23B34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92131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2B91-E580-4A08-8EC5-B0C857C0BD7E}" type="datetimeFigureOut">
              <a:rPr lang="en-ID" smtClean="0"/>
              <a:t>20/07/2024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8931-9118-4337-995D-02C22B23B34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2240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2B91-E580-4A08-8EC5-B0C857C0BD7E}" type="datetimeFigureOut">
              <a:rPr lang="en-ID" smtClean="0"/>
              <a:t>20/07/2024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8931-9118-4337-995D-02C22B23B34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09883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2B91-E580-4A08-8EC5-B0C857C0BD7E}" type="datetimeFigureOut">
              <a:rPr lang="en-ID" smtClean="0"/>
              <a:t>20/07/2024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8931-9118-4337-995D-02C22B23B34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74774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2B91-E580-4A08-8EC5-B0C857C0BD7E}" type="datetimeFigureOut">
              <a:rPr lang="en-ID" smtClean="0"/>
              <a:t>20/07/2024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8931-9118-4337-995D-02C22B23B34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32451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B2B91-E580-4A08-8EC5-B0C857C0BD7E}" type="datetimeFigureOut">
              <a:rPr lang="en-ID" smtClean="0"/>
              <a:t>20/07/2024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F88931-9118-4337-995D-02C22B23B34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56360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8A704-9CC8-4814-9C70-95A899653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1D7FD-9A8A-4BF2-9719-7DD84E4C4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/>
              <a:t>Dampak</a:t>
            </a:r>
            <a:r>
              <a:rPr lang="en-US" dirty="0"/>
              <a:t> pandemic Covid-19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 global. </a:t>
            </a:r>
            <a:r>
              <a:rPr lang="en-US" dirty="0" err="1"/>
              <a:t>Pembatasan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hamper </a:t>
            </a:r>
            <a:r>
              <a:rPr lang="en-US" dirty="0" err="1"/>
              <a:t>diseluruh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dunia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menurun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komoditas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.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yang </a:t>
            </a:r>
            <a:r>
              <a:rPr lang="en-US" dirty="0" err="1"/>
              <a:t>dipengaruhi</a:t>
            </a:r>
            <a:r>
              <a:rPr lang="en-US" dirty="0"/>
              <a:t> oleh supply demand </a:t>
            </a:r>
            <a:r>
              <a:rPr lang="en-US" dirty="0" err="1"/>
              <a:t>tentunya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terdampak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pembatasan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oleh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negara. Hal </a:t>
            </a:r>
            <a:r>
              <a:rPr lang="en-US" dirty="0" err="1"/>
              <a:t>tersebut</a:t>
            </a:r>
            <a:r>
              <a:rPr lang="en-US" dirty="0"/>
              <a:t> juga </a:t>
            </a:r>
            <a:r>
              <a:rPr lang="en-US" dirty="0" err="1"/>
              <a:t>beradampak</a:t>
            </a:r>
            <a:r>
              <a:rPr lang="en-US" dirty="0"/>
              <a:t> pada </a:t>
            </a:r>
            <a:r>
              <a:rPr lang="en-US" dirty="0" err="1"/>
              <a:t>menurunnya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minyak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negeri yang </a:t>
            </a:r>
            <a:r>
              <a:rPr lang="en-US" dirty="0" err="1"/>
              <a:t>akhirnya</a:t>
            </a:r>
            <a:r>
              <a:rPr lang="en-US" dirty="0"/>
              <a:t> </a:t>
            </a:r>
            <a:r>
              <a:rPr lang="en-US" dirty="0" err="1"/>
              <a:t>berdampak</a:t>
            </a:r>
            <a:r>
              <a:rPr lang="en-US" dirty="0"/>
              <a:t> pada </a:t>
            </a:r>
            <a:r>
              <a:rPr lang="en-US" dirty="0" err="1"/>
              <a:t>rugi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 </a:t>
            </a:r>
            <a:r>
              <a:rPr lang="en-US" dirty="0" err="1"/>
              <a:t>Namun</a:t>
            </a:r>
            <a:r>
              <a:rPr lang="en-US" dirty="0"/>
              <a:t>, </a:t>
            </a:r>
            <a:r>
              <a:rPr lang="en-US" dirty="0" err="1"/>
              <a:t>selain</a:t>
            </a:r>
            <a:r>
              <a:rPr lang="en-US" dirty="0"/>
              <a:t> factor </a:t>
            </a:r>
            <a:r>
              <a:rPr lang="en-US" dirty="0" err="1"/>
              <a:t>eksternal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juga factor internal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kelangsungan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9303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94F1D-BB25-4848-B76E-083E48347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Kesejahteraan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6EE35-D6EC-4178-ADBA-F1E8BA11D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Tingkat </a:t>
            </a:r>
            <a:r>
              <a:rPr lang="en-US" dirty="0" err="1"/>
              <a:t>gaji</a:t>
            </a:r>
            <a:r>
              <a:rPr lang="en-US" dirty="0"/>
              <a:t> dan </a:t>
            </a:r>
            <a:r>
              <a:rPr lang="en-US" dirty="0" err="1"/>
              <a:t>tunjangan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fasilitas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oleh Perusahaan </a:t>
            </a:r>
            <a:r>
              <a:rPr lang="en-US" dirty="0" err="1"/>
              <a:t>tergolong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kompetetif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pesaing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system </a:t>
            </a:r>
            <a:r>
              <a:rPr lang="en-US" dirty="0" err="1"/>
              <a:t>pemberian</a:t>
            </a:r>
            <a:r>
              <a:rPr lang="en-US" dirty="0"/>
              <a:t> bonus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mengacu</a:t>
            </a:r>
            <a:r>
              <a:rPr lang="en-US" dirty="0"/>
              <a:t> pada </a:t>
            </a:r>
            <a:r>
              <a:rPr lang="en-US" dirty="0" err="1"/>
              <a:t>prestasi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yang </a:t>
            </a:r>
            <a:r>
              <a:rPr lang="en-US" dirty="0" err="1"/>
              <a:t>berprestasi</a:t>
            </a:r>
            <a:r>
              <a:rPr lang="en-US" dirty="0"/>
              <a:t> </a:t>
            </a:r>
            <a:r>
              <a:rPr lang="en-US" dirty="0" err="1"/>
              <a:t>demotivasi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bonus yang di </a:t>
            </a:r>
            <a:r>
              <a:rPr lang="en-US" dirty="0" err="1"/>
              <a:t>dapatkan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yang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diubah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system Key Performance Indicator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masing</a:t>
            </a:r>
            <a:r>
              <a:rPr lang="en-US" dirty="0"/>
              <a:t> – </a:t>
            </a:r>
            <a:r>
              <a:rPr lang="en-US" dirty="0" err="1"/>
              <a:t>masing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target </a:t>
            </a:r>
            <a:r>
              <a:rPr lang="en-US" dirty="0" err="1"/>
              <a:t>pemenuhan</a:t>
            </a:r>
            <a:r>
              <a:rPr lang="en-US" dirty="0"/>
              <a:t> parameter yang </a:t>
            </a:r>
            <a:r>
              <a:rPr lang="en-US" dirty="0" err="1"/>
              <a:t>dibobot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bidangnya</a:t>
            </a:r>
            <a:r>
              <a:rPr lang="en-US" dirty="0"/>
              <a:t>. Hasil </a:t>
            </a:r>
            <a:r>
              <a:rPr lang="en-US" dirty="0" err="1"/>
              <a:t>akhirnya</a:t>
            </a:r>
            <a:r>
              <a:rPr lang="en-US" dirty="0"/>
              <a:t> </a:t>
            </a:r>
            <a:r>
              <a:rPr lang="en-US" dirty="0" err="1"/>
              <a:t>nanti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berapa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KPI </a:t>
            </a:r>
            <a:r>
              <a:rPr lang="en-US" dirty="0" err="1"/>
              <a:t>nya</a:t>
            </a:r>
            <a:r>
              <a:rPr lang="en-US" dirty="0"/>
              <a:t>,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juga </a:t>
            </a:r>
            <a:r>
              <a:rPr lang="en-US" dirty="0" err="1"/>
              <a:t>bonusnya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37113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B7823-1BC1-46B1-B72C-613A2AEE0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139ED-6201-4E26-860A-AB8386130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Gap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old generation dan young generation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transfer knowledge </a:t>
            </a:r>
            <a:r>
              <a:rPr lang="en-US" dirty="0" err="1"/>
              <a:t>antara</a:t>
            </a:r>
            <a:r>
              <a:rPr lang="en-US" dirty="0"/>
              <a:t> yang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yang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. Perusahaan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 yang </a:t>
            </a:r>
            <a:r>
              <a:rPr lang="en-US" dirty="0" err="1"/>
              <a:t>mewadahi</a:t>
            </a:r>
            <a:r>
              <a:rPr lang="en-US" dirty="0"/>
              <a:t> transfer knowledge </a:t>
            </a:r>
            <a:r>
              <a:rPr lang="en-US" dirty="0" err="1"/>
              <a:t>tersebut</a:t>
            </a:r>
            <a:r>
              <a:rPr lang="en-US" dirty="0"/>
              <a:t>.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ketrampilan</a:t>
            </a:r>
            <a:r>
              <a:rPr lang="en-US" dirty="0"/>
              <a:t> </a:t>
            </a:r>
            <a:r>
              <a:rPr lang="en-US" dirty="0" err="1"/>
              <a:t>menjual</a:t>
            </a:r>
            <a:r>
              <a:rPr lang="en-US" dirty="0"/>
              <a:t> yang </a:t>
            </a:r>
            <a:r>
              <a:rPr lang="en-US" dirty="0" err="1"/>
              <a:t>lemah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target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departemen</a:t>
            </a:r>
            <a:r>
              <a:rPr lang="en-US" dirty="0"/>
              <a:t> yang </a:t>
            </a:r>
            <a:r>
              <a:rPr lang="en-US" dirty="0" err="1"/>
              <a:t>membawahi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bonus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target yang </a:t>
            </a:r>
            <a:r>
              <a:rPr lang="en-US" dirty="0" err="1"/>
              <a:t>ditentukan</a:t>
            </a:r>
            <a:r>
              <a:rPr lang="en-US" dirty="0"/>
              <a:t>.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93590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67920-7F5A-4D12-A58E-FE77F8635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Aspek</a:t>
            </a:r>
            <a:r>
              <a:rPr lang="en-US" dirty="0"/>
              <a:t> Personalia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BAE33-7BB1-4D6A-BD73-29A499F90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penumpukan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pada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produktivitas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maksimal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minimalkan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Work Load Analysis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dikerjakan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1 orang.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departemen</a:t>
            </a:r>
            <a:r>
              <a:rPr lang="en-US" dirty="0"/>
              <a:t> personalia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carrer</a:t>
            </a:r>
            <a:r>
              <a:rPr lang="en-US" dirty="0"/>
              <a:t> path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memotivasi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.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internal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ekternal</a:t>
            </a:r>
            <a:r>
              <a:rPr lang="en-US" dirty="0"/>
              <a:t>.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0989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F792D-AD91-4C09-84BB-7E50D1965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Kepuasan</a:t>
            </a:r>
            <a:r>
              <a:rPr lang="en-US" dirty="0"/>
              <a:t> </a:t>
            </a:r>
            <a:r>
              <a:rPr lang="en-US" dirty="0" err="1"/>
              <a:t>Pelanggan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41B1B-F9F4-45D1-8506-BC5CAFB7D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puas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mutu</a:t>
            </a:r>
            <a:r>
              <a:rPr lang="en-US" dirty="0"/>
              <a:t> dan </a:t>
            </a:r>
            <a:r>
              <a:rPr lang="en-US" dirty="0" err="1"/>
              <a:t>akurasi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konstruksi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oleh </a:t>
            </a:r>
            <a:r>
              <a:rPr lang="en-US" dirty="0" err="1"/>
              <a:t>perusahaan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keluhan</a:t>
            </a:r>
            <a:r>
              <a:rPr lang="en-US" dirty="0"/>
              <a:t> pada </a:t>
            </a:r>
            <a:r>
              <a:rPr lang="en-US" dirty="0" err="1"/>
              <a:t>penyampaian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dibuatkan</a:t>
            </a:r>
            <a:r>
              <a:rPr lang="en-US" dirty="0"/>
              <a:t> Service Level Agreement yang </a:t>
            </a:r>
            <a:r>
              <a:rPr lang="en-US" dirty="0" err="1"/>
              <a:t>dituangkan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Sama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43420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F3811-7E80-4877-BA13-229E38924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Hambatan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739AA-F23A-4F89-BD92-048D5E708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Pada transfer knowledge </a:t>
            </a:r>
            <a:r>
              <a:rPr lang="en-US" dirty="0" err="1"/>
              <a:t>antara</a:t>
            </a:r>
            <a:r>
              <a:rPr lang="en-US" dirty="0"/>
              <a:t> old generation dan young generation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, </a:t>
            </a:r>
            <a:r>
              <a:rPr lang="en-US" dirty="0" err="1"/>
              <a:t>dimana</a:t>
            </a:r>
            <a:r>
              <a:rPr lang="en-US" dirty="0"/>
              <a:t> old generation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berkecimpung</a:t>
            </a:r>
            <a:r>
              <a:rPr lang="en-US" dirty="0"/>
              <a:t> di dunia </a:t>
            </a:r>
            <a:r>
              <a:rPr lang="en-US" dirty="0" err="1"/>
              <a:t>kerja</a:t>
            </a:r>
            <a:r>
              <a:rPr lang="en-US" dirty="0"/>
              <a:t> di </a:t>
            </a:r>
            <a:r>
              <a:rPr lang="en-US" dirty="0" err="1"/>
              <a:t>bandingkan</a:t>
            </a:r>
            <a:r>
              <a:rPr lang="en-US" dirty="0"/>
              <a:t> young generation.</a:t>
            </a:r>
            <a:r>
              <a:rPr lang="en-ID" dirty="0"/>
              <a:t> </a:t>
            </a:r>
            <a:r>
              <a:rPr lang="en-ID" dirty="0" err="1"/>
              <a:t>Selain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Perusahaan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banyak</a:t>
            </a:r>
            <a:r>
              <a:rPr lang="en-ID" dirty="0"/>
              <a:t> </a:t>
            </a:r>
            <a:r>
              <a:rPr lang="en-ID" dirty="0" err="1"/>
              <a:t>mengeluarkan</a:t>
            </a:r>
            <a:r>
              <a:rPr lang="en-ID" dirty="0"/>
              <a:t> </a:t>
            </a:r>
            <a:r>
              <a:rPr lang="en-ID" dirty="0" err="1"/>
              <a:t>biaya</a:t>
            </a:r>
            <a:r>
              <a:rPr lang="en-ID" dirty="0"/>
              <a:t> pada </a:t>
            </a:r>
            <a:r>
              <a:rPr lang="en-ID" dirty="0" err="1"/>
              <a:t>pos</a:t>
            </a:r>
            <a:r>
              <a:rPr lang="en-ID" dirty="0"/>
              <a:t> </a:t>
            </a:r>
            <a:r>
              <a:rPr lang="en-ID" dirty="0" err="1"/>
              <a:t>pelatihan</a:t>
            </a:r>
            <a:r>
              <a:rPr lang="en-ID" dirty="0"/>
              <a:t>/</a:t>
            </a:r>
            <a:r>
              <a:rPr lang="en-ID" dirty="0" err="1"/>
              <a:t>pendidikan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ketrampilan</a:t>
            </a:r>
            <a:r>
              <a:rPr lang="en-ID" dirty="0"/>
              <a:t> </a:t>
            </a:r>
            <a:r>
              <a:rPr lang="en-ID" dirty="0" err="1"/>
              <a:t>karyawan</a:t>
            </a:r>
            <a:r>
              <a:rPr lang="en-ID" dirty="0"/>
              <a:t>, </a:t>
            </a:r>
            <a:r>
              <a:rPr lang="en-ID" dirty="0" err="1"/>
              <a:t>namun</a:t>
            </a:r>
            <a:r>
              <a:rPr lang="en-ID" dirty="0"/>
              <a:t> pada </a:t>
            </a:r>
            <a:r>
              <a:rPr lang="en-ID" dirty="0" err="1"/>
              <a:t>akhirnya</a:t>
            </a:r>
            <a:r>
              <a:rPr lang="en-ID" dirty="0"/>
              <a:t> </a:t>
            </a:r>
            <a:r>
              <a:rPr lang="en-ID" dirty="0" err="1"/>
              <a:t>peningkatan</a:t>
            </a:r>
            <a:r>
              <a:rPr lang="en-ID" dirty="0"/>
              <a:t> </a:t>
            </a:r>
            <a:r>
              <a:rPr lang="en-ID" dirty="0" err="1"/>
              <a:t>ketrampilan</a:t>
            </a:r>
            <a:r>
              <a:rPr lang="en-ID" dirty="0"/>
              <a:t> </a:t>
            </a:r>
            <a:r>
              <a:rPr lang="en-ID" dirty="0" err="1"/>
              <a:t>karyawan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berdampak</a:t>
            </a:r>
            <a:r>
              <a:rPr lang="en-ID" dirty="0"/>
              <a:t> juga pada </a:t>
            </a:r>
            <a:r>
              <a:rPr lang="en-ID" dirty="0" err="1"/>
              <a:t>peningkatan</a:t>
            </a:r>
            <a:r>
              <a:rPr lang="en-ID" dirty="0"/>
              <a:t> </a:t>
            </a:r>
            <a:r>
              <a:rPr lang="en-ID" dirty="0" err="1"/>
              <a:t>pendapatan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9820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</TotalTime>
  <Words>399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Latar Belakang</vt:lpstr>
      <vt:lpstr>Aspek Kesejahteraan</vt:lpstr>
      <vt:lpstr>Aspek Keterampilan</vt:lpstr>
      <vt:lpstr>Aspek Personalia</vt:lpstr>
      <vt:lpstr>Aspek Kepuasan Pelanggan</vt:lpstr>
      <vt:lpstr>Hambatan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Latar Belakang</dc:title>
  <dc:creator>Eko Riyono</dc:creator>
  <cp:lastModifiedBy>Eko Riyono</cp:lastModifiedBy>
  <cp:revision>2</cp:revision>
  <dcterms:created xsi:type="dcterms:W3CDTF">2024-07-20T04:42:01Z</dcterms:created>
  <dcterms:modified xsi:type="dcterms:W3CDTF">2024-07-20T05:29:06Z</dcterms:modified>
</cp:coreProperties>
</file>