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2" r:id="rId4"/>
    <p:sldId id="269" r:id="rId5"/>
    <p:sldId id="257" r:id="rId6"/>
    <p:sldId id="258" r:id="rId7"/>
    <p:sldId id="259" r:id="rId8"/>
    <p:sldId id="267" r:id="rId9"/>
    <p:sldId id="260" r:id="rId10"/>
    <p:sldId id="268" r:id="rId11"/>
    <p:sldId id="261"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1" d="100"/>
          <a:sy n="81" d="100"/>
        </p:scale>
        <p:origin x="754" y="1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4E2D5-F3D1-3150-D3ED-6D1418782E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24EBBB-F494-D619-6216-B512B1A897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81E9D9-5815-D60C-3E76-B8DD4F9B1DF6}"/>
              </a:ext>
            </a:extLst>
          </p:cNvPr>
          <p:cNvSpPr>
            <a:spLocks noGrp="1"/>
          </p:cNvSpPr>
          <p:nvPr>
            <p:ph type="dt" sz="half" idx="10"/>
          </p:nvPr>
        </p:nvSpPr>
        <p:spPr/>
        <p:txBody>
          <a:bodyPr/>
          <a:lstStyle/>
          <a:p>
            <a:fld id="{56641D1D-9405-4582-ABC2-C5EF69E14919}" type="datetimeFigureOut">
              <a:rPr lang="en-US" smtClean="0"/>
              <a:t>5/30/2022</a:t>
            </a:fld>
            <a:endParaRPr lang="en-US"/>
          </a:p>
        </p:txBody>
      </p:sp>
      <p:sp>
        <p:nvSpPr>
          <p:cNvPr id="5" name="Footer Placeholder 4">
            <a:extLst>
              <a:ext uri="{FF2B5EF4-FFF2-40B4-BE49-F238E27FC236}">
                <a16:creationId xmlns:a16="http://schemas.microsoft.com/office/drawing/2014/main" id="{DCABAAAA-C7A5-38BF-CAE5-FE1A40D511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EC4740-092F-6687-3C00-3B3E3C8A5AAD}"/>
              </a:ext>
            </a:extLst>
          </p:cNvPr>
          <p:cNvSpPr>
            <a:spLocks noGrp="1"/>
          </p:cNvSpPr>
          <p:nvPr>
            <p:ph type="sldNum" sz="quarter" idx="12"/>
          </p:nvPr>
        </p:nvSpPr>
        <p:spPr/>
        <p:txBody>
          <a:bodyPr/>
          <a:lstStyle/>
          <a:p>
            <a:fld id="{C2A29CB7-385B-458F-A19B-F5787F7A04C0}" type="slidenum">
              <a:rPr lang="en-US" smtClean="0"/>
              <a:t>‹#›</a:t>
            </a:fld>
            <a:endParaRPr lang="en-US"/>
          </a:p>
        </p:txBody>
      </p:sp>
    </p:spTree>
    <p:extLst>
      <p:ext uri="{BB962C8B-B14F-4D97-AF65-F5344CB8AC3E}">
        <p14:creationId xmlns:p14="http://schemas.microsoft.com/office/powerpoint/2010/main" val="2009003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72934-D20D-AE97-F2DF-06097F82823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C41F1D-6386-9459-782B-618759CBE0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822103-BCAE-53E8-CC00-7731077870E3}"/>
              </a:ext>
            </a:extLst>
          </p:cNvPr>
          <p:cNvSpPr>
            <a:spLocks noGrp="1"/>
          </p:cNvSpPr>
          <p:nvPr>
            <p:ph type="dt" sz="half" idx="10"/>
          </p:nvPr>
        </p:nvSpPr>
        <p:spPr/>
        <p:txBody>
          <a:bodyPr/>
          <a:lstStyle/>
          <a:p>
            <a:fld id="{56641D1D-9405-4582-ABC2-C5EF69E14919}" type="datetimeFigureOut">
              <a:rPr lang="en-US" smtClean="0"/>
              <a:t>5/30/2022</a:t>
            </a:fld>
            <a:endParaRPr lang="en-US"/>
          </a:p>
        </p:txBody>
      </p:sp>
      <p:sp>
        <p:nvSpPr>
          <p:cNvPr id="5" name="Footer Placeholder 4">
            <a:extLst>
              <a:ext uri="{FF2B5EF4-FFF2-40B4-BE49-F238E27FC236}">
                <a16:creationId xmlns:a16="http://schemas.microsoft.com/office/drawing/2014/main" id="{B1778CE9-06F3-36E2-05B6-5366A3BDC1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4F139D-3DF9-8A42-9033-B0B841C9FF21}"/>
              </a:ext>
            </a:extLst>
          </p:cNvPr>
          <p:cNvSpPr>
            <a:spLocks noGrp="1"/>
          </p:cNvSpPr>
          <p:nvPr>
            <p:ph type="sldNum" sz="quarter" idx="12"/>
          </p:nvPr>
        </p:nvSpPr>
        <p:spPr/>
        <p:txBody>
          <a:bodyPr/>
          <a:lstStyle/>
          <a:p>
            <a:fld id="{C2A29CB7-385B-458F-A19B-F5787F7A04C0}" type="slidenum">
              <a:rPr lang="en-US" smtClean="0"/>
              <a:t>‹#›</a:t>
            </a:fld>
            <a:endParaRPr lang="en-US"/>
          </a:p>
        </p:txBody>
      </p:sp>
    </p:spTree>
    <p:extLst>
      <p:ext uri="{BB962C8B-B14F-4D97-AF65-F5344CB8AC3E}">
        <p14:creationId xmlns:p14="http://schemas.microsoft.com/office/powerpoint/2010/main" val="230254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81005A-0728-E5FD-9A63-24EAF5E682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8A22ED-DF51-6E39-1DBF-06DBF12749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9C82A6-24CA-4C2F-FFC0-2E983A936CCC}"/>
              </a:ext>
            </a:extLst>
          </p:cNvPr>
          <p:cNvSpPr>
            <a:spLocks noGrp="1"/>
          </p:cNvSpPr>
          <p:nvPr>
            <p:ph type="dt" sz="half" idx="10"/>
          </p:nvPr>
        </p:nvSpPr>
        <p:spPr/>
        <p:txBody>
          <a:bodyPr/>
          <a:lstStyle/>
          <a:p>
            <a:fld id="{56641D1D-9405-4582-ABC2-C5EF69E14919}" type="datetimeFigureOut">
              <a:rPr lang="en-US" smtClean="0"/>
              <a:t>5/30/2022</a:t>
            </a:fld>
            <a:endParaRPr lang="en-US"/>
          </a:p>
        </p:txBody>
      </p:sp>
      <p:sp>
        <p:nvSpPr>
          <p:cNvPr id="5" name="Footer Placeholder 4">
            <a:extLst>
              <a:ext uri="{FF2B5EF4-FFF2-40B4-BE49-F238E27FC236}">
                <a16:creationId xmlns:a16="http://schemas.microsoft.com/office/drawing/2014/main" id="{BB428E15-1A21-4FCE-5C5F-CE73EE3C49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B41261-C1B2-72D6-16CD-C60F7880C01A}"/>
              </a:ext>
            </a:extLst>
          </p:cNvPr>
          <p:cNvSpPr>
            <a:spLocks noGrp="1"/>
          </p:cNvSpPr>
          <p:nvPr>
            <p:ph type="sldNum" sz="quarter" idx="12"/>
          </p:nvPr>
        </p:nvSpPr>
        <p:spPr/>
        <p:txBody>
          <a:bodyPr/>
          <a:lstStyle/>
          <a:p>
            <a:fld id="{C2A29CB7-385B-458F-A19B-F5787F7A04C0}" type="slidenum">
              <a:rPr lang="en-US" smtClean="0"/>
              <a:t>‹#›</a:t>
            </a:fld>
            <a:endParaRPr lang="en-US"/>
          </a:p>
        </p:txBody>
      </p:sp>
    </p:spTree>
    <p:extLst>
      <p:ext uri="{BB962C8B-B14F-4D97-AF65-F5344CB8AC3E}">
        <p14:creationId xmlns:p14="http://schemas.microsoft.com/office/powerpoint/2010/main" val="1934599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AB200-0D6A-3B31-D4B0-3254FF77E0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0A9CF-A00A-8ECD-85A2-2F21453C87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DE1683-8761-4133-4675-8DA32E1D7EC4}"/>
              </a:ext>
            </a:extLst>
          </p:cNvPr>
          <p:cNvSpPr>
            <a:spLocks noGrp="1"/>
          </p:cNvSpPr>
          <p:nvPr>
            <p:ph type="dt" sz="half" idx="10"/>
          </p:nvPr>
        </p:nvSpPr>
        <p:spPr/>
        <p:txBody>
          <a:bodyPr/>
          <a:lstStyle/>
          <a:p>
            <a:fld id="{56641D1D-9405-4582-ABC2-C5EF69E14919}" type="datetimeFigureOut">
              <a:rPr lang="en-US" smtClean="0"/>
              <a:t>5/30/2022</a:t>
            </a:fld>
            <a:endParaRPr lang="en-US"/>
          </a:p>
        </p:txBody>
      </p:sp>
      <p:sp>
        <p:nvSpPr>
          <p:cNvPr id="5" name="Footer Placeholder 4">
            <a:extLst>
              <a:ext uri="{FF2B5EF4-FFF2-40B4-BE49-F238E27FC236}">
                <a16:creationId xmlns:a16="http://schemas.microsoft.com/office/drawing/2014/main" id="{5FB28F00-4E10-9DAA-48DC-8CAE6568D4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E397F1-2686-1AAA-996C-AF16F8FF79CA}"/>
              </a:ext>
            </a:extLst>
          </p:cNvPr>
          <p:cNvSpPr>
            <a:spLocks noGrp="1"/>
          </p:cNvSpPr>
          <p:nvPr>
            <p:ph type="sldNum" sz="quarter" idx="12"/>
          </p:nvPr>
        </p:nvSpPr>
        <p:spPr/>
        <p:txBody>
          <a:bodyPr/>
          <a:lstStyle/>
          <a:p>
            <a:fld id="{C2A29CB7-385B-458F-A19B-F5787F7A04C0}" type="slidenum">
              <a:rPr lang="en-US" smtClean="0"/>
              <a:t>‹#›</a:t>
            </a:fld>
            <a:endParaRPr lang="en-US"/>
          </a:p>
        </p:txBody>
      </p:sp>
    </p:spTree>
    <p:extLst>
      <p:ext uri="{BB962C8B-B14F-4D97-AF65-F5344CB8AC3E}">
        <p14:creationId xmlns:p14="http://schemas.microsoft.com/office/powerpoint/2010/main" val="3706822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CEFDA-1F52-7663-83E3-3660624823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87EB11-B512-64B1-D998-8DE9E40534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7E06A3-0109-B616-068B-4A9A484E6B6C}"/>
              </a:ext>
            </a:extLst>
          </p:cNvPr>
          <p:cNvSpPr>
            <a:spLocks noGrp="1"/>
          </p:cNvSpPr>
          <p:nvPr>
            <p:ph type="dt" sz="half" idx="10"/>
          </p:nvPr>
        </p:nvSpPr>
        <p:spPr/>
        <p:txBody>
          <a:bodyPr/>
          <a:lstStyle/>
          <a:p>
            <a:fld id="{56641D1D-9405-4582-ABC2-C5EF69E14919}" type="datetimeFigureOut">
              <a:rPr lang="en-US" smtClean="0"/>
              <a:t>5/30/2022</a:t>
            </a:fld>
            <a:endParaRPr lang="en-US"/>
          </a:p>
        </p:txBody>
      </p:sp>
      <p:sp>
        <p:nvSpPr>
          <p:cNvPr id="5" name="Footer Placeholder 4">
            <a:extLst>
              <a:ext uri="{FF2B5EF4-FFF2-40B4-BE49-F238E27FC236}">
                <a16:creationId xmlns:a16="http://schemas.microsoft.com/office/drawing/2014/main" id="{AC85A921-F52F-C1F9-736C-B4B9D8AB3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9B07C6-65BB-59C4-8C01-0067048985FC}"/>
              </a:ext>
            </a:extLst>
          </p:cNvPr>
          <p:cNvSpPr>
            <a:spLocks noGrp="1"/>
          </p:cNvSpPr>
          <p:nvPr>
            <p:ph type="sldNum" sz="quarter" idx="12"/>
          </p:nvPr>
        </p:nvSpPr>
        <p:spPr/>
        <p:txBody>
          <a:bodyPr/>
          <a:lstStyle/>
          <a:p>
            <a:fld id="{C2A29CB7-385B-458F-A19B-F5787F7A04C0}" type="slidenum">
              <a:rPr lang="en-US" smtClean="0"/>
              <a:t>‹#›</a:t>
            </a:fld>
            <a:endParaRPr lang="en-US"/>
          </a:p>
        </p:txBody>
      </p:sp>
    </p:spTree>
    <p:extLst>
      <p:ext uri="{BB962C8B-B14F-4D97-AF65-F5344CB8AC3E}">
        <p14:creationId xmlns:p14="http://schemas.microsoft.com/office/powerpoint/2010/main" val="2434877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F2F7C-F3A8-31B3-A626-1F02A7DDB9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689846-E6BA-D340-2AB9-4906815440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809460-67D5-0DDE-2F22-FA7FC644E6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93A2CE-295B-65BE-97CC-C3331ECD16D3}"/>
              </a:ext>
            </a:extLst>
          </p:cNvPr>
          <p:cNvSpPr>
            <a:spLocks noGrp="1"/>
          </p:cNvSpPr>
          <p:nvPr>
            <p:ph type="dt" sz="half" idx="10"/>
          </p:nvPr>
        </p:nvSpPr>
        <p:spPr/>
        <p:txBody>
          <a:bodyPr/>
          <a:lstStyle/>
          <a:p>
            <a:fld id="{56641D1D-9405-4582-ABC2-C5EF69E14919}" type="datetimeFigureOut">
              <a:rPr lang="en-US" smtClean="0"/>
              <a:t>5/30/2022</a:t>
            </a:fld>
            <a:endParaRPr lang="en-US"/>
          </a:p>
        </p:txBody>
      </p:sp>
      <p:sp>
        <p:nvSpPr>
          <p:cNvPr id="6" name="Footer Placeholder 5">
            <a:extLst>
              <a:ext uri="{FF2B5EF4-FFF2-40B4-BE49-F238E27FC236}">
                <a16:creationId xmlns:a16="http://schemas.microsoft.com/office/drawing/2014/main" id="{E6C38F38-A3CD-B980-86A0-B848375334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C07B5A-1FCF-69F4-A0E6-A1916A7C256B}"/>
              </a:ext>
            </a:extLst>
          </p:cNvPr>
          <p:cNvSpPr>
            <a:spLocks noGrp="1"/>
          </p:cNvSpPr>
          <p:nvPr>
            <p:ph type="sldNum" sz="quarter" idx="12"/>
          </p:nvPr>
        </p:nvSpPr>
        <p:spPr/>
        <p:txBody>
          <a:bodyPr/>
          <a:lstStyle/>
          <a:p>
            <a:fld id="{C2A29CB7-385B-458F-A19B-F5787F7A04C0}" type="slidenum">
              <a:rPr lang="en-US" smtClean="0"/>
              <a:t>‹#›</a:t>
            </a:fld>
            <a:endParaRPr lang="en-US"/>
          </a:p>
        </p:txBody>
      </p:sp>
    </p:spTree>
    <p:extLst>
      <p:ext uri="{BB962C8B-B14F-4D97-AF65-F5344CB8AC3E}">
        <p14:creationId xmlns:p14="http://schemas.microsoft.com/office/powerpoint/2010/main" val="2303312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05239-1BF6-1101-51A0-FB5C5C7F50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EDC155-5C98-E549-DFB7-276F04D513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25442C-92EB-CEFE-53D0-79F7888117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45122BE-91B1-DFE8-AF5B-06A1EB32AE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9861E6-0D05-7D7E-51BF-CA63B5C4C0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F1CD69-7F39-5FF6-E8F5-EB22E255B9BD}"/>
              </a:ext>
            </a:extLst>
          </p:cNvPr>
          <p:cNvSpPr>
            <a:spLocks noGrp="1"/>
          </p:cNvSpPr>
          <p:nvPr>
            <p:ph type="dt" sz="half" idx="10"/>
          </p:nvPr>
        </p:nvSpPr>
        <p:spPr/>
        <p:txBody>
          <a:bodyPr/>
          <a:lstStyle/>
          <a:p>
            <a:fld id="{56641D1D-9405-4582-ABC2-C5EF69E14919}" type="datetimeFigureOut">
              <a:rPr lang="en-US" smtClean="0"/>
              <a:t>5/30/2022</a:t>
            </a:fld>
            <a:endParaRPr lang="en-US"/>
          </a:p>
        </p:txBody>
      </p:sp>
      <p:sp>
        <p:nvSpPr>
          <p:cNvPr id="8" name="Footer Placeholder 7">
            <a:extLst>
              <a:ext uri="{FF2B5EF4-FFF2-40B4-BE49-F238E27FC236}">
                <a16:creationId xmlns:a16="http://schemas.microsoft.com/office/drawing/2014/main" id="{93E1B483-6429-EB3B-DAEC-4E87DCB45E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0F83707-B2FD-C1D5-A695-8D77E5966449}"/>
              </a:ext>
            </a:extLst>
          </p:cNvPr>
          <p:cNvSpPr>
            <a:spLocks noGrp="1"/>
          </p:cNvSpPr>
          <p:nvPr>
            <p:ph type="sldNum" sz="quarter" idx="12"/>
          </p:nvPr>
        </p:nvSpPr>
        <p:spPr/>
        <p:txBody>
          <a:bodyPr/>
          <a:lstStyle/>
          <a:p>
            <a:fld id="{C2A29CB7-385B-458F-A19B-F5787F7A04C0}" type="slidenum">
              <a:rPr lang="en-US" smtClean="0"/>
              <a:t>‹#›</a:t>
            </a:fld>
            <a:endParaRPr lang="en-US"/>
          </a:p>
        </p:txBody>
      </p:sp>
    </p:spTree>
    <p:extLst>
      <p:ext uri="{BB962C8B-B14F-4D97-AF65-F5344CB8AC3E}">
        <p14:creationId xmlns:p14="http://schemas.microsoft.com/office/powerpoint/2010/main" val="2332953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163D1-5CF3-0CB9-56EF-7E49A9FC3D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927EC9-399B-5C6C-6C84-6D637B90EB71}"/>
              </a:ext>
            </a:extLst>
          </p:cNvPr>
          <p:cNvSpPr>
            <a:spLocks noGrp="1"/>
          </p:cNvSpPr>
          <p:nvPr>
            <p:ph type="dt" sz="half" idx="10"/>
          </p:nvPr>
        </p:nvSpPr>
        <p:spPr/>
        <p:txBody>
          <a:bodyPr/>
          <a:lstStyle/>
          <a:p>
            <a:fld id="{56641D1D-9405-4582-ABC2-C5EF69E14919}" type="datetimeFigureOut">
              <a:rPr lang="en-US" smtClean="0"/>
              <a:t>5/30/2022</a:t>
            </a:fld>
            <a:endParaRPr lang="en-US"/>
          </a:p>
        </p:txBody>
      </p:sp>
      <p:sp>
        <p:nvSpPr>
          <p:cNvPr id="4" name="Footer Placeholder 3">
            <a:extLst>
              <a:ext uri="{FF2B5EF4-FFF2-40B4-BE49-F238E27FC236}">
                <a16:creationId xmlns:a16="http://schemas.microsoft.com/office/drawing/2014/main" id="{5B70D3B5-A7B0-66E2-BC8E-7D80CFE4AFD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8590D3-5155-5313-8127-0641373A97D8}"/>
              </a:ext>
            </a:extLst>
          </p:cNvPr>
          <p:cNvSpPr>
            <a:spLocks noGrp="1"/>
          </p:cNvSpPr>
          <p:nvPr>
            <p:ph type="sldNum" sz="quarter" idx="12"/>
          </p:nvPr>
        </p:nvSpPr>
        <p:spPr/>
        <p:txBody>
          <a:bodyPr/>
          <a:lstStyle/>
          <a:p>
            <a:fld id="{C2A29CB7-385B-458F-A19B-F5787F7A04C0}" type="slidenum">
              <a:rPr lang="en-US" smtClean="0"/>
              <a:t>‹#›</a:t>
            </a:fld>
            <a:endParaRPr lang="en-US"/>
          </a:p>
        </p:txBody>
      </p:sp>
    </p:spTree>
    <p:extLst>
      <p:ext uri="{BB962C8B-B14F-4D97-AF65-F5344CB8AC3E}">
        <p14:creationId xmlns:p14="http://schemas.microsoft.com/office/powerpoint/2010/main" val="221067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2C54E1-BFDE-6941-1B00-429DB62BB1AE}"/>
              </a:ext>
            </a:extLst>
          </p:cNvPr>
          <p:cNvSpPr>
            <a:spLocks noGrp="1"/>
          </p:cNvSpPr>
          <p:nvPr>
            <p:ph type="dt" sz="half" idx="10"/>
          </p:nvPr>
        </p:nvSpPr>
        <p:spPr/>
        <p:txBody>
          <a:bodyPr/>
          <a:lstStyle/>
          <a:p>
            <a:fld id="{56641D1D-9405-4582-ABC2-C5EF69E14919}" type="datetimeFigureOut">
              <a:rPr lang="en-US" smtClean="0"/>
              <a:t>5/30/2022</a:t>
            </a:fld>
            <a:endParaRPr lang="en-US"/>
          </a:p>
        </p:txBody>
      </p:sp>
      <p:sp>
        <p:nvSpPr>
          <p:cNvPr id="3" name="Footer Placeholder 2">
            <a:extLst>
              <a:ext uri="{FF2B5EF4-FFF2-40B4-BE49-F238E27FC236}">
                <a16:creationId xmlns:a16="http://schemas.microsoft.com/office/drawing/2014/main" id="{616AEF54-9B25-3F68-0EBB-8371907A00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7D38AED-5C63-4D16-DCFE-BE1374630476}"/>
              </a:ext>
            </a:extLst>
          </p:cNvPr>
          <p:cNvSpPr>
            <a:spLocks noGrp="1"/>
          </p:cNvSpPr>
          <p:nvPr>
            <p:ph type="sldNum" sz="quarter" idx="12"/>
          </p:nvPr>
        </p:nvSpPr>
        <p:spPr/>
        <p:txBody>
          <a:bodyPr/>
          <a:lstStyle/>
          <a:p>
            <a:fld id="{C2A29CB7-385B-458F-A19B-F5787F7A04C0}" type="slidenum">
              <a:rPr lang="en-US" smtClean="0"/>
              <a:t>‹#›</a:t>
            </a:fld>
            <a:endParaRPr lang="en-US"/>
          </a:p>
        </p:txBody>
      </p:sp>
    </p:spTree>
    <p:extLst>
      <p:ext uri="{BB962C8B-B14F-4D97-AF65-F5344CB8AC3E}">
        <p14:creationId xmlns:p14="http://schemas.microsoft.com/office/powerpoint/2010/main" val="1185027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2B3F0-F068-40F2-072B-DE1CDA623B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5333E-35C8-44DF-715A-87BEEA9B0E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F8DD65-E606-39CD-2080-627EEF21D1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F38AD1-F052-15A6-E267-394D7576416A}"/>
              </a:ext>
            </a:extLst>
          </p:cNvPr>
          <p:cNvSpPr>
            <a:spLocks noGrp="1"/>
          </p:cNvSpPr>
          <p:nvPr>
            <p:ph type="dt" sz="half" idx="10"/>
          </p:nvPr>
        </p:nvSpPr>
        <p:spPr/>
        <p:txBody>
          <a:bodyPr/>
          <a:lstStyle/>
          <a:p>
            <a:fld id="{56641D1D-9405-4582-ABC2-C5EF69E14919}" type="datetimeFigureOut">
              <a:rPr lang="en-US" smtClean="0"/>
              <a:t>5/30/2022</a:t>
            </a:fld>
            <a:endParaRPr lang="en-US"/>
          </a:p>
        </p:txBody>
      </p:sp>
      <p:sp>
        <p:nvSpPr>
          <p:cNvPr id="6" name="Footer Placeholder 5">
            <a:extLst>
              <a:ext uri="{FF2B5EF4-FFF2-40B4-BE49-F238E27FC236}">
                <a16:creationId xmlns:a16="http://schemas.microsoft.com/office/drawing/2014/main" id="{EC87F217-E902-D2BE-C96D-9A4C77E7FA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85E7FC-2C28-9E55-8F65-D3E818F85143}"/>
              </a:ext>
            </a:extLst>
          </p:cNvPr>
          <p:cNvSpPr>
            <a:spLocks noGrp="1"/>
          </p:cNvSpPr>
          <p:nvPr>
            <p:ph type="sldNum" sz="quarter" idx="12"/>
          </p:nvPr>
        </p:nvSpPr>
        <p:spPr/>
        <p:txBody>
          <a:bodyPr/>
          <a:lstStyle/>
          <a:p>
            <a:fld id="{C2A29CB7-385B-458F-A19B-F5787F7A04C0}" type="slidenum">
              <a:rPr lang="en-US" smtClean="0"/>
              <a:t>‹#›</a:t>
            </a:fld>
            <a:endParaRPr lang="en-US"/>
          </a:p>
        </p:txBody>
      </p:sp>
    </p:spTree>
    <p:extLst>
      <p:ext uri="{BB962C8B-B14F-4D97-AF65-F5344CB8AC3E}">
        <p14:creationId xmlns:p14="http://schemas.microsoft.com/office/powerpoint/2010/main" val="3786350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33A14-3112-6A2C-A503-0F000B845C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9134596-D8B4-8B2F-AF02-61CA0DB9E9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84BB27-6282-E181-5887-2DD1CEAC21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D710CD-2C41-0DAF-4E8F-B11042077714}"/>
              </a:ext>
            </a:extLst>
          </p:cNvPr>
          <p:cNvSpPr>
            <a:spLocks noGrp="1"/>
          </p:cNvSpPr>
          <p:nvPr>
            <p:ph type="dt" sz="half" idx="10"/>
          </p:nvPr>
        </p:nvSpPr>
        <p:spPr/>
        <p:txBody>
          <a:bodyPr/>
          <a:lstStyle/>
          <a:p>
            <a:fld id="{56641D1D-9405-4582-ABC2-C5EF69E14919}" type="datetimeFigureOut">
              <a:rPr lang="en-US" smtClean="0"/>
              <a:t>5/30/2022</a:t>
            </a:fld>
            <a:endParaRPr lang="en-US"/>
          </a:p>
        </p:txBody>
      </p:sp>
      <p:sp>
        <p:nvSpPr>
          <p:cNvPr id="6" name="Footer Placeholder 5">
            <a:extLst>
              <a:ext uri="{FF2B5EF4-FFF2-40B4-BE49-F238E27FC236}">
                <a16:creationId xmlns:a16="http://schemas.microsoft.com/office/drawing/2014/main" id="{C97EB881-D1A9-832F-DC88-8227E59219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4C5865-B93A-04FA-C174-3417EE81061D}"/>
              </a:ext>
            </a:extLst>
          </p:cNvPr>
          <p:cNvSpPr>
            <a:spLocks noGrp="1"/>
          </p:cNvSpPr>
          <p:nvPr>
            <p:ph type="sldNum" sz="quarter" idx="12"/>
          </p:nvPr>
        </p:nvSpPr>
        <p:spPr/>
        <p:txBody>
          <a:bodyPr/>
          <a:lstStyle/>
          <a:p>
            <a:fld id="{C2A29CB7-385B-458F-A19B-F5787F7A04C0}" type="slidenum">
              <a:rPr lang="en-US" smtClean="0"/>
              <a:t>‹#›</a:t>
            </a:fld>
            <a:endParaRPr lang="en-US"/>
          </a:p>
        </p:txBody>
      </p:sp>
    </p:spTree>
    <p:extLst>
      <p:ext uri="{BB962C8B-B14F-4D97-AF65-F5344CB8AC3E}">
        <p14:creationId xmlns:p14="http://schemas.microsoft.com/office/powerpoint/2010/main" val="3952652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E34E53-34F0-90EC-EEB5-09077A7EE5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C904A4-90F5-6673-075C-6B14898F87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0B4173-5A52-B451-3EDF-F4265ACF21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641D1D-9405-4582-ABC2-C5EF69E14919}" type="datetimeFigureOut">
              <a:rPr lang="en-US" smtClean="0"/>
              <a:t>5/30/2022</a:t>
            </a:fld>
            <a:endParaRPr lang="en-US"/>
          </a:p>
        </p:txBody>
      </p:sp>
      <p:sp>
        <p:nvSpPr>
          <p:cNvPr id="5" name="Footer Placeholder 4">
            <a:extLst>
              <a:ext uri="{FF2B5EF4-FFF2-40B4-BE49-F238E27FC236}">
                <a16:creationId xmlns:a16="http://schemas.microsoft.com/office/drawing/2014/main" id="{353AA2A3-D8ED-1552-48E4-F698A33E7F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DC58F8-3CB2-6E1A-0D41-B9F1790BD8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A29CB7-385B-458F-A19B-F5787F7A04C0}" type="slidenum">
              <a:rPr lang="en-US" smtClean="0"/>
              <a:t>‹#›</a:t>
            </a:fld>
            <a:endParaRPr lang="en-US"/>
          </a:p>
        </p:txBody>
      </p:sp>
    </p:spTree>
    <p:extLst>
      <p:ext uri="{BB962C8B-B14F-4D97-AF65-F5344CB8AC3E}">
        <p14:creationId xmlns:p14="http://schemas.microsoft.com/office/powerpoint/2010/main" val="1982225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1649C93-688B-88F8-D877-1C5FD658B538}"/>
              </a:ext>
            </a:extLst>
          </p:cNvPr>
          <p:cNvSpPr>
            <a:spLocks noGrp="1"/>
          </p:cNvSpPr>
          <p:nvPr>
            <p:ph type="subTitle" idx="1"/>
          </p:nvPr>
        </p:nvSpPr>
        <p:spPr>
          <a:xfrm>
            <a:off x="857563" y="1459757"/>
            <a:ext cx="9144000" cy="1655762"/>
          </a:xfrm>
        </p:spPr>
        <p:txBody>
          <a:bodyPr>
            <a:noAutofit/>
          </a:bodyPr>
          <a:lstStyle/>
          <a:p>
            <a:r>
              <a:rPr lang="en-US" b="1" dirty="0"/>
              <a:t>PENYEBAB UTAMA:</a:t>
            </a:r>
          </a:p>
          <a:p>
            <a:r>
              <a:rPr lang="en-US" b="1" dirty="0"/>
              <a:t>1. COVID 19 MENYEBABKAN PENURUNAN TAJAM PERMINTAAN</a:t>
            </a:r>
          </a:p>
          <a:p>
            <a:r>
              <a:rPr lang="en-US" b="1" dirty="0"/>
              <a:t>2. SELAIN ITU KONDISI EKONOMI GLOBAL KRISIS</a:t>
            </a:r>
          </a:p>
          <a:p>
            <a:r>
              <a:rPr lang="en-US" b="1" dirty="0"/>
              <a:t>3. KONDISI INTERNAL PERUSAHAAN MEMBURUK (PEKERJA MENGUNDURKAN DIRI DAN BEKERJA DIREMPAT LAIN, MORAL DAN SEMNAGTA KARYAWAN MENURUN DRASTIS)</a:t>
            </a:r>
          </a:p>
          <a:p>
            <a:endParaRPr lang="en-US" b="1" dirty="0"/>
          </a:p>
          <a:p>
            <a:r>
              <a:rPr lang="en-US" b="1" dirty="0"/>
              <a:t>SOLUSI: MENJAGA OPTIMALISASIE</a:t>
            </a:r>
          </a:p>
          <a:p>
            <a:r>
              <a:rPr lang="en-US" b="1" dirty="0"/>
              <a:t>EFIKTIVITAS</a:t>
            </a:r>
          </a:p>
          <a:p>
            <a:r>
              <a:rPr lang="en-US" b="1" dirty="0"/>
              <a:t>KEEKONOMIAN OPERASI</a:t>
            </a:r>
          </a:p>
        </p:txBody>
      </p:sp>
      <p:sp>
        <p:nvSpPr>
          <p:cNvPr id="4" name="TextBox 3">
            <a:extLst>
              <a:ext uri="{FF2B5EF4-FFF2-40B4-BE49-F238E27FC236}">
                <a16:creationId xmlns:a16="http://schemas.microsoft.com/office/drawing/2014/main" id="{D333F384-9937-FA55-FF06-C97A28F646F6}"/>
              </a:ext>
            </a:extLst>
          </p:cNvPr>
          <p:cNvSpPr txBox="1"/>
          <p:nvPr/>
        </p:nvSpPr>
        <p:spPr>
          <a:xfrm>
            <a:off x="3223967" y="291496"/>
            <a:ext cx="5071068" cy="523220"/>
          </a:xfrm>
          <a:prstGeom prst="rect">
            <a:avLst/>
          </a:prstGeom>
          <a:noFill/>
        </p:spPr>
        <p:txBody>
          <a:bodyPr wrap="none" rtlCol="0">
            <a:spAutoFit/>
          </a:bodyPr>
          <a:lstStyle/>
          <a:p>
            <a:r>
              <a:rPr lang="en-US" sz="2800" b="1" dirty="0">
                <a:solidFill>
                  <a:schemeClr val="accent1"/>
                </a:solidFill>
              </a:rPr>
              <a:t>ANALISA PERMASALAHAN AWAL</a:t>
            </a:r>
          </a:p>
        </p:txBody>
      </p:sp>
    </p:spTree>
    <p:extLst>
      <p:ext uri="{BB962C8B-B14F-4D97-AF65-F5344CB8AC3E}">
        <p14:creationId xmlns:p14="http://schemas.microsoft.com/office/powerpoint/2010/main" val="1992257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7098FF2F-D677-9BA8-25DE-2F26EC9AAC89}"/>
              </a:ext>
            </a:extLst>
          </p:cNvPr>
          <p:cNvSpPr>
            <a:spLocks noChangeArrowheads="1"/>
          </p:cNvSpPr>
          <p:nvPr/>
        </p:nvSpPr>
        <p:spPr bwMode="auto">
          <a:xfrm>
            <a:off x="301659" y="240804"/>
            <a:ext cx="11227322" cy="661719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f-ZA" altLang="en-US" sz="1600" b="1" i="0" u="none" strike="noStrike" cap="none" normalizeH="0" baseline="0" dirty="0">
                <a:ln>
                  <a:noFill/>
                </a:ln>
                <a:solidFill>
                  <a:srgbClr val="212529"/>
                </a:solidFill>
                <a:effectLst/>
                <a:latin typeface="Arial" panose="020B0604020202020204" pitchFamily="34" charset="0"/>
                <a:cs typeface="Arial" panose="020B0604020202020204" pitchFamily="34" charset="0"/>
              </a:rPr>
              <a:t>Aspek Personalia</a:t>
            </a:r>
          </a:p>
          <a:p>
            <a:pPr marL="0" marR="0" lvl="0" indent="0" algn="l" defTabSz="914400" rtl="0" eaLnBrk="0" fontAlgn="base" latinLnBrk="0" hangingPunct="0">
              <a:lnSpc>
                <a:spcPct val="100000"/>
              </a:lnSpc>
              <a:spcBef>
                <a:spcPct val="0"/>
              </a:spcBef>
              <a:spcAft>
                <a:spcPct val="0"/>
              </a:spcAft>
              <a:buClrTx/>
              <a:buSzTx/>
              <a:tabLst/>
            </a:pPr>
            <a:endParaRPr lang="af-ZA" altLang="en-US" sz="1600"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af-ZA" altLang="en-US" sz="1600" i="0" u="none" strike="noStrike" cap="none" normalizeH="0" baseline="0" dirty="0">
              <a:ln>
                <a:noFill/>
              </a:ln>
              <a:solidFill>
                <a:srgbClr val="FF0000"/>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Masalah lain yang muncul dalam aspek ini adalah, terdapat sejumlah karyawan yang memiliki mutu yang memprihatinkan, baik dalam segi teknis maupun manajerial.</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cs typeface="Arial" panose="020B0604020202020204" pitchFamily="34" charset="0"/>
              </a:rPr>
              <a:t>ALTERNATIF SOLUSI: DIBERIKAN PELATIHAN KHUSUS MENEJERIAL DIMANA KARYAWAN DIBERIKAN WAWASAN DAN PENDIDIKAN KHUSUS AGAR DIRINYA MAMPU MENJADI PIMPINAN YANG SESUAI DENGAN KOMPETENSI DAN KAPABILITAS SEHINGGA DAPAT BEKERJA DENGAN BAIK BERSAMA TIM DAN DAPAT DIANDALKAN KARENA MEMILIKI KEMAMPUAN LEADERHIP YANG BAIK</a:t>
            </a:r>
            <a:endParaRPr kumimoji="0" lang="af-ZA" altLang="en-US" sz="1600" i="0" u="none" strike="noStrike" cap="none" normalizeH="0" baseline="0" dirty="0">
              <a:ln>
                <a:noFill/>
              </a:ln>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Dalam enam bulan terakhir, juga terdapat gejala makin tingginya jumlah karyawan yang mengundurkan diri. Analisa juga menunjukkan bahwa karyawan yang keluar ini rata-rata memiliki prestasi kerja yang bagus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excellent</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cs typeface="Arial" panose="020B0604020202020204" pitchFamily="34" charset="0"/>
              </a:rPr>
              <a:t>ALTERNATIF SOLUSI: BAGI KARYAWAN YANG LOYAL PADA PERUSAHAAN DIBERIKAN KENAIKAN GAJI YANG BERTAHAP</a:t>
            </a:r>
          </a:p>
          <a:p>
            <a:pPr marL="0" marR="0" lvl="0" indent="0" algn="l" defTabSz="914400" rtl="0" eaLnBrk="0" fontAlgn="base" latinLnBrk="0" hangingPunct="0">
              <a:lnSpc>
                <a:spcPct val="100000"/>
              </a:lnSpc>
              <a:spcBef>
                <a:spcPct val="0"/>
              </a:spcBef>
              <a:spcAft>
                <a:spcPct val="0"/>
              </a:spcAft>
              <a:buClrTx/>
              <a:buSzTx/>
              <a:tabLst/>
            </a:pPr>
            <a:r>
              <a:rPr kumimoji="0" lang="af-ZA" altLang="en-US" sz="1600" i="0" u="none" strike="noStrike" cap="none" normalizeH="0" baseline="0" dirty="0">
                <a:ln>
                  <a:noFill/>
                </a:ln>
                <a:effectLst/>
                <a:latin typeface="Arial" panose="020B0604020202020204" pitchFamily="34" charset="0"/>
                <a:cs typeface="Arial" panose="020B0604020202020204" pitchFamily="34" charset="0"/>
              </a:rPr>
              <a:t>DIBERIKAN BANYAK KESEJAHTERAAAN YANG APABILA KARYAWAN TERSEBUT TETAP DI PERU</a:t>
            </a:r>
            <a:r>
              <a:rPr lang="af-ZA" altLang="en-US" sz="1600" dirty="0">
                <a:cs typeface="Arial" panose="020B0604020202020204" pitchFamily="34" charset="0"/>
              </a:rPr>
              <a:t>SAHAAN DALAM MASA YANG LAMA AKAN DIJAMIN UANG PENSIUN BULANAN, KESEHATAN, DAN DPLKNYA</a:t>
            </a:r>
          </a:p>
          <a:p>
            <a:pPr marL="0" marR="0" lvl="0" indent="0" algn="l" defTabSz="914400" rtl="0" eaLnBrk="0" fontAlgn="base" latinLnBrk="0" hangingPunct="0">
              <a:lnSpc>
                <a:spcPct val="100000"/>
              </a:lnSpc>
              <a:spcBef>
                <a:spcPct val="0"/>
              </a:spcBef>
              <a:spcAft>
                <a:spcPct val="0"/>
              </a:spcAft>
              <a:buClrTx/>
              <a:buSzTx/>
              <a:tabLst/>
            </a:pPr>
            <a:r>
              <a:rPr kumimoji="0" lang="af-ZA" altLang="en-US" sz="1600" i="0" u="none" strike="noStrike" cap="none" normalizeH="0" baseline="0" dirty="0">
                <a:ln>
                  <a:noFill/>
                </a:ln>
                <a:effectLst/>
                <a:latin typeface="Arial" panose="020B0604020202020204" pitchFamily="34" charset="0"/>
                <a:cs typeface="Arial" panose="020B0604020202020204" pitchFamily="34" charset="0"/>
              </a:rPr>
              <a:t>UNTUK KARYAWAN PER 10 TAHUN DIBERIKAN PIN EMAS SEBAGAI TANDA TERIMA KASIH PERUSAHAAN ATAS PENGABDIAN</a:t>
            </a:r>
            <a:r>
              <a:rPr lang="af-ZA" altLang="en-US" sz="1600" dirty="0">
                <a:cs typeface="Arial" panose="020B0604020202020204" pitchFamily="34" charset="0"/>
              </a:rPr>
              <a:t> DAN LOYALITASNYA</a:t>
            </a:r>
            <a:endParaRPr kumimoji="0" lang="af-ZA" altLang="en-US" sz="1600" i="0" u="none" strike="noStrike" cap="none" normalizeH="0" baseline="0" dirty="0">
              <a:ln>
                <a:noFill/>
              </a:ln>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endParaRPr kumimoji="0" lang="af-ZA" altLang="en-US" sz="1600" i="0" u="none" strike="noStrike" cap="none" normalizeH="0" baseline="0" dirty="0">
              <a:ln>
                <a:noFill/>
              </a:ln>
              <a:solidFill>
                <a:srgbClr val="FF0000"/>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Analisa dalam aspek ini juga memperlihatkan ketidak-kompakan, dan bahkan sering menjurus kepada konflik, antara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old employee</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dengan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young employee</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Perbedaan nilai dan basis pengetahuan membuat mereka sering gagal dalam membangun tim yang solid.</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cs typeface="Arial" panose="020B0604020202020204" pitchFamily="34" charset="0"/>
              </a:rPr>
              <a:t>ALTERNATIF SOLUSI: DIBERIKAN GATHERING DENGAN DISISIPKAN TEAM BULIDING YAG AKAN MENINGKATKAN KEKOMPAKAN, DAN EMOTIONAL BONDING ANATARA PEKERJA YANG TUA DENGAN YANG MUDA. UNTUK YANG TUA DAN BELUM MEMILIKI PENGETAHUAN YANG BAIK, PERUSAHAAN SECARA BERKALA MEMBERIKAN TRAINING TERKAIT HAL TERSEBUT.</a:t>
            </a:r>
            <a:endParaRPr kumimoji="0" lang="af-ZA" altLang="en-US" sz="1600" i="0" u="none" strike="noStrike" cap="none" normalizeH="0" baseline="0" dirty="0">
              <a:ln>
                <a:noFill/>
              </a:ln>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f-ZA" altLang="en-US" sz="16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41129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920A51-4355-B0BF-4980-AB8D91053CB7}"/>
              </a:ext>
            </a:extLst>
          </p:cNvPr>
          <p:cNvSpPr txBox="1"/>
          <p:nvPr/>
        </p:nvSpPr>
        <p:spPr>
          <a:xfrm>
            <a:off x="518474" y="1307698"/>
            <a:ext cx="9521072" cy="4247317"/>
          </a:xfrm>
          <a:prstGeom prst="rect">
            <a:avLst/>
          </a:prstGeom>
          <a:noFill/>
        </p:spPr>
        <p:txBody>
          <a:bodyPr wrap="square">
            <a:spAutoFit/>
          </a:bodyPr>
          <a:lstStyle/>
          <a:p>
            <a:pPr algn="just"/>
            <a:r>
              <a:rPr lang="af-ZA" b="1" i="0" dirty="0">
                <a:solidFill>
                  <a:srgbClr val="212529"/>
                </a:solidFill>
                <a:effectLst/>
                <a:latin typeface="Arial" panose="020B0604020202020204" pitchFamily="34" charset="0"/>
              </a:rPr>
              <a:t>Aspek Kepuasan Pelanggan</a:t>
            </a:r>
            <a:endParaRPr lang="af-ZA" b="0" i="0" dirty="0">
              <a:solidFill>
                <a:srgbClr val="212529"/>
              </a:solidFill>
              <a:effectLst/>
              <a:latin typeface="-apple-system"/>
            </a:endParaRPr>
          </a:p>
          <a:p>
            <a:pPr algn="just">
              <a:spcAft>
                <a:spcPts val="0"/>
              </a:spcAft>
            </a:pPr>
            <a:r>
              <a:rPr lang="af-ZA" b="0" i="0" dirty="0">
                <a:solidFill>
                  <a:srgbClr val="212529"/>
                </a:solidFill>
                <a:effectLst/>
                <a:latin typeface="Arial" panose="020B0604020202020204" pitchFamily="34" charset="0"/>
              </a:rPr>
              <a:t>Survei yang dilakukan kepada para pelanggan (klien) memperlihatkan bahwa secara keseluruhan, para pelanggan </a:t>
            </a:r>
            <a:r>
              <a:rPr lang="af-ZA" b="0" i="0" dirty="0">
                <a:solidFill>
                  <a:schemeClr val="accent5">
                    <a:lumMod val="75000"/>
                  </a:schemeClr>
                </a:solidFill>
                <a:effectLst/>
                <a:latin typeface="Arial" panose="020B0604020202020204" pitchFamily="34" charset="0"/>
              </a:rPr>
              <a:t>merasa cukup puas dengan mutu dan akurasi jasa konstruksi yang dilakukan oleh PT. Ritel Energi. </a:t>
            </a:r>
            <a:r>
              <a:rPr lang="af-ZA" b="0" i="0" dirty="0">
                <a:solidFill>
                  <a:srgbClr val="212529"/>
                </a:solidFill>
                <a:effectLst/>
                <a:latin typeface="Arial" panose="020B0604020202020204" pitchFamily="34" charset="0"/>
              </a:rPr>
              <a:t>Hanya saja sebagian diantara mereka mengeluh </a:t>
            </a:r>
            <a:r>
              <a:rPr lang="af-ZA" b="0" i="0" dirty="0">
                <a:solidFill>
                  <a:srgbClr val="FF0000"/>
                </a:solidFill>
                <a:effectLst/>
                <a:latin typeface="Arial" panose="020B0604020202020204" pitchFamily="34" charset="0"/>
              </a:rPr>
              <a:t>mengenai ketepatan waktu penyampaian laporan. </a:t>
            </a:r>
            <a:r>
              <a:rPr lang="af-ZA" b="0" i="0" dirty="0">
                <a:solidFill>
                  <a:srgbClr val="212529"/>
                </a:solidFill>
                <a:effectLst/>
                <a:latin typeface="Arial" panose="020B0604020202020204" pitchFamily="34" charset="0"/>
              </a:rPr>
              <a:t>Dalam hal ini, laporan yang diserahkan seringkali molor dari jadwal yang telah disepakati. Para klien melihat bahwa hal ini antara lain </a:t>
            </a:r>
            <a:r>
              <a:rPr lang="af-ZA" b="0" i="0" dirty="0">
                <a:solidFill>
                  <a:srgbClr val="FF0000"/>
                </a:solidFill>
                <a:effectLst/>
                <a:latin typeface="Arial" panose="020B0604020202020204" pitchFamily="34" charset="0"/>
              </a:rPr>
              <a:t>disebabkan oleh ketidakdisiplinan sebagian karyawan PT. Ritel Energi dalam menjalankan tugas yang telah dibebankan padanya</a:t>
            </a:r>
            <a:r>
              <a:rPr lang="af-ZA" b="0" i="0" dirty="0">
                <a:solidFill>
                  <a:srgbClr val="212529"/>
                </a:solidFill>
                <a:effectLst/>
                <a:latin typeface="Arial" panose="020B0604020202020204" pitchFamily="34" charset="0"/>
              </a:rPr>
              <a:t>. Di sisi lain, klien juga melihat bahwa hal ini juga </a:t>
            </a:r>
            <a:r>
              <a:rPr lang="af-ZA" b="0" i="0" dirty="0">
                <a:solidFill>
                  <a:srgbClr val="FF0000"/>
                </a:solidFill>
                <a:effectLst/>
                <a:latin typeface="Arial" panose="020B0604020202020204" pitchFamily="34" charset="0"/>
              </a:rPr>
              <a:t>disebabkan oleh pengelolaan manajemen proyek  (</a:t>
            </a:r>
            <a:r>
              <a:rPr lang="af-ZA" b="0" i="1" dirty="0">
                <a:solidFill>
                  <a:srgbClr val="FF0000"/>
                </a:solidFill>
                <a:effectLst/>
                <a:latin typeface="Arial" panose="020B0604020202020204" pitchFamily="34" charset="0"/>
              </a:rPr>
              <a:t>project management</a:t>
            </a:r>
            <a:r>
              <a:rPr lang="af-ZA" b="0" i="0" dirty="0">
                <a:solidFill>
                  <a:srgbClr val="FF0000"/>
                </a:solidFill>
                <a:effectLst/>
                <a:latin typeface="Arial" panose="020B0604020202020204" pitchFamily="34" charset="0"/>
              </a:rPr>
              <a:t>) yang kurang bagus oleh para pemimpin tim konstruksi</a:t>
            </a:r>
            <a:r>
              <a:rPr lang="af-ZA" b="0" i="0" dirty="0">
                <a:solidFill>
                  <a:srgbClr val="212529"/>
                </a:solidFill>
                <a:effectLst/>
                <a:latin typeface="Arial" panose="020B0604020202020204" pitchFamily="34" charset="0"/>
              </a:rPr>
              <a:t>. </a:t>
            </a:r>
          </a:p>
          <a:p>
            <a:pPr algn="just">
              <a:spcAft>
                <a:spcPts val="0"/>
              </a:spcAft>
            </a:pPr>
            <a:endParaRPr lang="af-ZA" dirty="0">
              <a:solidFill>
                <a:srgbClr val="212529"/>
              </a:solidFill>
              <a:latin typeface="Arial" panose="020B0604020202020204" pitchFamily="34" charset="0"/>
            </a:endParaRPr>
          </a:p>
          <a:p>
            <a:pPr algn="just">
              <a:spcAft>
                <a:spcPts val="0"/>
              </a:spcAft>
            </a:pPr>
            <a:r>
              <a:rPr lang="af-ZA" b="0" i="0" dirty="0">
                <a:solidFill>
                  <a:srgbClr val="212529"/>
                </a:solidFill>
                <a:effectLst/>
                <a:latin typeface="Arial" panose="020B0604020202020204" pitchFamily="34" charset="0"/>
              </a:rPr>
              <a:t>ALTERNATIF SOLUSI</a:t>
            </a:r>
          </a:p>
          <a:p>
            <a:pPr algn="just">
              <a:spcAft>
                <a:spcPts val="0"/>
              </a:spcAft>
            </a:pPr>
            <a:r>
              <a:rPr lang="af-ZA" dirty="0">
                <a:solidFill>
                  <a:srgbClr val="212529"/>
                </a:solidFill>
                <a:latin typeface="Arial" panose="020B0604020202020204" pitchFamily="34" charset="0"/>
              </a:rPr>
              <a:t>PAERUSAHAN MEMBERIKAN SANSKI TERTULIS UNTUK KARYAWAN YANG LALAI MENJALANKAN TUGASNYA, SEHINGGA TIDAK MENGULANGI KESALAHAN YANG SAMA. SANGKI SP1 SP2 SAMPAI PEMBERHENTIAN</a:t>
            </a:r>
            <a:endParaRPr lang="af-ZA" b="0" i="0" dirty="0">
              <a:solidFill>
                <a:srgbClr val="212529"/>
              </a:solidFill>
              <a:effectLst/>
              <a:latin typeface="-apple-system"/>
            </a:endParaRPr>
          </a:p>
        </p:txBody>
      </p:sp>
    </p:spTree>
    <p:extLst>
      <p:ext uri="{BB962C8B-B14F-4D97-AF65-F5344CB8AC3E}">
        <p14:creationId xmlns:p14="http://schemas.microsoft.com/office/powerpoint/2010/main" val="1417689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71C50-A78D-374E-37F0-5AD163177051}"/>
              </a:ext>
            </a:extLst>
          </p:cNvPr>
          <p:cNvSpPr>
            <a:spLocks noGrp="1"/>
          </p:cNvSpPr>
          <p:nvPr>
            <p:ph type="ctrTitle"/>
          </p:nvPr>
        </p:nvSpPr>
        <p:spPr>
          <a:xfrm>
            <a:off x="424206" y="405352"/>
            <a:ext cx="10243794" cy="446252"/>
          </a:xfrm>
        </p:spPr>
        <p:txBody>
          <a:bodyPr>
            <a:normAutofit fontScale="90000"/>
          </a:bodyPr>
          <a:lstStyle/>
          <a:p>
            <a:r>
              <a:rPr lang="en-US" sz="2800" b="1" dirty="0"/>
              <a:t>HAMBATAN YANG MUNGKIN TERJADI DALAM ALTERNATIF SOLUSI</a:t>
            </a:r>
          </a:p>
        </p:txBody>
      </p:sp>
      <p:sp>
        <p:nvSpPr>
          <p:cNvPr id="3" name="Subtitle 2">
            <a:extLst>
              <a:ext uri="{FF2B5EF4-FFF2-40B4-BE49-F238E27FC236}">
                <a16:creationId xmlns:a16="http://schemas.microsoft.com/office/drawing/2014/main" id="{11649C93-688B-88F8-D877-1C5FD658B538}"/>
              </a:ext>
            </a:extLst>
          </p:cNvPr>
          <p:cNvSpPr>
            <a:spLocks noGrp="1"/>
          </p:cNvSpPr>
          <p:nvPr>
            <p:ph type="subTitle" idx="1"/>
          </p:nvPr>
        </p:nvSpPr>
        <p:spPr>
          <a:xfrm>
            <a:off x="1458012" y="1773238"/>
            <a:ext cx="9144000" cy="1655762"/>
          </a:xfrm>
        </p:spPr>
        <p:txBody>
          <a:bodyPr>
            <a:normAutofit lnSpcReduction="10000"/>
          </a:bodyPr>
          <a:lstStyle/>
          <a:p>
            <a:pPr marL="457200" indent="-457200">
              <a:buAutoNum type="arabicPeriod"/>
            </a:pPr>
            <a:r>
              <a:rPr lang="en-US" dirty="0"/>
              <a:t>BIAYA UNTUK PELATIHAN BAGI KARYAWAN AKAN MEMBENGKAK</a:t>
            </a:r>
          </a:p>
          <a:p>
            <a:pPr marL="457200" indent="-457200">
              <a:buAutoNum type="arabicPeriod"/>
            </a:pPr>
            <a:r>
              <a:rPr lang="en-US" dirty="0"/>
              <a:t>BIAYA UNTUK REWARD YANG MEMOTIVASI KARYAWAN AKAN BESAR</a:t>
            </a:r>
          </a:p>
          <a:p>
            <a:pPr marL="457200" indent="-457200">
              <a:buAutoNum type="arabicPeriod"/>
            </a:pPr>
            <a:r>
              <a:rPr lang="en-US" dirty="0"/>
              <a:t>PERUSAHAAN PESAING MELAKUKAN HAL YANG SAMA BAHKAN LEBIH DARI YANG DILAKUKAN</a:t>
            </a:r>
          </a:p>
        </p:txBody>
      </p:sp>
    </p:spTree>
    <p:extLst>
      <p:ext uri="{BB962C8B-B14F-4D97-AF65-F5344CB8AC3E}">
        <p14:creationId xmlns:p14="http://schemas.microsoft.com/office/powerpoint/2010/main" val="435242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F8DB6A0-E356-269B-4035-A7A2D9E61CD4}"/>
              </a:ext>
            </a:extLst>
          </p:cNvPr>
          <p:cNvSpPr txBox="1"/>
          <p:nvPr/>
        </p:nvSpPr>
        <p:spPr>
          <a:xfrm>
            <a:off x="2368485" y="4348907"/>
            <a:ext cx="7916158" cy="923330"/>
          </a:xfrm>
          <a:prstGeom prst="rect">
            <a:avLst/>
          </a:prstGeom>
          <a:noFill/>
        </p:spPr>
        <p:txBody>
          <a:bodyPr wrap="square">
            <a:spAutoFit/>
          </a:bodyPr>
          <a:lstStyle/>
          <a:p>
            <a:pPr algn="ctr"/>
            <a:r>
              <a:rPr lang="en-US" sz="1800" dirty="0"/>
              <a:t>LAPORAN KEUANGAN RESMI PENYEBAB KERUGIAN: 1.PENDAPATAN USAHA KURANG DARI 25,55 M MENJADI 20,48 M (MINYAK MENTAH, GAS BUMI, ENERGI PANAS BUMI, PRODUKSI MINYAK) TURUN MENJADI 16,55</a:t>
            </a:r>
            <a:endParaRPr lang="en-US" dirty="0"/>
          </a:p>
        </p:txBody>
      </p:sp>
      <p:graphicFrame>
        <p:nvGraphicFramePr>
          <p:cNvPr id="10" name="Table 9">
            <a:extLst>
              <a:ext uri="{FF2B5EF4-FFF2-40B4-BE49-F238E27FC236}">
                <a16:creationId xmlns:a16="http://schemas.microsoft.com/office/drawing/2014/main" id="{6D026518-F22B-E30B-E0CC-D6BEAA28AD4E}"/>
              </a:ext>
            </a:extLst>
          </p:cNvPr>
          <p:cNvGraphicFramePr>
            <a:graphicFrameLocks noGrp="1"/>
          </p:cNvGraphicFramePr>
          <p:nvPr>
            <p:extLst>
              <p:ext uri="{D42A27DB-BD31-4B8C-83A1-F6EECF244321}">
                <p14:modId xmlns:p14="http://schemas.microsoft.com/office/powerpoint/2010/main" val="2925085413"/>
              </p:ext>
            </p:extLst>
          </p:nvPr>
        </p:nvGraphicFramePr>
        <p:xfrm>
          <a:off x="3047215" y="1121790"/>
          <a:ext cx="5691433" cy="2307206"/>
        </p:xfrm>
        <a:graphic>
          <a:graphicData uri="http://schemas.openxmlformats.org/drawingml/2006/table">
            <a:tbl>
              <a:tblPr>
                <a:tableStyleId>{5C22544A-7EE6-4342-B048-85BDC9FD1C3A}</a:tableStyleId>
              </a:tblPr>
              <a:tblGrid>
                <a:gridCol w="3839305">
                  <a:extLst>
                    <a:ext uri="{9D8B030D-6E8A-4147-A177-3AD203B41FA5}">
                      <a16:colId xmlns:a16="http://schemas.microsoft.com/office/drawing/2014/main" val="975565248"/>
                    </a:ext>
                  </a:extLst>
                </a:gridCol>
                <a:gridCol w="926064">
                  <a:extLst>
                    <a:ext uri="{9D8B030D-6E8A-4147-A177-3AD203B41FA5}">
                      <a16:colId xmlns:a16="http://schemas.microsoft.com/office/drawing/2014/main" val="1798202569"/>
                    </a:ext>
                  </a:extLst>
                </a:gridCol>
                <a:gridCol w="926064">
                  <a:extLst>
                    <a:ext uri="{9D8B030D-6E8A-4147-A177-3AD203B41FA5}">
                      <a16:colId xmlns:a16="http://schemas.microsoft.com/office/drawing/2014/main" val="3424720866"/>
                    </a:ext>
                  </a:extLst>
                </a:gridCol>
              </a:tblGrid>
              <a:tr h="209746">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DARI</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MENJADI</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52988857"/>
                  </a:ext>
                </a:extLst>
              </a:tr>
              <a:tr h="209746">
                <a:tc>
                  <a:txBody>
                    <a:bodyPr/>
                    <a:lstStyle/>
                    <a:p>
                      <a:pPr algn="l" fontAlgn="b"/>
                      <a:r>
                        <a:rPr lang="en-US" sz="1100" u="none" strike="noStrike">
                          <a:effectLst/>
                        </a:rPr>
                        <a:t>BEBAN PRODUKSI HULU DAN LIFTING</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2,380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2,430</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36425553"/>
                  </a:ext>
                </a:extLst>
              </a:tr>
              <a:tr h="209746">
                <a:tc>
                  <a:txBody>
                    <a:bodyPr/>
                    <a:lstStyle/>
                    <a:p>
                      <a:pPr algn="l" fontAlgn="b"/>
                      <a:r>
                        <a:rPr lang="en-US" sz="1100" u="none" strike="noStrike">
                          <a:effectLst/>
                        </a:rPr>
                        <a:t>BEBAN OPERASIONAL</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960,98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803,70</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779473871"/>
                  </a:ext>
                </a:extLst>
              </a:tr>
              <a:tr h="209746">
                <a:tc>
                  <a:txBody>
                    <a:bodyPr/>
                    <a:lstStyle/>
                    <a:p>
                      <a:pPr algn="l" fontAlgn="b"/>
                      <a:r>
                        <a:rPr lang="en-US" sz="1100" u="none" strike="noStrike">
                          <a:effectLst/>
                        </a:rPr>
                        <a:t>BEBAN POKOK PENJUALAN LANGSUNG</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21,98</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18,87</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02767747"/>
                  </a:ext>
                </a:extLst>
              </a:tr>
              <a:tr h="209746">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905686129"/>
                  </a:ext>
                </a:extLst>
              </a:tr>
              <a:tr h="209746">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DARI</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MENJADI</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372336981"/>
                  </a:ext>
                </a:extLst>
              </a:tr>
              <a:tr h="209746">
                <a:tc>
                  <a:txBody>
                    <a:bodyPr/>
                    <a:lstStyle/>
                    <a:p>
                      <a:pPr algn="l" fontAlgn="b"/>
                      <a:r>
                        <a:rPr lang="en-US" sz="1100" u="none" strike="noStrike">
                          <a:effectLst/>
                        </a:rPr>
                        <a:t>LABA KOTOR</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55,05</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1,60</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45177894"/>
                  </a:ext>
                </a:extLst>
              </a:tr>
              <a:tr h="209746">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235469542"/>
                  </a:ext>
                </a:extLst>
              </a:tr>
              <a:tr h="209746">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49828024"/>
                  </a:ext>
                </a:extLst>
              </a:tr>
              <a:tr h="209746">
                <a:tc>
                  <a:txBody>
                    <a:bodyPr/>
                    <a:lstStyle/>
                    <a:p>
                      <a:pPr algn="l" fontAlgn="b"/>
                      <a:r>
                        <a:rPr lang="en-US" sz="1100" u="none" strike="noStrike">
                          <a:effectLst/>
                        </a:rPr>
                        <a:t>RUGI KURS 2020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211,83</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5373451"/>
                  </a:ext>
                </a:extLst>
              </a:tr>
              <a:tr h="209746">
                <a:tc>
                  <a:txBody>
                    <a:bodyPr/>
                    <a:lstStyle/>
                    <a:p>
                      <a:pPr algn="l" fontAlgn="b"/>
                      <a:r>
                        <a:rPr lang="en-US" sz="1100" u="none" strike="noStrike">
                          <a:effectLst/>
                        </a:rPr>
                        <a:t>LABA KURS 2019</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64,59</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57029220"/>
                  </a:ext>
                </a:extLst>
              </a:tr>
            </a:tbl>
          </a:graphicData>
        </a:graphic>
      </p:graphicFrame>
    </p:spTree>
    <p:extLst>
      <p:ext uri="{BB962C8B-B14F-4D97-AF65-F5344CB8AC3E}">
        <p14:creationId xmlns:p14="http://schemas.microsoft.com/office/powerpoint/2010/main" val="686979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41EF4B9-A4DF-4499-1D04-05B8C4C007F0}"/>
              </a:ext>
            </a:extLst>
          </p:cNvPr>
          <p:cNvPicPr>
            <a:picLocks noChangeAspect="1"/>
          </p:cNvPicPr>
          <p:nvPr/>
        </p:nvPicPr>
        <p:blipFill rotWithShape="1">
          <a:blip r:embed="rId2"/>
          <a:srcRect l="13995" t="29828" r="61186" b="54364"/>
          <a:stretch/>
        </p:blipFill>
        <p:spPr>
          <a:xfrm>
            <a:off x="395926" y="235670"/>
            <a:ext cx="5394179" cy="1932495"/>
          </a:xfrm>
          <a:prstGeom prst="rect">
            <a:avLst/>
          </a:prstGeom>
        </p:spPr>
      </p:pic>
      <p:pic>
        <p:nvPicPr>
          <p:cNvPr id="6" name="Picture 5">
            <a:extLst>
              <a:ext uri="{FF2B5EF4-FFF2-40B4-BE49-F238E27FC236}">
                <a16:creationId xmlns:a16="http://schemas.microsoft.com/office/drawing/2014/main" id="{7A48421E-3453-F39F-FFB4-EDFC9C46A7D0}"/>
              </a:ext>
            </a:extLst>
          </p:cNvPr>
          <p:cNvPicPr>
            <a:picLocks noChangeAspect="1"/>
          </p:cNvPicPr>
          <p:nvPr/>
        </p:nvPicPr>
        <p:blipFill rotWithShape="1">
          <a:blip r:embed="rId3"/>
          <a:srcRect l="14149" t="54900" r="48737" b="9833"/>
          <a:stretch/>
        </p:blipFill>
        <p:spPr>
          <a:xfrm>
            <a:off x="395926" y="2722987"/>
            <a:ext cx="6305878" cy="3214541"/>
          </a:xfrm>
          <a:prstGeom prst="rect">
            <a:avLst/>
          </a:prstGeom>
        </p:spPr>
      </p:pic>
      <p:pic>
        <p:nvPicPr>
          <p:cNvPr id="7" name="Picture 6">
            <a:extLst>
              <a:ext uri="{FF2B5EF4-FFF2-40B4-BE49-F238E27FC236}">
                <a16:creationId xmlns:a16="http://schemas.microsoft.com/office/drawing/2014/main" id="{F1895D87-E776-4596-24BC-92FE4A106940}"/>
              </a:ext>
            </a:extLst>
          </p:cNvPr>
          <p:cNvPicPr>
            <a:picLocks noChangeAspect="1"/>
          </p:cNvPicPr>
          <p:nvPr/>
        </p:nvPicPr>
        <p:blipFill rotWithShape="1">
          <a:blip r:embed="rId4"/>
          <a:srcRect l="12836" t="43959" r="50591" b="15252"/>
          <a:stretch/>
        </p:blipFill>
        <p:spPr>
          <a:xfrm>
            <a:off x="6295047" y="2551946"/>
            <a:ext cx="5501027" cy="3291314"/>
          </a:xfrm>
          <a:prstGeom prst="rect">
            <a:avLst/>
          </a:prstGeom>
        </p:spPr>
      </p:pic>
    </p:spTree>
    <p:extLst>
      <p:ext uri="{BB962C8B-B14F-4D97-AF65-F5344CB8AC3E}">
        <p14:creationId xmlns:p14="http://schemas.microsoft.com/office/powerpoint/2010/main" val="2900748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333F384-9937-FA55-FF06-C97A28F646F6}"/>
              </a:ext>
            </a:extLst>
          </p:cNvPr>
          <p:cNvSpPr txBox="1"/>
          <p:nvPr/>
        </p:nvSpPr>
        <p:spPr>
          <a:xfrm>
            <a:off x="1036949" y="2714184"/>
            <a:ext cx="9464564" cy="1015663"/>
          </a:xfrm>
          <a:prstGeom prst="rect">
            <a:avLst/>
          </a:prstGeom>
          <a:noFill/>
        </p:spPr>
        <p:txBody>
          <a:bodyPr wrap="square" rtlCol="0">
            <a:spAutoFit/>
          </a:bodyPr>
          <a:lstStyle/>
          <a:p>
            <a:pPr algn="ctr"/>
            <a:r>
              <a:rPr lang="en-US" sz="2800" b="1" dirty="0">
                <a:solidFill>
                  <a:schemeClr val="accent1"/>
                </a:solidFill>
              </a:rPr>
              <a:t>HASIL ANALISA KONSULTAN INDEPENDEN</a:t>
            </a:r>
          </a:p>
          <a:p>
            <a:pPr algn="ctr"/>
            <a:r>
              <a:rPr lang="en-US" sz="1600" b="1" dirty="0"/>
              <a:t>(POINT POSITIF DIBERI WARNA </a:t>
            </a:r>
            <a:r>
              <a:rPr lang="en-US" sz="1600" b="1" dirty="0">
                <a:solidFill>
                  <a:schemeClr val="accent1">
                    <a:lumMod val="75000"/>
                  </a:schemeClr>
                </a:solidFill>
              </a:rPr>
              <a:t>BIRU </a:t>
            </a:r>
            <a:r>
              <a:rPr lang="en-US" sz="1600" b="1" dirty="0"/>
              <a:t>UNTUK DIPERTAHANKAN)</a:t>
            </a:r>
          </a:p>
          <a:p>
            <a:pPr algn="ctr"/>
            <a:r>
              <a:rPr lang="en-US" sz="1600" b="1" dirty="0"/>
              <a:t>(POINT NEGATIF DIBERI WARNA</a:t>
            </a:r>
            <a:r>
              <a:rPr lang="en-US" sz="1600" b="1" dirty="0">
                <a:solidFill>
                  <a:srgbClr val="FF0000"/>
                </a:solidFill>
              </a:rPr>
              <a:t> MERAH</a:t>
            </a:r>
            <a:r>
              <a:rPr lang="en-US" sz="1600" b="1" dirty="0"/>
              <a:t>, UNTUK DICARI SOLUSI ATAS PERMASALAHANNYA)</a:t>
            </a:r>
          </a:p>
        </p:txBody>
      </p:sp>
    </p:spTree>
    <p:extLst>
      <p:ext uri="{BB962C8B-B14F-4D97-AF65-F5344CB8AC3E}">
        <p14:creationId xmlns:p14="http://schemas.microsoft.com/office/powerpoint/2010/main" val="2368071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8CE4CB80-07EB-4779-96DE-A538A8D0E01C}"/>
              </a:ext>
            </a:extLst>
          </p:cNvPr>
          <p:cNvSpPr>
            <a:spLocks noChangeArrowheads="1"/>
          </p:cNvSpPr>
          <p:nvPr/>
        </p:nvSpPr>
        <p:spPr bwMode="auto">
          <a:xfrm>
            <a:off x="1279890" y="920621"/>
            <a:ext cx="9632219" cy="501675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a:ln>
                  <a:noFill/>
                </a:ln>
                <a:solidFill>
                  <a:srgbClr val="212529"/>
                </a:solidFill>
                <a:effectLst/>
                <a:latin typeface="Arial" panose="020B0604020202020204" pitchFamily="34" charset="0"/>
                <a:cs typeface="Arial" panose="020B0604020202020204" pitchFamily="34" charset="0"/>
              </a:rPr>
              <a:t>﻿</a:t>
            </a:r>
            <a:r>
              <a:rPr kumimoji="0" lang="af-ZA" altLang="en-US" sz="1600" i="0" u="none" strike="noStrike" cap="none" normalizeH="0" baseline="0" dirty="0">
                <a:ln>
                  <a:noFill/>
                </a:ln>
                <a:solidFill>
                  <a:srgbClr val="212529"/>
                </a:solidFill>
                <a:effectLst/>
                <a:latin typeface="Arial" panose="020B0604020202020204" pitchFamily="34" charset="0"/>
                <a:cs typeface="Arial" panose="020B0604020202020204" pitchFamily="34" charset="0"/>
              </a:rPr>
              <a:t>Aspek Budaya Organisasi</a:t>
            </a:r>
            <a:endParaRPr kumimoji="0" lang="af-ZA" altLang="en-US" sz="160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Dalam konteks ini, analisa menunjukkan lemahnya spirit untuk melakukan perubahan dan inovasi dalam menangani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distruption</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akibat pamdemi Covid-19.</a:t>
            </a:r>
          </a:p>
          <a:p>
            <a:pPr marL="0" marR="0" lvl="0" indent="0" algn="l" defTabSz="914400" rtl="0" eaLnBrk="0" fontAlgn="base" latinLnBrk="0" hangingPunct="0">
              <a:lnSpc>
                <a:spcPct val="100000"/>
              </a:lnSpc>
              <a:spcBef>
                <a:spcPct val="0"/>
              </a:spcBef>
              <a:spcAft>
                <a:spcPct val="0"/>
              </a:spcAft>
              <a:buClrTx/>
              <a:buSzTx/>
              <a:tabLst/>
            </a:pPr>
            <a:r>
              <a:rPr kumimoji="0" lang="af-ZA" altLang="en-US" sz="1600" i="0" u="none" strike="noStrike" cap="none" normalizeH="0" baseline="0" dirty="0">
                <a:ln>
                  <a:noFill/>
                </a:ln>
                <a:effectLst/>
                <a:latin typeface="-apple-system"/>
                <a:cs typeface="Arial" panose="020B0604020202020204" pitchFamily="34" charset="0"/>
              </a:rPr>
              <a:t>ALTERNATIF  SOLUSI:</a:t>
            </a:r>
          </a:p>
          <a:p>
            <a:pPr marL="457200" marR="0" lvl="0" indent="-457200" algn="l" defTabSz="914400" rtl="0" eaLnBrk="0" fontAlgn="base" latinLnBrk="0" hangingPunct="0">
              <a:lnSpc>
                <a:spcPct val="100000"/>
              </a:lnSpc>
              <a:spcBef>
                <a:spcPct val="0"/>
              </a:spcBef>
              <a:spcAft>
                <a:spcPct val="0"/>
              </a:spcAft>
              <a:buClrTx/>
              <a:buSzTx/>
              <a:buAutoNum type="arabicPeriod"/>
              <a:tabLst/>
            </a:pPr>
            <a:r>
              <a:rPr kumimoji="0" lang="af-ZA" altLang="en-US" sz="1600" i="0" u="none" strike="noStrike" cap="none" normalizeH="0" baseline="0" dirty="0">
                <a:ln>
                  <a:noFill/>
                </a:ln>
                <a:effectLst/>
                <a:latin typeface="-apple-system"/>
                <a:cs typeface="Arial" panose="020B0604020202020204" pitchFamily="34" charset="0"/>
              </a:rPr>
              <a:t>MEMBERIKAN PELATIHAN TERKAIT PENGEMBANGAN DIRI YANG MENGARAH KE INOVASI</a:t>
            </a:r>
          </a:p>
          <a:p>
            <a:pPr marL="457200" marR="0" lvl="0" indent="-457200" algn="l" defTabSz="914400" rtl="0" eaLnBrk="0" fontAlgn="base" latinLnBrk="0" hangingPunct="0">
              <a:lnSpc>
                <a:spcPct val="100000"/>
              </a:lnSpc>
              <a:spcBef>
                <a:spcPct val="0"/>
              </a:spcBef>
              <a:spcAft>
                <a:spcPct val="0"/>
              </a:spcAft>
              <a:buClrTx/>
              <a:buSzTx/>
              <a:buAutoNum type="arabicPeriod"/>
              <a:tabLst/>
            </a:pPr>
            <a:r>
              <a:rPr lang="af-ZA" altLang="en-US" sz="1600" dirty="0">
                <a:latin typeface="-apple-system"/>
                <a:cs typeface="Arial" panose="020B0604020202020204" pitchFamily="34" charset="0"/>
              </a:rPr>
              <a:t>DIBERIKAN BOOSTER REWARD SEMESTERAN UNTUK 3 PEGAWAI TERBAIK YANG MEMBERIKAN GAGASAN DAN SOLUSI YANG INOVATIF ATAS PERMASALAHAN PENTING YANG MUNCUL DI PERUSAHAAN</a:t>
            </a:r>
            <a:endParaRPr kumimoji="0" lang="af-ZA" altLang="en-US" sz="1600" i="0" u="none" strike="noStrike" cap="none" normalizeH="0" baseline="0" dirty="0">
              <a:ln>
                <a:noFill/>
              </a:ln>
              <a:effectLst/>
              <a:latin typeface="-apple-system"/>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af-ZA" altLang="en-US" sz="1600" i="0" u="none" strike="noStrike" cap="none" normalizeH="0" baseline="0" dirty="0">
              <a:ln>
                <a:noFill/>
              </a:ln>
              <a:solidFill>
                <a:srgbClr val="FF0000"/>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Pada sisi lain terdapat juga indikasi mengenai kurangnya fokus karyawan dalam meningkatkan kompetensi sesuai dengan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core competency </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yang mengacu pada bisnis ritel. Karyawan harus kompeten yang berfokus pada bisnis ritel dan membangun ekosistem yang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related</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dengan bisnis itu sendiri.</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cs typeface="Arial" panose="020B0604020202020204" pitchFamily="34" charset="0"/>
              </a:rPr>
              <a:t>ALTERNATIF SOLUSI</a:t>
            </a:r>
          </a:p>
          <a:p>
            <a:pPr marL="457200" marR="0" lvl="0" indent="-457200" algn="l" defTabSz="914400" rtl="0" eaLnBrk="0" fontAlgn="base" latinLnBrk="0" hangingPunct="0">
              <a:lnSpc>
                <a:spcPct val="100000"/>
              </a:lnSpc>
              <a:spcBef>
                <a:spcPct val="0"/>
              </a:spcBef>
              <a:spcAft>
                <a:spcPct val="0"/>
              </a:spcAft>
              <a:buClrTx/>
              <a:buSzTx/>
              <a:buAutoNum type="arabicPeriod"/>
              <a:tabLst/>
            </a:pPr>
            <a:r>
              <a:rPr lang="af-ZA" altLang="en-US" sz="1600" dirty="0">
                <a:latin typeface="-apple-system"/>
                <a:cs typeface="Arial" panose="020B0604020202020204" pitchFamily="34" charset="0"/>
              </a:rPr>
              <a:t>MENGKLASIFIKASI KARYAWAN YANG SESUAI ATAU TDIDAK SESUAI DENGAN KOMPETENSI YANG DIBUTUHKAN (USAHAKAN YANG SESUAI BACKGROUND EDUKASI ATAU PASSION ATAU PENGALAMAN SELAMA INI)</a:t>
            </a:r>
          </a:p>
          <a:p>
            <a:pPr marL="457200" marR="0" lvl="0" indent="-457200" algn="l" defTabSz="914400" rtl="0" eaLnBrk="0" fontAlgn="base" latinLnBrk="0" hangingPunct="0">
              <a:lnSpc>
                <a:spcPct val="100000"/>
              </a:lnSpc>
              <a:spcBef>
                <a:spcPct val="0"/>
              </a:spcBef>
              <a:spcAft>
                <a:spcPct val="0"/>
              </a:spcAft>
              <a:buClrTx/>
              <a:buSzTx/>
              <a:buAutoNum type="arabicPeriod"/>
              <a:tabLst/>
            </a:pPr>
            <a:r>
              <a:rPr lang="af-ZA" altLang="en-US" sz="1600" dirty="0">
                <a:latin typeface="-apple-system"/>
                <a:cs typeface="Arial" panose="020B0604020202020204" pitchFamily="34" charset="0"/>
              </a:rPr>
              <a:t>YANG SUDAH SESUAI DIBERIKAN PELATIHAN KOMPETENSI SESUAI DENGAN BACKGROUND EKOSISTEM YANG SESUAI DENGAN BIDANGNYA</a:t>
            </a:r>
          </a:p>
          <a:p>
            <a:pPr marL="457200" marR="0" lvl="0" indent="-457200" algn="l" defTabSz="914400" rtl="0" eaLnBrk="0" fontAlgn="base" latinLnBrk="0" hangingPunct="0">
              <a:lnSpc>
                <a:spcPct val="100000"/>
              </a:lnSpc>
              <a:spcBef>
                <a:spcPct val="0"/>
              </a:spcBef>
              <a:spcAft>
                <a:spcPct val="0"/>
              </a:spcAft>
              <a:buClrTx/>
              <a:buSzTx/>
              <a:buAutoNum type="arabicPeriod"/>
              <a:tabLst/>
            </a:pPr>
            <a:r>
              <a:rPr kumimoji="0" lang="af-ZA" altLang="en-US" sz="1600" i="0" u="none" strike="noStrike" cap="none" normalizeH="0" baseline="0" dirty="0">
                <a:ln>
                  <a:noFill/>
                </a:ln>
                <a:effectLst/>
                <a:latin typeface="-apple-system"/>
                <a:cs typeface="Arial" panose="020B0604020202020204" pitchFamily="34" charset="0"/>
              </a:rPr>
              <a:t>YANG BELUM SESUAI, DIBERIKAN RUANG UNTUK MEMILIH BAGIAN YANG SESUAI DENGANH PASS</a:t>
            </a:r>
            <a:r>
              <a:rPr lang="af-ZA" altLang="en-US" sz="1600" dirty="0">
                <a:latin typeface="-apple-system"/>
                <a:cs typeface="Arial" panose="020B0604020202020204" pitchFamily="34" charset="0"/>
              </a:rPr>
              <a:t>IONNYA DENGAN CATATAN DIBERIKAN ASSESMENT MENGENAI KOMPETENSI DAN KAPABILITASNYA TERLEBIH DAHULU</a:t>
            </a:r>
            <a:endParaRPr kumimoji="0" lang="af-ZA" altLang="en-US" sz="1600" i="0" u="none" strike="noStrike" cap="none" normalizeH="0" baseline="0" dirty="0">
              <a:ln>
                <a:noFill/>
              </a:ln>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f-ZA" altLang="en-US" sz="16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69921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1007650-07DB-924C-F722-89EBAEA851EF}"/>
              </a:ext>
            </a:extLst>
          </p:cNvPr>
          <p:cNvSpPr>
            <a:spLocks noChangeArrowheads="1"/>
          </p:cNvSpPr>
          <p:nvPr/>
        </p:nvSpPr>
        <p:spPr bwMode="auto">
          <a:xfrm>
            <a:off x="838986" y="610136"/>
            <a:ext cx="10294069" cy="60016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f-ZA" altLang="en-US" sz="3200" b="1" i="0" u="none" strike="noStrike" cap="none" normalizeH="0" baseline="0" dirty="0">
                <a:ln>
                  <a:noFill/>
                </a:ln>
                <a:solidFill>
                  <a:srgbClr val="212529"/>
                </a:solidFill>
                <a:effectLst/>
                <a:latin typeface="Arial" panose="020B0604020202020204" pitchFamily="34" charset="0"/>
                <a:cs typeface="Arial" panose="020B0604020202020204" pitchFamily="34" charset="0"/>
              </a:rPr>
              <a:t>Aspek Kesejahteraan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af-ZA" altLang="en-US"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af-ZA" altLang="en-US" sz="1600" b="0" i="0" u="none" strike="noStrike" cap="none" normalizeH="0" baseline="0" dirty="0">
                <a:ln>
                  <a:noFill/>
                </a:ln>
                <a:solidFill>
                  <a:schemeClr val="accent1">
                    <a:lumMod val="75000"/>
                  </a:schemeClr>
                </a:solidFill>
                <a:effectLst/>
                <a:latin typeface="Arial" panose="020B0604020202020204" pitchFamily="34" charset="0"/>
                <a:cs typeface="Arial" panose="020B0604020202020204" pitchFamily="34" charset="0"/>
              </a:rPr>
              <a:t> Analisa menunjukkan bahwa tingkat gaji yang diberikan oleh PT. Ritel Energi kepada para karyawannya tergolong cukup kompetetif; dalam arti tidak kalah dengan tingkat gaji yang diberikan oleh perusahaan pesaingnya. Demikian juga dalam hal tunjangan, baik tunjangan transport, asuransi kesehatan, maupun tunjangan lainnya. Selain itu, karyawan PT. Ritel Energi juga memperoleh fasilitas dana pensiun dari perusahaan yang tergolong cukup besar.</a:t>
            </a:r>
          </a:p>
          <a:p>
            <a:pPr marL="0" marR="0" lvl="0" indent="0" algn="l" defTabSz="914400" rtl="0" eaLnBrk="0" fontAlgn="base" latinLnBrk="0" hangingPunct="0">
              <a:lnSpc>
                <a:spcPct val="100000"/>
              </a:lnSpc>
              <a:spcBef>
                <a:spcPct val="0"/>
              </a:spcBef>
              <a:spcAft>
                <a:spcPct val="0"/>
              </a:spcAft>
              <a:buClrTx/>
              <a:buSzTx/>
              <a:tabLst/>
            </a:pPr>
            <a:endParaRPr lang="af-ZA" altLang="en-US" sz="1600" dirty="0">
              <a:solidFill>
                <a:schemeClr val="accent1">
                  <a:lumMod val="75000"/>
                </a:schemeClr>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lang="af-ZA" altLang="en-US" sz="1600" dirty="0">
                <a:cs typeface="Arial" panose="020B0604020202020204" pitchFamily="34" charset="0"/>
              </a:rPr>
              <a:t>ATERNATIF SOLUSI: SUDAH BAGUS BISA DIPERTAHANKAN</a:t>
            </a:r>
          </a:p>
          <a:p>
            <a:pPr marL="0" marR="0" lvl="0" indent="0" algn="l" defTabSz="914400" rtl="0" eaLnBrk="0" fontAlgn="base" latinLnBrk="0" hangingPunct="0">
              <a:lnSpc>
                <a:spcPct val="100000"/>
              </a:lnSpc>
              <a:spcBef>
                <a:spcPct val="0"/>
              </a:spcBef>
              <a:spcAft>
                <a:spcPct val="0"/>
              </a:spcAft>
              <a:buClrTx/>
              <a:buSzTx/>
              <a:tabLst/>
            </a:pPr>
            <a:endParaRPr kumimoji="0" lang="af-ZA" altLang="en-US" sz="1600" b="0" i="0" u="none" strike="noStrike" cap="none" normalizeH="0" baseline="0" dirty="0">
              <a:ln>
                <a:noFill/>
              </a:ln>
              <a:solidFill>
                <a:schemeClr val="accent1">
                  <a:lumMod val="75000"/>
                </a:schemeClr>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lang="af-ZA" altLang="en-US" sz="1600" dirty="0">
                <a:solidFill>
                  <a:srgbClr val="FF0000"/>
                </a:solidFill>
                <a:cs typeface="Arial" panose="020B0604020202020204" pitchFamily="34" charset="0"/>
              </a:rPr>
              <a:t>Analisa </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menunjukkan bahwa sistem pemberian bonus yang dilakukan oleh PT. Ritel Energi kurang mengacu pada prestasi. Dalam hampir semua kasus yang dikaji, besarnya bonus sama saja antara karyawan yang berprestasi dengan karyawan yang prestasinya biasa-biasa saja. </a:t>
            </a:r>
          </a:p>
          <a:p>
            <a:pPr marL="0" marR="0" lvl="0" indent="0" algn="l" defTabSz="914400" rtl="0" eaLnBrk="0" fontAlgn="base" latinLnBrk="0" hangingPunct="0">
              <a:lnSpc>
                <a:spcPct val="100000"/>
              </a:lnSpc>
              <a:spcBef>
                <a:spcPct val="0"/>
              </a:spcBef>
              <a:spcAft>
                <a:spcPct val="0"/>
              </a:spcAft>
              <a:buClrTx/>
              <a:buSzTx/>
              <a:tabLst/>
            </a:pPr>
            <a:r>
              <a:rPr kumimoji="0" lang="af-ZA" altLang="en-US" sz="1600" i="0" u="none" strike="noStrike" cap="none" normalizeH="0" baseline="0" dirty="0">
                <a:ln>
                  <a:noFill/>
                </a:ln>
                <a:effectLst/>
                <a:latin typeface="-apple-system"/>
                <a:cs typeface="Arial" panose="020B0604020202020204" pitchFamily="34" charset="0"/>
              </a:rPr>
              <a:t>ALTERNATIF SOLUSI:</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latin typeface="-apple-system"/>
                <a:cs typeface="Arial" panose="020B0604020202020204" pitchFamily="34" charset="0"/>
              </a:rPr>
              <a:t>DIBUAT KPI JELAS UNTUK SETIAP BAGIAN PEKERJAAN, KEMUDIAN DITENTUKAN SKALA PENCAPAIAN YA UNTUK MENENTUKAN BESARAN BONUS YANG AKAN DITERIMA KARYAWAN.</a:t>
            </a:r>
          </a:p>
          <a:p>
            <a:pPr marL="0" marR="0" lvl="0" indent="0" algn="l" defTabSz="914400" rtl="0" eaLnBrk="0" fontAlgn="base" latinLnBrk="0" hangingPunct="0">
              <a:lnSpc>
                <a:spcPct val="100000"/>
              </a:lnSpc>
              <a:spcBef>
                <a:spcPct val="0"/>
              </a:spcBef>
              <a:spcAft>
                <a:spcPct val="0"/>
              </a:spcAft>
              <a:buClrTx/>
              <a:buSzTx/>
              <a:tabLst/>
            </a:pPr>
            <a:r>
              <a:rPr kumimoji="0" lang="af-ZA" altLang="en-US" sz="1600" i="0" u="none" strike="noStrike" cap="none" normalizeH="0" baseline="0" dirty="0">
                <a:ln>
                  <a:noFill/>
                </a:ln>
                <a:effectLst/>
                <a:latin typeface="-apple-system"/>
                <a:cs typeface="Arial" panose="020B0604020202020204" pitchFamily="34" charset="0"/>
              </a:rPr>
              <a:t>MISAL : 	PENCAPAIAN KPI 0-50% MENDAPATKAN BONUS 3 KALI GAJI</a:t>
            </a:r>
          </a:p>
          <a:p>
            <a:r>
              <a:rPr lang="af-ZA" altLang="en-US" sz="1600" dirty="0"/>
              <a:t>	</a:t>
            </a:r>
            <a:r>
              <a:rPr kumimoji="0" lang="af-ZA" altLang="en-US" sz="1600" i="0" u="none" strike="noStrike" cap="none" normalizeH="0" baseline="0" dirty="0">
                <a:ln>
                  <a:noFill/>
                </a:ln>
                <a:effectLst/>
                <a:latin typeface="-apple-system"/>
                <a:cs typeface="Arial" panose="020B0604020202020204" pitchFamily="34" charset="0"/>
              </a:rPr>
              <a:t>PENCAPAIAN KPI 51-75% MENDAPATKAN BONUS 5 KALI GAJI</a:t>
            </a:r>
            <a:endParaRPr kumimoji="0" lang="af-ZA" altLang="en-US" sz="1600" i="0" u="none" strike="noStrike" cap="none" normalizeH="0" baseline="0" dirty="0">
              <a:ln>
                <a:noFill/>
              </a:ln>
              <a:effectLst/>
              <a:latin typeface="-apple-system"/>
            </a:endParaRPr>
          </a:p>
          <a:p>
            <a:r>
              <a:rPr kumimoji="0" lang="af-ZA" altLang="en-US" sz="1600" i="0" u="none" strike="noStrike" cap="none" normalizeH="0" baseline="0" dirty="0">
                <a:ln>
                  <a:noFill/>
                </a:ln>
                <a:effectLst/>
                <a:latin typeface="-apple-system"/>
              </a:rPr>
              <a:t>	</a:t>
            </a:r>
            <a:r>
              <a:rPr kumimoji="0" lang="af-ZA" altLang="en-US" sz="1600" i="0" u="none" strike="noStrike" cap="none" normalizeH="0" baseline="0" dirty="0">
                <a:ln>
                  <a:noFill/>
                </a:ln>
                <a:effectLst/>
                <a:latin typeface="-apple-system"/>
                <a:cs typeface="Arial" panose="020B0604020202020204" pitchFamily="34" charset="0"/>
              </a:rPr>
              <a:t>PENCAPAIAN KPI 76-100% MENDAPATKAN BONUS 10 KALI GAJI</a:t>
            </a:r>
          </a:p>
          <a:p>
            <a:r>
              <a:rPr lang="af-ZA" altLang="en-US" sz="1600" dirty="0">
                <a:latin typeface="-apple-system"/>
                <a:cs typeface="Arial" panose="020B0604020202020204" pitchFamily="34" charset="0"/>
              </a:rPr>
              <a:t>	</a:t>
            </a:r>
            <a:r>
              <a:rPr kumimoji="0" lang="af-ZA" altLang="en-US" sz="1600" i="0" u="none" strike="noStrike" cap="none" normalizeH="0" baseline="0" dirty="0">
                <a:ln>
                  <a:noFill/>
                </a:ln>
                <a:effectLst/>
                <a:latin typeface="-apple-system"/>
                <a:cs typeface="Arial" panose="020B0604020202020204" pitchFamily="34" charset="0"/>
              </a:rPr>
              <a:t>PENCAPAIAN KPI DI ATAS 100% MENDAPATKAN BONUS 13 KALI GAJI</a:t>
            </a:r>
          </a:p>
          <a:p>
            <a:endParaRPr kumimoji="0" lang="af-ZA" altLang="en-US" sz="1600" i="0" u="none" strike="noStrike" cap="none" normalizeH="0" baseline="0" dirty="0">
              <a:ln>
                <a:noFill/>
              </a:ln>
              <a:effectLst/>
              <a:latin typeface="-apple-system"/>
            </a:endParaRPr>
          </a:p>
          <a:p>
            <a:pPr marL="0" marR="0" lvl="0" indent="0" algn="l" defTabSz="914400" rtl="0" eaLnBrk="0" fontAlgn="base" latinLnBrk="0" hangingPunct="0">
              <a:lnSpc>
                <a:spcPct val="100000"/>
              </a:lnSpc>
              <a:spcBef>
                <a:spcPct val="0"/>
              </a:spcBef>
              <a:spcAft>
                <a:spcPct val="0"/>
              </a:spcAft>
              <a:buClrTx/>
              <a:buSzTx/>
              <a:tabLst/>
            </a:pPr>
            <a:endParaRPr kumimoji="0" lang="af-ZA" altLang="en-US" sz="1600" i="0" u="none" strike="noStrike" cap="none" normalizeH="0" baseline="0" dirty="0">
              <a:ln>
                <a:noFill/>
              </a:ln>
              <a:solidFill>
                <a:srgbClr val="FF0000"/>
              </a:solidFill>
              <a:effectLst/>
              <a:latin typeface="-apple-system"/>
            </a:endParaRPr>
          </a:p>
        </p:txBody>
      </p:sp>
    </p:spTree>
    <p:extLst>
      <p:ext uri="{BB962C8B-B14F-4D97-AF65-F5344CB8AC3E}">
        <p14:creationId xmlns:p14="http://schemas.microsoft.com/office/powerpoint/2010/main" val="3229357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7501F0F2-C61A-7205-3119-EF40A98746BC}"/>
              </a:ext>
            </a:extLst>
          </p:cNvPr>
          <p:cNvSpPr>
            <a:spLocks noChangeArrowheads="1"/>
          </p:cNvSpPr>
          <p:nvPr/>
        </p:nvSpPr>
        <p:spPr bwMode="auto">
          <a:xfrm>
            <a:off x="556182" y="443119"/>
            <a:ext cx="11340445" cy="62478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f-ZA" altLang="en-US" sz="1600" b="1" i="0" u="none" strike="noStrike" cap="none" normalizeH="0" baseline="0" dirty="0">
                <a:ln>
                  <a:noFill/>
                </a:ln>
                <a:solidFill>
                  <a:srgbClr val="212529"/>
                </a:solidFill>
                <a:effectLst/>
                <a:latin typeface="Arial" panose="020B0604020202020204" pitchFamily="34" charset="0"/>
                <a:cs typeface="Arial" panose="020B0604020202020204" pitchFamily="34" charset="0"/>
              </a:rPr>
              <a:t>Aspek Ketrampilan (skill) dan Pengembangan Karyawan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af-ZA" altLang="en-US" sz="16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Analisa menunjukkan adanya “kesenjangan ketrampilan”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skill gap</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yang cukup besar antara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old generation employees</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dengan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new and young generation employees</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Dalam hal ini, para karyawan yang lebih muda cenderung memiliki ketrampilan yang lebih tinggi dan peka terhadap perkembangan pengetahuan baru. Sementara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old generation</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memiliki tingkat pengetahuan yang konvensional dan relatif ketinggalan terhadap kemajuan pengetahuan baru.</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cs typeface="Arial" panose="020B0604020202020204" pitchFamily="34" charset="0"/>
              </a:rPr>
              <a:t>ALTERNATIF SOLUSI:</a:t>
            </a:r>
          </a:p>
          <a:p>
            <a:pPr marL="342900" marR="0" lvl="0" indent="-342900" algn="l" defTabSz="914400" rtl="0" eaLnBrk="0" fontAlgn="base" latinLnBrk="0" hangingPunct="0">
              <a:lnSpc>
                <a:spcPct val="100000"/>
              </a:lnSpc>
              <a:spcBef>
                <a:spcPct val="0"/>
              </a:spcBef>
              <a:spcAft>
                <a:spcPct val="0"/>
              </a:spcAft>
              <a:buClrTx/>
              <a:buSzTx/>
              <a:buAutoNum type="arabicPeriod"/>
              <a:tabLst/>
            </a:pPr>
            <a:r>
              <a:rPr kumimoji="0" lang="af-ZA" altLang="en-US" sz="1600" i="0" u="none" strike="noStrike" cap="none" normalizeH="0" baseline="0" dirty="0">
                <a:ln>
                  <a:noFill/>
                </a:ln>
                <a:effectLst/>
                <a:latin typeface="Arial" panose="020B0604020202020204" pitchFamily="34" charset="0"/>
                <a:cs typeface="Arial" panose="020B0604020202020204" pitchFamily="34" charset="0"/>
              </a:rPr>
              <a:t>MEMBUAT TEST KHUSUS UNTUK MENGETAHUI KARYAWAN MANA SAJA YANG KURANG MEMILIKI KETERAMPILAN AKAN HAL2 YANG BARU</a:t>
            </a:r>
          </a:p>
          <a:p>
            <a:pPr marL="342900" marR="0" lvl="0" indent="-342900" algn="l" defTabSz="914400" rtl="0" eaLnBrk="0" fontAlgn="base" latinLnBrk="0" hangingPunct="0">
              <a:lnSpc>
                <a:spcPct val="100000"/>
              </a:lnSpc>
              <a:spcBef>
                <a:spcPct val="0"/>
              </a:spcBef>
              <a:spcAft>
                <a:spcPct val="0"/>
              </a:spcAft>
              <a:buClrTx/>
              <a:buSzTx/>
              <a:buAutoNum type="arabicPeriod"/>
              <a:tabLst/>
            </a:pPr>
            <a:r>
              <a:rPr lang="af-ZA" altLang="en-US" sz="1600" dirty="0">
                <a:cs typeface="Arial" panose="020B0604020202020204" pitchFamily="34" charset="0"/>
              </a:rPr>
              <a:t>MEMBERIKAN PELATIHAN KEPADA KARYAWAN YANG LEBIH TUA OLEH KARYAWAN LEBIH MUDA YANG MEMANG KOMPETEN DAN MEMBERIKAN PENGHARGAAN UNTUK KARYAWAN MUDA TERSEBUT DALAM BENTUK PIAGAM TERIMA KASIH DARI PERUSAHAAN ATAU REWARD LAINNYA. DAN ATAS 10 PIAGAM YANG TERKUMPUL MAKA PEKERJA TERSEBUT MENDAPATKAN TRIP JALAN2 DARIPERUSAHAAN</a:t>
            </a:r>
            <a:endPar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af-ZA" altLang="en-US" sz="1600" i="0" u="none" strike="noStrike" cap="none" normalizeH="0" baseline="0" dirty="0">
              <a:ln>
                <a:noFill/>
              </a:ln>
              <a:effectLst/>
              <a:latin typeface="-apple-system"/>
            </a:endParaRPr>
          </a:p>
          <a:p>
            <a:pPr marL="0" marR="0" lvl="0" indent="0" algn="l" defTabSz="914400" rtl="0" eaLnBrk="0" fontAlgn="base" latinLnBrk="0" hangingPunct="0">
              <a:lnSpc>
                <a:spcPct val="100000"/>
              </a:lnSpc>
              <a:spcBef>
                <a:spcPct val="0"/>
              </a:spcBef>
              <a:spcAft>
                <a:spcPct val="0"/>
              </a:spcAft>
              <a:buClrTx/>
              <a:buSzTx/>
              <a:tabLst/>
            </a:pPr>
            <a:r>
              <a:rPr lang="af-ZA" altLang="en-US" sz="1600" dirty="0">
                <a:cs typeface="Arial" panose="020B0604020202020204" pitchFamily="34" charset="0"/>
              </a:rPr>
              <a:t>EFEK DOMINO</a:t>
            </a:r>
            <a:r>
              <a:rPr kumimoji="0" lang="af-ZA" altLang="en-US" sz="1600" i="0" u="none" strike="noStrike" cap="none" normalizeH="0" baseline="0" dirty="0">
                <a:ln>
                  <a:noFill/>
                </a:ln>
                <a:effectLst/>
                <a:latin typeface="Arial" panose="020B0604020202020204" pitchFamily="34" charset="0"/>
                <a:cs typeface="Arial" panose="020B0604020202020204" pitchFamily="34" charset="0"/>
              </a:rPr>
              <a:t> POINT 1 ADALAH POINT 2</a:t>
            </a:r>
          </a:p>
          <a:p>
            <a:pPr marL="0" marR="0" lvl="0" indent="0" algn="l" defTabSz="914400" rtl="0" eaLnBrk="0" fontAlgn="base" latinLnBrk="0" hangingPunct="0">
              <a:lnSpc>
                <a:spcPct val="100000"/>
              </a:lnSpc>
              <a:spcBef>
                <a:spcPct val="0"/>
              </a:spcBef>
              <a:spcAft>
                <a:spcPct val="0"/>
              </a:spcAft>
              <a:buClrTx/>
              <a:buSzTx/>
              <a:tabLst/>
            </a:pPr>
            <a:endPar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Analisa juga menunjukkan bahwa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skill gap</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tersebut acapkali memberikan implikasi negatif dalam hubungan kerja antara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old and young generation</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terutama ketika menangani kasus-kasus kompleks. Kompleksitas ini acapkali memunculkan perbedan interpretasi yang disebabkan oleh perbedaan basis pengetahuan dan ketrampilan. Perbedaan ini tak jarang menimbulkan problem personal yang berkepanjangan.</a:t>
            </a:r>
          </a:p>
          <a:p>
            <a:pPr marL="0" marR="0" lvl="0" indent="0" algn="l" defTabSz="914400" rtl="0" eaLnBrk="0" fontAlgn="base" latinLnBrk="0" hangingPunct="0">
              <a:lnSpc>
                <a:spcPct val="100000"/>
              </a:lnSpc>
              <a:spcBef>
                <a:spcPct val="0"/>
              </a:spcBef>
              <a:spcAft>
                <a:spcPct val="0"/>
              </a:spcAft>
              <a:buClrTx/>
              <a:buSzTx/>
              <a:tabLst/>
            </a:pPr>
            <a:r>
              <a:rPr kumimoji="0" lang="af-ZA" altLang="en-US" sz="1600" i="0" u="none" strike="noStrike" cap="none" normalizeH="0" baseline="0" dirty="0">
                <a:ln>
                  <a:noFill/>
                </a:ln>
                <a:effectLst/>
                <a:latin typeface="Arial" panose="020B0604020202020204" pitchFamily="34" charset="0"/>
                <a:cs typeface="Arial" panose="020B0604020202020204" pitchFamily="34" charset="0"/>
              </a:rPr>
              <a:t>ALTER</a:t>
            </a:r>
            <a:r>
              <a:rPr lang="af-ZA" altLang="en-US" sz="1600" dirty="0">
                <a:cs typeface="Arial" panose="020B0604020202020204" pitchFamily="34" charset="0"/>
              </a:rPr>
              <a:t>NATIF SOLUSI: MEMBUAT GATHERING MIN SATU TAHUN SEKALI UNTUK MENCIPTAKAN SUASANA KEKELUARGAAN DAN DI DALAM GATHERING TERSEBUT DIBUAT GAME2 UNTUK TEAM BUILDING DIMANA AKAN MENCIPTAKAN EMOTIONAL BONDING AQNTARA PEKERJA YANG MUDA DAN YANG TUA DAN MEMBANGUN KEKOMPAKAN DARI PERMAINAN YANG DILAKUKAN.</a:t>
            </a:r>
            <a:endParaRPr kumimoji="0" lang="af-ZA" altLang="en-US" sz="1600" i="0" u="none" strike="noStrike" cap="none" normalizeH="0" baseline="0" dirty="0">
              <a:ln>
                <a:noFill/>
              </a:ln>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f-ZA" altLang="en-US" sz="16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08069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7501F0F2-C61A-7205-3119-EF40A98746BC}"/>
              </a:ext>
            </a:extLst>
          </p:cNvPr>
          <p:cNvSpPr>
            <a:spLocks noChangeArrowheads="1"/>
          </p:cNvSpPr>
          <p:nvPr/>
        </p:nvSpPr>
        <p:spPr bwMode="auto">
          <a:xfrm>
            <a:off x="735291" y="1116924"/>
            <a:ext cx="9731541" cy="427809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f-ZA" altLang="en-US" sz="1600" b="1" i="0" u="none" strike="noStrike" cap="none" normalizeH="0" baseline="0" dirty="0">
                <a:ln>
                  <a:noFill/>
                </a:ln>
                <a:solidFill>
                  <a:srgbClr val="212529"/>
                </a:solidFill>
                <a:effectLst/>
                <a:latin typeface="Arial" panose="020B0604020202020204" pitchFamily="34" charset="0"/>
                <a:cs typeface="Arial" panose="020B0604020202020204" pitchFamily="34" charset="0"/>
              </a:rPr>
              <a:t>Aspek Ketrampilan (skill) dan Pengembangan Karyawan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af-ZA" altLang="en-US" sz="16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endParaRPr kumimoji="0" lang="af-ZA" altLang="en-US" sz="1600" i="0" u="none" strike="noStrike" cap="none" normalizeH="0" baseline="0" dirty="0">
              <a:ln>
                <a:noFill/>
              </a:ln>
              <a:solidFill>
                <a:srgbClr val="FF0000"/>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Analisa lain menunjukkan bahwa hampir semua karyawa PT. Ritel Energi lemah dalam ketrampilan menjual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selling skill</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Situasi ini membuat kemampuan PT. Ritel Energi untuk meraih klien-klien baru menjadi tidak bisa dilakukan secara optimal, terlebih ketika harus berhadapan dengan perusahaan pesaing yang agresif dalam memasarkan jasa pelayanannya.</a:t>
            </a:r>
          </a:p>
          <a:p>
            <a:pPr marL="0" marR="0" lvl="0" indent="0" algn="l" defTabSz="914400" rtl="0" eaLnBrk="0" fontAlgn="base" latinLnBrk="0" hangingPunct="0">
              <a:lnSpc>
                <a:spcPct val="100000"/>
              </a:lnSpc>
              <a:spcBef>
                <a:spcPct val="0"/>
              </a:spcBef>
              <a:spcAft>
                <a:spcPct val="0"/>
              </a:spcAft>
              <a:buClrTx/>
              <a:buSzTx/>
              <a:tabLst/>
            </a:pPr>
            <a:r>
              <a:rPr kumimoji="0" lang="af-ZA" altLang="en-US" sz="1600" i="0" u="none" strike="noStrike" cap="none" normalizeH="0" baseline="0" dirty="0">
                <a:ln>
                  <a:noFill/>
                </a:ln>
                <a:effectLst/>
                <a:latin typeface="-apple-system"/>
                <a:cs typeface="Arial" panose="020B0604020202020204" pitchFamily="34" charset="0"/>
              </a:rPr>
              <a:t>ALTERNATIF SOLUSI:</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latin typeface="-apple-system"/>
                <a:cs typeface="Arial" panose="020B0604020202020204" pitchFamily="34" charset="0"/>
              </a:rPr>
              <a:t>DIBERIKAN PENDIDIKAN KHUSUS UNTUK MENINGKATKAN KEMAMPUAN SELLING SKILL DARI KARYAWAN</a:t>
            </a:r>
          </a:p>
          <a:p>
            <a:pPr marL="0" marR="0" lvl="0" indent="0" algn="l" defTabSz="914400" rtl="0" eaLnBrk="0" fontAlgn="base" latinLnBrk="0" hangingPunct="0">
              <a:lnSpc>
                <a:spcPct val="100000"/>
              </a:lnSpc>
              <a:spcBef>
                <a:spcPct val="0"/>
              </a:spcBef>
              <a:spcAft>
                <a:spcPct val="0"/>
              </a:spcAft>
              <a:buClrTx/>
              <a:buSzTx/>
              <a:tabLst/>
            </a:pPr>
            <a:r>
              <a:rPr kumimoji="0" lang="af-ZA" altLang="en-US" sz="1600" i="0" u="none" strike="noStrike" cap="none" normalizeH="0" baseline="0" dirty="0">
                <a:ln>
                  <a:noFill/>
                </a:ln>
                <a:effectLst/>
                <a:latin typeface="-apple-system"/>
                <a:cs typeface="Arial" panose="020B0604020202020204" pitchFamily="34" charset="0"/>
              </a:rPr>
              <a:t>MENJADIKAN KARYAWAN DENGAN SELL</a:t>
            </a:r>
            <a:r>
              <a:rPr lang="af-ZA" altLang="en-US" sz="1600" dirty="0">
                <a:latin typeface="-apple-system"/>
                <a:cs typeface="Arial" panose="020B0604020202020204" pitchFamily="34" charset="0"/>
              </a:rPr>
              <a:t>ING SKILL TINGGI SEBAGAI ROLE MODEL DAN DIBERIKAN PENGHARGAAN YANG SESUAI</a:t>
            </a:r>
          </a:p>
          <a:p>
            <a:pPr marL="0" marR="0" lvl="0" indent="0" algn="l" defTabSz="914400" rtl="0" eaLnBrk="0" fontAlgn="base" latinLnBrk="0" hangingPunct="0">
              <a:lnSpc>
                <a:spcPct val="100000"/>
              </a:lnSpc>
              <a:spcBef>
                <a:spcPct val="0"/>
              </a:spcBef>
              <a:spcAft>
                <a:spcPct val="0"/>
              </a:spcAft>
              <a:buClrTx/>
              <a:buSzTx/>
              <a:tabLst/>
            </a:pPr>
            <a:r>
              <a:rPr kumimoji="0" lang="af-ZA" altLang="en-US" sz="1600" i="0" u="none" strike="noStrike" cap="none" normalizeH="0" baseline="0" dirty="0">
                <a:ln>
                  <a:noFill/>
                </a:ln>
                <a:effectLst/>
                <a:latin typeface="-apple-system"/>
                <a:cs typeface="Arial" panose="020B0604020202020204" pitchFamily="34" charset="0"/>
              </a:rPr>
              <a:t>BEBERAPA ROLE MODEL TERSEBUT DIBERIKAN TANGGUNG JAWAB MENGHANDLE BEBERAPA ORANG YANG KEMAMPUANNYA MASIH KURANG KEMUDIAN MELAKUKAN GROUP DEVELOPMENT INTERNAL</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latin typeface="-apple-system"/>
                <a:cs typeface="Arial" panose="020B0604020202020204" pitchFamily="34" charset="0"/>
              </a:rPr>
              <a:t>ROLE MODEL TERSEBUT MELAKUKAN INDIVIDUAL INSTRUCTION AND DRILL KEPADA GRUPNYA</a:t>
            </a:r>
          </a:p>
          <a:p>
            <a:pPr marL="0" marR="0" lvl="0" indent="0" algn="l" defTabSz="914400" rtl="0" eaLnBrk="0" fontAlgn="base" latinLnBrk="0" hangingPunct="0">
              <a:lnSpc>
                <a:spcPct val="100000"/>
              </a:lnSpc>
              <a:spcBef>
                <a:spcPct val="0"/>
              </a:spcBef>
              <a:spcAft>
                <a:spcPct val="0"/>
              </a:spcAft>
              <a:buClrTx/>
              <a:buSzTx/>
              <a:tabLst/>
            </a:pPr>
            <a:r>
              <a:rPr kumimoji="0" lang="af-ZA" altLang="en-US" sz="1600" i="0" u="none" strike="noStrike" cap="none" normalizeH="0" baseline="0" dirty="0">
                <a:ln>
                  <a:noFill/>
                </a:ln>
                <a:effectLst/>
                <a:latin typeface="-apple-system"/>
                <a:cs typeface="Arial" panose="020B0604020202020204" pitchFamily="34" charset="0"/>
              </a:rPr>
              <a:t>DIADAKAN W-ROLEPLAY DIMANA SETIAP HARI RABU PAGI, SECARA BERHILIR KARYAWAN MELAKUKAN  ROLE PLAY</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latin typeface="-apple-system"/>
                <a:cs typeface="Arial" panose="020B0604020202020204" pitchFamily="34" charset="0"/>
              </a:rPr>
              <a:t>GRUP TERBAIK DI AKHIR BULAN MENDAPATKAN APRESIASI DARI PERUSAHAAN</a:t>
            </a:r>
            <a:endParaRPr kumimoji="0" lang="af-ZA" altLang="en-US" sz="1600" i="0" u="none" strike="noStrike" cap="none" normalizeH="0" baseline="0" dirty="0">
              <a:ln>
                <a:noFill/>
              </a:ln>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f-ZA" altLang="en-US" sz="16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80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7098FF2F-D677-9BA8-25DE-2F26EC9AAC89}"/>
              </a:ext>
            </a:extLst>
          </p:cNvPr>
          <p:cNvSpPr>
            <a:spLocks noChangeArrowheads="1"/>
          </p:cNvSpPr>
          <p:nvPr/>
        </p:nvSpPr>
        <p:spPr bwMode="auto">
          <a:xfrm>
            <a:off x="980388" y="100713"/>
            <a:ext cx="9671901" cy="69865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f-ZA" altLang="en-US" sz="2400" b="1" i="0" u="none" strike="noStrike" cap="none" normalizeH="0" baseline="0" dirty="0">
                <a:ln>
                  <a:noFill/>
                </a:ln>
                <a:solidFill>
                  <a:srgbClr val="212529"/>
                </a:solidFill>
                <a:effectLst/>
                <a:latin typeface="Arial" panose="020B0604020202020204" pitchFamily="34" charset="0"/>
                <a:cs typeface="Arial" panose="020B0604020202020204" pitchFamily="34" charset="0"/>
              </a:rPr>
              <a:t>Aspek Personalia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af-ZA" altLang="en-US" sz="2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Analisa menunjukkan bahwa penumpukan karyawan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redudant employees</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terutama dalam bagian administrasi. Sebagai contoh, staf yang menangani tugas surat menyurat bisa berjumlah tiga orang; meski sesungguhnya bisa dikerjakan oleh satu personel. Banyaknya karyawan dalam bagian-bagian yang tidak bersifat inti ini menyebabkan sebagian diantara mereka tidak bisa mencapai produktivitas yang tinggi.</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cs typeface="Arial" panose="020B0604020202020204" pitchFamily="34" charset="0"/>
              </a:rPr>
              <a:t>ALTERNATIF SOLUSI</a:t>
            </a:r>
          </a:p>
          <a:p>
            <a:pPr marL="342900" marR="0" lvl="0" indent="-342900" algn="l" defTabSz="914400" rtl="0" eaLnBrk="0" fontAlgn="base" latinLnBrk="0" hangingPunct="0">
              <a:lnSpc>
                <a:spcPct val="100000"/>
              </a:lnSpc>
              <a:spcBef>
                <a:spcPct val="0"/>
              </a:spcBef>
              <a:spcAft>
                <a:spcPct val="0"/>
              </a:spcAft>
              <a:buClrTx/>
              <a:buSzTx/>
              <a:buAutoNum type="arabicPeriod"/>
              <a:tabLst/>
            </a:pPr>
            <a:r>
              <a:rPr lang="af-ZA" altLang="en-US" sz="1600" dirty="0">
                <a:latin typeface="-apple-system"/>
                <a:cs typeface="Arial" panose="020B0604020202020204" pitchFamily="34" charset="0"/>
              </a:rPr>
              <a:t>MELAKUKAN RE-STRUKTUR ORGANISASI DENGAN CARA MEMILAH SESUAI KEBURUHAN PER BAGIAN. BAGIAN YANG MEMBUTUHKAN KARYAWAN LEBIH SEDIKIT DIKURANGI, BAGIAN YANG MEMBUTUHKAN KARYAWAN LEBIH BANYAK DITAMBAH. PERPINDAHAN STRUKTUR INI HARUS DIIKUTI DENGAN PELATIHAN BERKALA KEPADA KARYAWAN YANG DIMUTASI KE BAGIAN BARU AGAR KOMPENTSI DAN KAPABILITASNYA SESUAI DENGAN BIDANG YANG MASUKI.</a:t>
            </a:r>
          </a:p>
          <a:p>
            <a:pPr marR="0" lvl="0" algn="l" defTabSz="914400" rtl="0" eaLnBrk="0" fontAlgn="base" latinLnBrk="0" hangingPunct="0">
              <a:lnSpc>
                <a:spcPct val="100000"/>
              </a:lnSpc>
              <a:spcBef>
                <a:spcPct val="0"/>
              </a:spcBef>
              <a:spcAft>
                <a:spcPct val="0"/>
              </a:spcAft>
              <a:buClrTx/>
              <a:buSzTx/>
              <a:tabLst/>
            </a:pPr>
            <a:endParaRPr kumimoji="0" lang="af-ZA" altLang="en-US" sz="1600" i="0" u="none" strike="noStrike" cap="none" normalizeH="0" baseline="0" dirty="0">
              <a:ln>
                <a:noFill/>
              </a:ln>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Pada sisi lain, analisa juga menunjukkan tidak adanya kejelasan dalam perencanaan karir karyawan (</a:t>
            </a:r>
            <a:r>
              <a:rPr kumimoji="0" lang="af-ZA" altLang="en-US" sz="1600" i="1" u="none" strike="noStrike" cap="none" normalizeH="0" baseline="0" dirty="0">
                <a:ln>
                  <a:noFill/>
                </a:ln>
                <a:solidFill>
                  <a:srgbClr val="FF0000"/>
                </a:solidFill>
                <a:effectLst/>
                <a:latin typeface="Arial" panose="020B0604020202020204" pitchFamily="34" charset="0"/>
                <a:cs typeface="Arial" panose="020B0604020202020204" pitchFamily="34" charset="0"/>
              </a:rPr>
              <a:t>employee career planning</a:t>
            </a:r>
            <a:r>
              <a:rPr kumimoji="0" lang="af-ZA" altLang="en-US" sz="1600" i="0" u="none" strike="noStrike" cap="none" normalizeH="0" baseline="0" dirty="0">
                <a:ln>
                  <a:noFill/>
                </a:ln>
                <a:solidFill>
                  <a:srgbClr val="FF0000"/>
                </a:solidFill>
                <a:effectLst/>
                <a:latin typeface="Arial" panose="020B0604020202020204" pitchFamily="34" charset="0"/>
                <a:cs typeface="Arial" panose="020B0604020202020204" pitchFamily="34" charset="0"/>
              </a:rPr>
              <a:t>). Sejumlah karyawan mengaku tidak tahu mengenai prospek karirnya, dan merasa stagnan dalam posisinya.</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cs typeface="Arial" panose="020B0604020202020204" pitchFamily="34" charset="0"/>
              </a:rPr>
              <a:t>ALTERNATIF SOLUSI:</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cs typeface="Arial" panose="020B0604020202020204" pitchFamily="34" charset="0"/>
              </a:rPr>
              <a:t>MEMBERIKAN KEJELASAN TERKAIT KARIR YANG AKAN DIDAPATKAN KE DEPAN TENTU SAJA DENGAN CATATAN KARYAWAN TERSEBUT MENUNJUKAN PENCAPAIAN ATAS KINERJA YANG DIBUKTIKAN DENGAN PENCAPAIAN KPI YANG BAIK SECARA BERTURUT-TURUT DAN BERKESINAMBUNGAN</a:t>
            </a:r>
          </a:p>
          <a:p>
            <a:pPr marL="0" marR="0" lvl="0" indent="0" algn="l" defTabSz="914400" rtl="0" eaLnBrk="0" fontAlgn="base" latinLnBrk="0" hangingPunct="0">
              <a:lnSpc>
                <a:spcPct val="100000"/>
              </a:lnSpc>
              <a:spcBef>
                <a:spcPct val="0"/>
              </a:spcBef>
              <a:spcAft>
                <a:spcPct val="0"/>
              </a:spcAft>
              <a:buClrTx/>
              <a:buSzTx/>
              <a:tabLst/>
            </a:pPr>
            <a:r>
              <a:rPr lang="af-ZA" altLang="en-US" sz="1600" dirty="0">
                <a:cs typeface="Arial" panose="020B0604020202020204" pitchFamily="34" charset="0"/>
              </a:rPr>
              <a:t>KENAIKAN JABATAN BUKAN HANYA DINILAI DARI MASA KERJA TAPI FOKUS UTAMA LEBIH KEPADA PENCAPAIAN KINERJA.</a:t>
            </a:r>
          </a:p>
          <a:p>
            <a:pPr marL="0" marR="0" lvl="0" indent="0" algn="l" defTabSz="914400" rtl="0" eaLnBrk="0" fontAlgn="base" latinLnBrk="0" hangingPunct="0">
              <a:lnSpc>
                <a:spcPct val="100000"/>
              </a:lnSpc>
              <a:spcBef>
                <a:spcPct val="0"/>
              </a:spcBef>
              <a:spcAft>
                <a:spcPct val="0"/>
              </a:spcAft>
              <a:buClrTx/>
              <a:buSzTx/>
              <a:tabLst/>
            </a:pPr>
            <a:endParaRPr lang="af-ZA" altLang="en-US" sz="1600" dirty="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af-ZA" altLang="en-US" sz="1600" i="0" u="none" strike="noStrike" cap="none" normalizeH="0" baseline="0" dirty="0">
              <a:ln>
                <a:noFill/>
              </a:ln>
              <a:solidFill>
                <a:srgbClr val="FF0000"/>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f-ZA" altLang="en-US" sz="16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8895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1476</Words>
  <Application>Microsoft Office PowerPoint</Application>
  <PresentationFormat>Widescreen</PresentationFormat>
  <Paragraphs>111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-apple-system</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HAMBATAN YANG MUNGKIN TERJADI DALAM ALTERNATIF SOLUSI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BASED ON LAPORAN KEUANGAN RESMI PENYEBAB KERUGIAN: 1.PENDAPATAN USAHA KURANG DARI 25,55 M MENJADI 20,48 M (MINYAK MENTAH, GAS BUMI, ENERGI PANAS BUMI, PRODUKSI MINYAK) TURUN MENJADI 16,55</dc:title>
  <dc:creator>Shofia Wulandari</dc:creator>
  <cp:lastModifiedBy>Shofia Wulandari</cp:lastModifiedBy>
  <cp:revision>7</cp:revision>
  <dcterms:created xsi:type="dcterms:W3CDTF">2022-05-30T03:13:11Z</dcterms:created>
  <dcterms:modified xsi:type="dcterms:W3CDTF">2022-05-30T04:01:26Z</dcterms:modified>
</cp:coreProperties>
</file>