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C41096B-2442-404D-98C9-6F02C17980D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9DF90BB-0E43-4ADC-B9F0-50243C869258}" type="slidenum">
              <a:rPr lang="en-ID" smtClean="0"/>
              <a:t>‹#›</a:t>
            </a:fld>
            <a:endParaRPr lang="en-ID"/>
          </a:p>
        </p:txBody>
      </p:sp>
    </p:spTree>
    <p:extLst>
      <p:ext uri="{BB962C8B-B14F-4D97-AF65-F5344CB8AC3E}">
        <p14:creationId xmlns:p14="http://schemas.microsoft.com/office/powerpoint/2010/main" val="2065698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41096B-2442-404D-98C9-6F02C17980D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9DF90BB-0E43-4ADC-B9F0-50243C869258}" type="slidenum">
              <a:rPr lang="en-ID" smtClean="0"/>
              <a:t>‹#›</a:t>
            </a:fld>
            <a:endParaRPr lang="en-ID"/>
          </a:p>
        </p:txBody>
      </p:sp>
    </p:spTree>
    <p:extLst>
      <p:ext uri="{BB962C8B-B14F-4D97-AF65-F5344CB8AC3E}">
        <p14:creationId xmlns:p14="http://schemas.microsoft.com/office/powerpoint/2010/main" val="1935156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41096B-2442-404D-98C9-6F02C17980D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9DF90BB-0E43-4ADC-B9F0-50243C869258}" type="slidenum">
              <a:rPr lang="en-ID" smtClean="0"/>
              <a:t>‹#›</a:t>
            </a:fld>
            <a:endParaRPr lang="en-ID"/>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03114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41096B-2442-404D-98C9-6F02C17980D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9DF90BB-0E43-4ADC-B9F0-50243C869258}" type="slidenum">
              <a:rPr lang="en-ID" smtClean="0"/>
              <a:t>‹#›</a:t>
            </a:fld>
            <a:endParaRPr lang="en-ID"/>
          </a:p>
        </p:txBody>
      </p:sp>
    </p:spTree>
    <p:extLst>
      <p:ext uri="{BB962C8B-B14F-4D97-AF65-F5344CB8AC3E}">
        <p14:creationId xmlns:p14="http://schemas.microsoft.com/office/powerpoint/2010/main" val="2142163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41096B-2442-404D-98C9-6F02C17980D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9DF90BB-0E43-4ADC-B9F0-50243C869258}" type="slidenum">
              <a:rPr lang="en-ID" smtClean="0"/>
              <a:t>‹#›</a:t>
            </a:fld>
            <a:endParaRPr lang="en-ID"/>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690676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41096B-2442-404D-98C9-6F02C17980D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9DF90BB-0E43-4ADC-B9F0-50243C869258}" type="slidenum">
              <a:rPr lang="en-ID" smtClean="0"/>
              <a:t>‹#›</a:t>
            </a:fld>
            <a:endParaRPr lang="en-ID"/>
          </a:p>
        </p:txBody>
      </p:sp>
    </p:spTree>
    <p:extLst>
      <p:ext uri="{BB962C8B-B14F-4D97-AF65-F5344CB8AC3E}">
        <p14:creationId xmlns:p14="http://schemas.microsoft.com/office/powerpoint/2010/main" val="350876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41096B-2442-404D-98C9-6F02C17980D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9DF90BB-0E43-4ADC-B9F0-50243C869258}" type="slidenum">
              <a:rPr lang="en-ID" smtClean="0"/>
              <a:t>‹#›</a:t>
            </a:fld>
            <a:endParaRPr lang="en-ID"/>
          </a:p>
        </p:txBody>
      </p:sp>
    </p:spTree>
    <p:extLst>
      <p:ext uri="{BB962C8B-B14F-4D97-AF65-F5344CB8AC3E}">
        <p14:creationId xmlns:p14="http://schemas.microsoft.com/office/powerpoint/2010/main" val="9609104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41096B-2442-404D-98C9-6F02C17980D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9DF90BB-0E43-4ADC-B9F0-50243C869258}" type="slidenum">
              <a:rPr lang="en-ID" smtClean="0"/>
              <a:t>‹#›</a:t>
            </a:fld>
            <a:endParaRPr lang="en-ID"/>
          </a:p>
        </p:txBody>
      </p:sp>
    </p:spTree>
    <p:extLst>
      <p:ext uri="{BB962C8B-B14F-4D97-AF65-F5344CB8AC3E}">
        <p14:creationId xmlns:p14="http://schemas.microsoft.com/office/powerpoint/2010/main" val="2301246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41096B-2442-404D-98C9-6F02C17980D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9DF90BB-0E43-4ADC-B9F0-50243C869258}" type="slidenum">
              <a:rPr lang="en-ID" smtClean="0"/>
              <a:t>‹#›</a:t>
            </a:fld>
            <a:endParaRPr lang="en-ID"/>
          </a:p>
        </p:txBody>
      </p:sp>
    </p:spTree>
    <p:extLst>
      <p:ext uri="{BB962C8B-B14F-4D97-AF65-F5344CB8AC3E}">
        <p14:creationId xmlns:p14="http://schemas.microsoft.com/office/powerpoint/2010/main" val="46992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41096B-2442-404D-98C9-6F02C17980D8}" type="datetimeFigureOut">
              <a:rPr lang="en-ID" smtClean="0"/>
              <a:t>15/08/2024</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09DF90BB-0E43-4ADC-B9F0-50243C869258}" type="slidenum">
              <a:rPr lang="en-ID" smtClean="0"/>
              <a:t>‹#›</a:t>
            </a:fld>
            <a:endParaRPr lang="en-ID"/>
          </a:p>
        </p:txBody>
      </p:sp>
    </p:spTree>
    <p:extLst>
      <p:ext uri="{BB962C8B-B14F-4D97-AF65-F5344CB8AC3E}">
        <p14:creationId xmlns:p14="http://schemas.microsoft.com/office/powerpoint/2010/main" val="3567020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41096B-2442-404D-98C9-6F02C17980D8}" type="datetimeFigureOut">
              <a:rPr lang="en-ID" smtClean="0"/>
              <a:t>15/08/2024</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09DF90BB-0E43-4ADC-B9F0-50243C869258}" type="slidenum">
              <a:rPr lang="en-ID" smtClean="0"/>
              <a:t>‹#›</a:t>
            </a:fld>
            <a:endParaRPr lang="en-ID"/>
          </a:p>
        </p:txBody>
      </p:sp>
    </p:spTree>
    <p:extLst>
      <p:ext uri="{BB962C8B-B14F-4D97-AF65-F5344CB8AC3E}">
        <p14:creationId xmlns:p14="http://schemas.microsoft.com/office/powerpoint/2010/main" val="3451066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C41096B-2442-404D-98C9-6F02C17980D8}" type="datetimeFigureOut">
              <a:rPr lang="en-ID" smtClean="0"/>
              <a:t>15/08/2024</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09DF90BB-0E43-4ADC-B9F0-50243C869258}" type="slidenum">
              <a:rPr lang="en-ID" smtClean="0"/>
              <a:t>‹#›</a:t>
            </a:fld>
            <a:endParaRPr lang="en-ID"/>
          </a:p>
        </p:txBody>
      </p:sp>
    </p:spTree>
    <p:extLst>
      <p:ext uri="{BB962C8B-B14F-4D97-AF65-F5344CB8AC3E}">
        <p14:creationId xmlns:p14="http://schemas.microsoft.com/office/powerpoint/2010/main" val="1023546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C41096B-2442-404D-98C9-6F02C17980D8}" type="datetimeFigureOut">
              <a:rPr lang="en-ID" smtClean="0"/>
              <a:t>15/08/2024</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09DF90BB-0E43-4ADC-B9F0-50243C869258}" type="slidenum">
              <a:rPr lang="en-ID" smtClean="0"/>
              <a:t>‹#›</a:t>
            </a:fld>
            <a:endParaRPr lang="en-ID"/>
          </a:p>
        </p:txBody>
      </p:sp>
    </p:spTree>
    <p:extLst>
      <p:ext uri="{BB962C8B-B14F-4D97-AF65-F5344CB8AC3E}">
        <p14:creationId xmlns:p14="http://schemas.microsoft.com/office/powerpoint/2010/main" val="3229779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1096B-2442-404D-98C9-6F02C17980D8}" type="datetimeFigureOut">
              <a:rPr lang="en-ID" smtClean="0"/>
              <a:t>15/08/2024</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09DF90BB-0E43-4ADC-B9F0-50243C869258}" type="slidenum">
              <a:rPr lang="en-ID" smtClean="0"/>
              <a:t>‹#›</a:t>
            </a:fld>
            <a:endParaRPr lang="en-ID"/>
          </a:p>
        </p:txBody>
      </p:sp>
    </p:spTree>
    <p:extLst>
      <p:ext uri="{BB962C8B-B14F-4D97-AF65-F5344CB8AC3E}">
        <p14:creationId xmlns:p14="http://schemas.microsoft.com/office/powerpoint/2010/main" val="1573683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C41096B-2442-404D-98C9-6F02C17980D8}" type="datetimeFigureOut">
              <a:rPr lang="en-ID" smtClean="0"/>
              <a:t>15/08/2024</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09DF90BB-0E43-4ADC-B9F0-50243C869258}" type="slidenum">
              <a:rPr lang="en-ID" smtClean="0"/>
              <a:t>‹#›</a:t>
            </a:fld>
            <a:endParaRPr lang="en-ID"/>
          </a:p>
        </p:txBody>
      </p:sp>
    </p:spTree>
    <p:extLst>
      <p:ext uri="{BB962C8B-B14F-4D97-AF65-F5344CB8AC3E}">
        <p14:creationId xmlns:p14="http://schemas.microsoft.com/office/powerpoint/2010/main" val="604238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41096B-2442-404D-98C9-6F02C17980D8}" type="datetimeFigureOut">
              <a:rPr lang="en-ID" smtClean="0"/>
              <a:t>15/08/2024</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09DF90BB-0E43-4ADC-B9F0-50243C869258}" type="slidenum">
              <a:rPr lang="en-ID" smtClean="0"/>
              <a:t>‹#›</a:t>
            </a:fld>
            <a:endParaRPr lang="en-ID"/>
          </a:p>
        </p:txBody>
      </p:sp>
    </p:spTree>
    <p:extLst>
      <p:ext uri="{BB962C8B-B14F-4D97-AF65-F5344CB8AC3E}">
        <p14:creationId xmlns:p14="http://schemas.microsoft.com/office/powerpoint/2010/main" val="874944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C41096B-2442-404D-98C9-6F02C17980D8}" type="datetimeFigureOut">
              <a:rPr lang="en-ID" smtClean="0"/>
              <a:t>15/08/2024</a:t>
            </a:fld>
            <a:endParaRPr lang="en-ID"/>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9DF90BB-0E43-4ADC-B9F0-50243C869258}" type="slidenum">
              <a:rPr lang="en-ID" smtClean="0"/>
              <a:t>‹#›</a:t>
            </a:fld>
            <a:endParaRPr lang="en-ID"/>
          </a:p>
        </p:txBody>
      </p:sp>
    </p:spTree>
    <p:extLst>
      <p:ext uri="{BB962C8B-B14F-4D97-AF65-F5344CB8AC3E}">
        <p14:creationId xmlns:p14="http://schemas.microsoft.com/office/powerpoint/2010/main" val="395869842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B2703FA-40B9-6D50-41DC-0E50A45493B6}"/>
              </a:ext>
            </a:extLst>
          </p:cNvPr>
          <p:cNvSpPr>
            <a:spLocks noGrp="1"/>
          </p:cNvSpPr>
          <p:nvPr>
            <p:ph type="title"/>
          </p:nvPr>
        </p:nvSpPr>
        <p:spPr>
          <a:xfrm>
            <a:off x="-108857" y="365125"/>
            <a:ext cx="10384971" cy="6133646"/>
          </a:xfrm>
        </p:spPr>
        <p:txBody>
          <a:bodyPr>
            <a:normAutofit fontScale="90000"/>
          </a:bodyPr>
          <a:lstStyle/>
          <a:p>
            <a:pPr marL="342900" marR="0" lvl="0" indent="-342900">
              <a:lnSpc>
                <a:spcPct val="107000"/>
              </a:lnSpc>
              <a:spcBef>
                <a:spcPts val="0"/>
              </a:spcBef>
              <a:spcAft>
                <a:spcPts val="800"/>
              </a:spcAft>
              <a:tabLst>
                <a:tab pos="457200" algn="l"/>
              </a:tabLst>
            </a:pPr>
            <a:br>
              <a:rPr lang="af-ZA" sz="3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br>
              <a:rPr lang="af-ZA" sz="3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af-ZA" sz="3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 Analisa permasalahan yang terjadi di dalam PT. Ritel Energi.</a:t>
            </a:r>
            <a:br>
              <a:rPr lang="en-ID" sz="32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r>
              <a:rPr lang="en-ID" sz="3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 </a:t>
            </a:r>
            <a:r>
              <a:rPr lang="af-ZA" sz="3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Membuat Rencana Aksi yang detil untuk merespon dan sekaligus mengatasi setiap masalah yang ada dalam laporan tersebut. Rencana aksi yang anda gagas ini selanjutnya akan dijadikan </a:t>
            </a:r>
            <a:r>
              <a:rPr lang="af-ZA" sz="3200" i="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blue-print</a:t>
            </a:r>
            <a:r>
              <a:rPr lang="af-ZA" sz="3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bagi program penyempurnaan organisasi PT. Ritel Energi.</a:t>
            </a:r>
            <a:br>
              <a:rPr lang="en-ID" sz="3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D" sz="3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 </a:t>
            </a:r>
            <a:r>
              <a:rPr lang="af-ZA" sz="3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Analisa hambatan apa saja yang akan terjadi dalam membuat rencana aksi (Poin no.2).</a:t>
            </a:r>
            <a:br>
              <a:rPr lang="en-ID" sz="32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br>
              <a:rPr lang="en-ID" sz="32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ID" sz="3200" dirty="0">
              <a:solidFill>
                <a:schemeClr val="tx1"/>
              </a:solidFill>
            </a:endParaRPr>
          </a:p>
        </p:txBody>
      </p:sp>
    </p:spTree>
    <p:extLst>
      <p:ext uri="{BB962C8B-B14F-4D97-AF65-F5344CB8AC3E}">
        <p14:creationId xmlns:p14="http://schemas.microsoft.com/office/powerpoint/2010/main" val="2602897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42D69-25E0-A56E-8F02-C17B3E7384FA}"/>
              </a:ext>
            </a:extLst>
          </p:cNvPr>
          <p:cNvSpPr>
            <a:spLocks noGrp="1"/>
          </p:cNvSpPr>
          <p:nvPr>
            <p:ph type="title"/>
          </p:nvPr>
        </p:nvSpPr>
        <p:spPr>
          <a:xfrm>
            <a:off x="677334" y="609600"/>
            <a:ext cx="8596668" cy="5725886"/>
          </a:xfrm>
        </p:spPr>
        <p:txBody>
          <a:bodyPr>
            <a:normAutofit/>
          </a:bodyPr>
          <a:lstStyle/>
          <a:p>
            <a:b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jawaban</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Permasalahan</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yang </a:t>
            </a: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terjadi</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di </a:t>
            </a: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dalam</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PT. </a:t>
            </a: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Ritel</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Energi</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adalah</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mengalaminya</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kerugian</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laba</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bersih</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disebabkan</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pandemi</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covid-19 dan </a:t>
            </a: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dipicu</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juga </a:t>
            </a: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kondisi</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internal </a:t>
            </a: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perusahaan</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yang </a:t>
            </a:r>
            <a:r>
              <a:rPr lang="en-ID"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buruk</a:t>
            </a:r>
            <a: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br>
              <a:rPr lang="en-ID"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endParaRPr lang="en-ID"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3786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5111E-88E4-63B0-FE87-65FF9CA962CC}"/>
              </a:ext>
            </a:extLst>
          </p:cNvPr>
          <p:cNvSpPr>
            <a:spLocks noGrp="1"/>
          </p:cNvSpPr>
          <p:nvPr>
            <p:ph type="title"/>
          </p:nvPr>
        </p:nvSpPr>
        <p:spPr>
          <a:xfrm>
            <a:off x="677334" y="609600"/>
            <a:ext cx="8596668" cy="5791200"/>
          </a:xfrm>
        </p:spPr>
        <p:txBody>
          <a:bodyPr>
            <a:normAutofit fontScale="90000"/>
          </a:bodyPr>
          <a:lstStyle/>
          <a:p>
            <a:pPr marL="342900" marR="0" lvl="0" indent="-342900">
              <a:lnSpc>
                <a:spcPct val="107000"/>
              </a:lnSpc>
              <a:spcBef>
                <a:spcPts val="0"/>
              </a:spcBef>
              <a:spcAft>
                <a:spcPts val="0"/>
              </a:spcAft>
            </a:pP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Rencana</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Aksi</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b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en-ID" sz="2400" b="1"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Aspek</a:t>
            </a:r>
            <a:r>
              <a:rPr lang="en-ID" sz="24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b="1"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Budaya</a:t>
            </a:r>
            <a:r>
              <a:rPr lang="en-ID" sz="24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b="1"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Organisasi</a:t>
            </a:r>
            <a:b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melakukan</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perubahan</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dan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inovasi</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dalam</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menangani</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i="1"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distruption</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akibat</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pandemi</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Covid-19.</a:t>
            </a:r>
            <a:b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b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en-ID" sz="2400" b="1"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Aspek</a:t>
            </a:r>
            <a:r>
              <a:rPr lang="en-ID" sz="24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b="1"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Kesejahteraan</a:t>
            </a:r>
            <a:b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memberikan</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gaji</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sesuai</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dengan</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yang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telah</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diatur</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oleh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pemerintah</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fasilitas</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dan bonus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sesuai</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dengan</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kemampuan</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yang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telah</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dilakukan</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untuk</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perusahaan</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yang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memberikan</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dampak</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D" sz="2400"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besar</a:t>
            </a:r>
            <a: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b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br>
              <a:rPr lang="en-ID" sz="24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sv-SE" sz="2400" b="1" i="0" dirty="0">
                <a:solidFill>
                  <a:srgbClr val="212529"/>
                </a:solidFill>
                <a:effectLst/>
                <a:highlight>
                  <a:srgbClr val="FFFFFF"/>
                </a:highlight>
                <a:latin typeface="Times New Roman" panose="02020603050405020304" pitchFamily="18" charset="0"/>
                <a:cs typeface="Times New Roman" panose="02020603050405020304" pitchFamily="18" charset="0"/>
              </a:rPr>
              <a:t>Aspek Ketrampilan (skill) dan Pengembangan Karyawan</a:t>
            </a:r>
            <a:br>
              <a:rPr lang="sv-SE" sz="2400" b="1" i="0" dirty="0">
                <a:solidFill>
                  <a:srgbClr val="212529"/>
                </a:solidFill>
                <a:effectLst/>
                <a:highlight>
                  <a:srgbClr val="FFFFFF"/>
                </a:highlight>
                <a:latin typeface="Times New Roman" panose="02020603050405020304" pitchFamily="18" charset="0"/>
                <a:cs typeface="Times New Roman" panose="02020603050405020304" pitchFamily="18" charset="0"/>
              </a:rPr>
            </a:br>
            <a:r>
              <a:rPr lang="sv-SE" sz="2400" i="0" dirty="0">
                <a:solidFill>
                  <a:srgbClr val="212529"/>
                </a:solidFill>
                <a:effectLst/>
                <a:highlight>
                  <a:srgbClr val="FFFFFF"/>
                </a:highlight>
                <a:latin typeface="Times New Roman" panose="02020603050405020304" pitchFamily="18" charset="0"/>
                <a:cs typeface="Times New Roman" panose="02020603050405020304" pitchFamily="18" charset="0"/>
              </a:rPr>
              <a:t>diadakannya seminar-seminar bagi pegawai </a:t>
            </a:r>
            <a:r>
              <a:rPr lang="en-US" sz="2400" i="1" dirty="0">
                <a:solidFill>
                  <a:srgbClr val="212529"/>
                </a:solidFill>
                <a:effectLst/>
                <a:highlight>
                  <a:srgbClr val="FFFFFF"/>
                </a:highlight>
                <a:latin typeface="Times New Roman" panose="02020603050405020304" pitchFamily="18" charset="0"/>
                <a:cs typeface="Times New Roman" panose="02020603050405020304" pitchFamily="18" charset="0"/>
              </a:rPr>
              <a:t>old generation employees</a:t>
            </a:r>
            <a:r>
              <a:rPr lang="en-US" sz="2400" i="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US" sz="2400" i="0" dirty="0" err="1">
                <a:solidFill>
                  <a:srgbClr val="212529"/>
                </a:solidFill>
                <a:effectLst/>
                <a:highlight>
                  <a:srgbClr val="FFFFFF"/>
                </a:highlight>
                <a:latin typeface="Times New Roman" panose="02020603050405020304" pitchFamily="18" charset="0"/>
                <a:cs typeface="Times New Roman" panose="02020603050405020304" pitchFamily="18" charset="0"/>
              </a:rPr>
              <a:t>dengan</a:t>
            </a:r>
            <a:r>
              <a:rPr lang="en-US" sz="2400" i="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US" sz="2400" i="1" dirty="0">
                <a:solidFill>
                  <a:srgbClr val="212529"/>
                </a:solidFill>
                <a:effectLst/>
                <a:highlight>
                  <a:srgbClr val="FFFFFF"/>
                </a:highlight>
                <a:latin typeface="Times New Roman" panose="02020603050405020304" pitchFamily="18" charset="0"/>
                <a:cs typeface="Times New Roman" panose="02020603050405020304" pitchFamily="18" charset="0"/>
              </a:rPr>
              <a:t>new and young generation employees </a:t>
            </a:r>
            <a:r>
              <a:rPr lang="en-US" sz="2400" dirty="0" err="1">
                <a:solidFill>
                  <a:srgbClr val="212529"/>
                </a:solidFill>
                <a:effectLst/>
                <a:highlight>
                  <a:srgbClr val="FFFFFF"/>
                </a:highlight>
                <a:latin typeface="Times New Roman" panose="02020603050405020304" pitchFamily="18" charset="0"/>
                <a:cs typeface="Times New Roman" panose="02020603050405020304" pitchFamily="18" charset="0"/>
              </a:rPr>
              <a:t>tentang</a:t>
            </a:r>
            <a:r>
              <a:rPr lang="en-US" sz="240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US" sz="2400" dirty="0" err="1">
                <a:solidFill>
                  <a:srgbClr val="212529"/>
                </a:solidFill>
                <a:effectLst/>
                <a:highlight>
                  <a:srgbClr val="FFFFFF"/>
                </a:highlight>
                <a:latin typeface="Times New Roman" panose="02020603050405020304" pitchFamily="18" charset="0"/>
                <a:cs typeface="Times New Roman" panose="02020603050405020304" pitchFamily="18" charset="0"/>
              </a:rPr>
              <a:t>bagaimana</a:t>
            </a:r>
            <a:r>
              <a:rPr lang="en-US" sz="240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US" sz="2400" dirty="0" err="1">
                <a:solidFill>
                  <a:srgbClr val="212529"/>
                </a:solidFill>
                <a:effectLst/>
                <a:highlight>
                  <a:srgbClr val="FFFFFF"/>
                </a:highlight>
                <a:latin typeface="Times New Roman" panose="02020603050405020304" pitchFamily="18" charset="0"/>
                <a:cs typeface="Times New Roman" panose="02020603050405020304" pitchFamily="18" charset="0"/>
              </a:rPr>
              <a:t>cara</a:t>
            </a:r>
            <a:r>
              <a:rPr lang="en-US" sz="240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b="0" dirty="0" err="1">
                <a:solidFill>
                  <a:srgbClr val="212529"/>
                </a:solidFill>
                <a:effectLst/>
                <a:highlight>
                  <a:srgbClr val="FFFFFF"/>
                </a:highlight>
                <a:latin typeface="Times New Roman" panose="02020603050405020304" pitchFamily="18" charset="0"/>
                <a:cs typeface="Times New Roman" panose="02020603050405020304" pitchFamily="18" charset="0"/>
              </a:rPr>
              <a:t>ketika</a:t>
            </a:r>
            <a:r>
              <a:rPr lang="en-ID" sz="2400" b="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b="0" dirty="0" err="1">
                <a:solidFill>
                  <a:srgbClr val="212529"/>
                </a:solidFill>
                <a:effectLst/>
                <a:highlight>
                  <a:srgbClr val="FFFFFF"/>
                </a:highlight>
                <a:latin typeface="Times New Roman" panose="02020603050405020304" pitchFamily="18" charset="0"/>
                <a:cs typeface="Times New Roman" panose="02020603050405020304" pitchFamily="18" charset="0"/>
              </a:rPr>
              <a:t>menangani</a:t>
            </a:r>
            <a:r>
              <a:rPr lang="en-ID" sz="2400" b="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b="0" dirty="0" err="1">
                <a:solidFill>
                  <a:srgbClr val="212529"/>
                </a:solidFill>
                <a:effectLst/>
                <a:highlight>
                  <a:srgbClr val="FFFFFF"/>
                </a:highlight>
                <a:latin typeface="Times New Roman" panose="02020603050405020304" pitchFamily="18" charset="0"/>
                <a:cs typeface="Times New Roman" panose="02020603050405020304" pitchFamily="18" charset="0"/>
              </a:rPr>
              <a:t>kasus-kasus</a:t>
            </a:r>
            <a:r>
              <a:rPr lang="en-ID" sz="2400" b="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b="0" dirty="0" err="1">
                <a:solidFill>
                  <a:srgbClr val="212529"/>
                </a:solidFill>
                <a:effectLst/>
                <a:highlight>
                  <a:srgbClr val="FFFFFF"/>
                </a:highlight>
                <a:latin typeface="Times New Roman" panose="02020603050405020304" pitchFamily="18" charset="0"/>
                <a:cs typeface="Times New Roman" panose="02020603050405020304" pitchFamily="18" charset="0"/>
              </a:rPr>
              <a:t>kompleks</a:t>
            </a:r>
            <a:r>
              <a:rPr lang="en-ID" sz="2400" b="0" dirty="0">
                <a:solidFill>
                  <a:srgbClr val="212529"/>
                </a:solidFill>
                <a:effectLst/>
                <a:highlight>
                  <a:srgbClr val="FFFFFF"/>
                </a:highlight>
                <a:latin typeface="Times New Roman" panose="02020603050405020304" pitchFamily="18" charset="0"/>
                <a:cs typeface="Times New Roman" panose="02020603050405020304" pitchFamily="18" charset="0"/>
              </a:rPr>
              <a:t> yang </a:t>
            </a:r>
            <a:r>
              <a:rPr lang="en-ID" sz="2400" b="0" dirty="0" err="1">
                <a:solidFill>
                  <a:srgbClr val="212529"/>
                </a:solidFill>
                <a:effectLst/>
                <a:highlight>
                  <a:srgbClr val="FFFFFF"/>
                </a:highlight>
                <a:latin typeface="Times New Roman" panose="02020603050405020304" pitchFamily="18" charset="0"/>
                <a:cs typeface="Times New Roman" panose="02020603050405020304" pitchFamily="18" charset="0"/>
              </a:rPr>
              <a:t>pastinya</a:t>
            </a:r>
            <a:r>
              <a:rPr lang="en-ID" sz="2400" b="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b="0" dirty="0" err="1">
                <a:solidFill>
                  <a:srgbClr val="212529"/>
                </a:solidFill>
                <a:effectLst/>
                <a:highlight>
                  <a:srgbClr val="FFFFFF"/>
                </a:highlight>
                <a:latin typeface="Times New Roman" panose="02020603050405020304" pitchFamily="18" charset="0"/>
                <a:cs typeface="Times New Roman" panose="02020603050405020304" pitchFamily="18" charset="0"/>
              </a:rPr>
              <a:t>bagi</a:t>
            </a:r>
            <a:r>
              <a:rPr lang="en-ID" sz="2400" b="0" dirty="0">
                <a:solidFill>
                  <a:srgbClr val="212529"/>
                </a:solidFill>
                <a:effectLst/>
                <a:highlight>
                  <a:srgbClr val="FFFFFF"/>
                </a:highlight>
                <a:latin typeface="Times New Roman" panose="02020603050405020304" pitchFamily="18" charset="0"/>
                <a:cs typeface="Times New Roman" panose="02020603050405020304" pitchFamily="18" charset="0"/>
              </a:rPr>
              <a:t> old generation sangat </a:t>
            </a:r>
            <a:r>
              <a:rPr lang="en-ID" sz="2400" b="0" dirty="0" err="1">
                <a:solidFill>
                  <a:srgbClr val="212529"/>
                </a:solidFill>
                <a:effectLst/>
                <a:highlight>
                  <a:srgbClr val="FFFFFF"/>
                </a:highlight>
                <a:latin typeface="Times New Roman" panose="02020603050405020304" pitchFamily="18" charset="0"/>
                <a:cs typeface="Times New Roman" panose="02020603050405020304" pitchFamily="18" charset="0"/>
              </a:rPr>
              <a:t>berpengalaman</a:t>
            </a:r>
            <a:r>
              <a:rPr lang="en-ID" sz="2400" b="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b="0" dirty="0" err="1">
                <a:solidFill>
                  <a:srgbClr val="212529"/>
                </a:solidFill>
                <a:effectLst/>
                <a:highlight>
                  <a:srgbClr val="FFFFFF"/>
                </a:highlight>
                <a:latin typeface="Times New Roman" panose="02020603050405020304" pitchFamily="18" charset="0"/>
                <a:cs typeface="Times New Roman" panose="02020603050405020304" pitchFamily="18" charset="0"/>
              </a:rPr>
              <a:t>dengan</a:t>
            </a:r>
            <a:r>
              <a:rPr lang="en-ID" sz="2400" b="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b="0" dirty="0" err="1">
                <a:solidFill>
                  <a:srgbClr val="212529"/>
                </a:solidFill>
                <a:effectLst/>
                <a:highlight>
                  <a:srgbClr val="FFFFFF"/>
                </a:highlight>
                <a:latin typeface="Times New Roman" panose="02020603050405020304" pitchFamily="18" charset="0"/>
                <a:cs typeface="Times New Roman" panose="02020603050405020304" pitchFamily="18" charset="0"/>
              </a:rPr>
              <a:t>itu</a:t>
            </a:r>
            <a:r>
              <a:rPr lang="en-ID" sz="2400" b="0" dirty="0">
                <a:solidFill>
                  <a:srgbClr val="212529"/>
                </a:solidFill>
                <a:effectLst/>
                <a:highlight>
                  <a:srgbClr val="FFFFFF"/>
                </a:highlight>
                <a:latin typeface="Times New Roman" panose="02020603050405020304" pitchFamily="18" charset="0"/>
                <a:cs typeface="Times New Roman" panose="02020603050405020304" pitchFamily="18" charset="0"/>
              </a:rPr>
              <a:t>.</a:t>
            </a:r>
            <a:endParaRPr lang="en-ID"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1613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9244F-315F-41F0-E679-C4BB55855C33}"/>
              </a:ext>
            </a:extLst>
          </p:cNvPr>
          <p:cNvSpPr>
            <a:spLocks noGrp="1"/>
          </p:cNvSpPr>
          <p:nvPr>
            <p:ph type="title"/>
          </p:nvPr>
        </p:nvSpPr>
        <p:spPr>
          <a:xfrm>
            <a:off x="568476" y="631370"/>
            <a:ext cx="8596668" cy="5812971"/>
          </a:xfrm>
        </p:spPr>
        <p:txBody>
          <a:bodyPr>
            <a:normAutofit/>
          </a:bodyPr>
          <a:lstStyle/>
          <a:p>
            <a:r>
              <a:rPr lang="en-ID" sz="2400" b="1" i="0" dirty="0" err="1">
                <a:solidFill>
                  <a:srgbClr val="212529"/>
                </a:solidFill>
                <a:effectLst/>
                <a:highlight>
                  <a:srgbClr val="FFFFFF"/>
                </a:highlight>
                <a:latin typeface="Times New Roman" panose="02020603050405020304" pitchFamily="18" charset="0"/>
                <a:cs typeface="Times New Roman" panose="02020603050405020304" pitchFamily="18" charset="0"/>
              </a:rPr>
              <a:t>Aspek</a:t>
            </a:r>
            <a:r>
              <a:rPr lang="en-ID" sz="2400" b="1" i="0" dirty="0">
                <a:solidFill>
                  <a:srgbClr val="212529"/>
                </a:solidFill>
                <a:effectLst/>
                <a:highlight>
                  <a:srgbClr val="FFFFFF"/>
                </a:highlight>
                <a:latin typeface="Times New Roman" panose="02020603050405020304" pitchFamily="18" charset="0"/>
                <a:cs typeface="Times New Roman" panose="02020603050405020304" pitchFamily="18" charset="0"/>
              </a:rPr>
              <a:t> Personalia</a:t>
            </a:r>
            <a:br>
              <a:rPr lang="en-ID" sz="2400" b="1" i="0" dirty="0">
                <a:solidFill>
                  <a:srgbClr val="212529"/>
                </a:solidFill>
                <a:effectLst/>
                <a:highlight>
                  <a:srgbClr val="FFFFFF"/>
                </a:highlight>
                <a:latin typeface="Times New Roman" panose="02020603050405020304" pitchFamily="18" charset="0"/>
                <a:cs typeface="Times New Roman" panose="02020603050405020304" pitchFamily="18" charset="0"/>
              </a:rPr>
            </a:br>
            <a:r>
              <a:rPr lang="en-ID" sz="2400" i="0" dirty="0" err="1">
                <a:solidFill>
                  <a:srgbClr val="212529"/>
                </a:solidFill>
                <a:effectLst/>
                <a:highlight>
                  <a:srgbClr val="FFFFFF"/>
                </a:highlight>
                <a:latin typeface="Times New Roman" panose="02020603050405020304" pitchFamily="18" charset="0"/>
                <a:cs typeface="Times New Roman" panose="02020603050405020304" pitchFamily="18" charset="0"/>
              </a:rPr>
              <a:t>pemerataan</a:t>
            </a:r>
            <a:r>
              <a:rPr lang="en-ID" sz="2400" i="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i="0" dirty="0" err="1">
                <a:solidFill>
                  <a:srgbClr val="212529"/>
                </a:solidFill>
                <a:effectLst/>
                <a:highlight>
                  <a:srgbClr val="FFFFFF"/>
                </a:highlight>
                <a:latin typeface="Times New Roman" panose="02020603050405020304" pitchFamily="18" charset="0"/>
                <a:cs typeface="Times New Roman" panose="02020603050405020304" pitchFamily="18" charset="0"/>
              </a:rPr>
              <a:t>karyawan</a:t>
            </a:r>
            <a:r>
              <a:rPr lang="en-ID" sz="2400" i="0" dirty="0">
                <a:solidFill>
                  <a:srgbClr val="212529"/>
                </a:solidFill>
                <a:effectLst/>
                <a:highlight>
                  <a:srgbClr val="FFFFFF"/>
                </a:highlight>
                <a:latin typeface="Times New Roman" panose="02020603050405020304" pitchFamily="18" charset="0"/>
                <a:cs typeface="Times New Roman" panose="02020603050405020304" pitchFamily="18" charset="0"/>
              </a:rPr>
              <a:t> dan </a:t>
            </a:r>
            <a:r>
              <a:rPr lang="en-ID" sz="2400" i="0" dirty="0" err="1">
                <a:solidFill>
                  <a:srgbClr val="212529"/>
                </a:solidFill>
                <a:effectLst/>
                <a:highlight>
                  <a:srgbClr val="FFFFFF"/>
                </a:highlight>
                <a:latin typeface="Times New Roman" panose="02020603050405020304" pitchFamily="18" charset="0"/>
                <a:cs typeface="Times New Roman" panose="02020603050405020304" pitchFamily="18" charset="0"/>
              </a:rPr>
              <a:t>pekerjaan</a:t>
            </a:r>
            <a:r>
              <a:rPr lang="en-ID" sz="2400" i="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i="0" dirty="0" err="1">
                <a:solidFill>
                  <a:srgbClr val="212529"/>
                </a:solidFill>
                <a:effectLst/>
                <a:highlight>
                  <a:srgbClr val="FFFFFF"/>
                </a:highlight>
                <a:latin typeface="Times New Roman" panose="02020603050405020304" pitchFamily="18" charset="0"/>
                <a:cs typeface="Times New Roman" panose="02020603050405020304" pitchFamily="18" charset="0"/>
              </a:rPr>
              <a:t>sesuai</a:t>
            </a:r>
            <a:r>
              <a:rPr lang="en-ID" sz="2400" i="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i="0" dirty="0" err="1">
                <a:solidFill>
                  <a:srgbClr val="212529"/>
                </a:solidFill>
                <a:effectLst/>
                <a:highlight>
                  <a:srgbClr val="FFFFFF"/>
                </a:highlight>
                <a:latin typeface="Times New Roman" panose="02020603050405020304" pitchFamily="18" charset="0"/>
                <a:cs typeface="Times New Roman" panose="02020603050405020304" pitchFamily="18" charset="0"/>
              </a:rPr>
              <a:t>kapasitas</a:t>
            </a:r>
            <a:r>
              <a:rPr lang="en-ID" sz="2400" i="0" dirty="0">
                <a:solidFill>
                  <a:srgbClr val="212529"/>
                </a:solidFill>
                <a:effectLst/>
                <a:highlight>
                  <a:srgbClr val="FFFFFF"/>
                </a:highlight>
                <a:latin typeface="Times New Roman" panose="02020603050405020304" pitchFamily="18" charset="0"/>
                <a:cs typeface="Times New Roman" panose="02020603050405020304" pitchFamily="18" charset="0"/>
              </a:rPr>
              <a:t> dan </a:t>
            </a:r>
            <a:r>
              <a:rPr lang="en-ID" sz="2400" i="0" dirty="0" err="1">
                <a:solidFill>
                  <a:srgbClr val="212529"/>
                </a:solidFill>
                <a:effectLst/>
                <a:highlight>
                  <a:srgbClr val="FFFFFF"/>
                </a:highlight>
                <a:latin typeface="Times New Roman" panose="02020603050405020304" pitchFamily="18" charset="0"/>
                <a:cs typeface="Times New Roman" panose="02020603050405020304" pitchFamily="18" charset="0"/>
              </a:rPr>
              <a:t>kesulitannya</a:t>
            </a:r>
            <a:r>
              <a:rPr lang="en-ID" sz="2400" dirty="0">
                <a:solidFill>
                  <a:srgbClr val="212529"/>
                </a:solidFill>
                <a:highlight>
                  <a:srgbClr val="FFFFFF"/>
                </a:highlight>
                <a:latin typeface="Times New Roman" panose="02020603050405020304" pitchFamily="18" charset="0"/>
                <a:cs typeface="Times New Roman" panose="02020603050405020304" pitchFamily="18" charset="0"/>
              </a:rPr>
              <a:t> dan </a:t>
            </a:r>
            <a:r>
              <a:rPr lang="en-ID" sz="2400" dirty="0" err="1">
                <a:solidFill>
                  <a:srgbClr val="212529"/>
                </a:solidFill>
                <a:highlight>
                  <a:srgbClr val="FFFFFF"/>
                </a:highlight>
                <a:latin typeface="Times New Roman" panose="02020603050405020304" pitchFamily="18" charset="0"/>
                <a:cs typeface="Times New Roman" panose="02020603050405020304" pitchFamily="18" charset="0"/>
              </a:rPr>
              <a:t>memberi</a:t>
            </a:r>
            <a:r>
              <a:rPr lang="en-ID" sz="2400" dirty="0">
                <a:solidFill>
                  <a:srgbClr val="212529"/>
                </a:solidFill>
                <a:highlight>
                  <a:srgbClr val="FFFFFF"/>
                </a:highlight>
                <a:latin typeface="Times New Roman" panose="02020603050405020304" pitchFamily="18" charset="0"/>
                <a:cs typeface="Times New Roman" panose="02020603050405020304" pitchFamily="18" charset="0"/>
              </a:rPr>
              <a:t> </a:t>
            </a:r>
            <a:r>
              <a:rPr lang="en-ID" sz="2400" dirty="0" err="1">
                <a:solidFill>
                  <a:srgbClr val="212529"/>
                </a:solidFill>
                <a:highlight>
                  <a:srgbClr val="FFFFFF"/>
                </a:highlight>
                <a:latin typeface="Times New Roman" panose="02020603050405020304" pitchFamily="18" charset="0"/>
                <a:cs typeface="Times New Roman" panose="02020603050405020304" pitchFamily="18" charset="0"/>
              </a:rPr>
              <a:t>peluang</a:t>
            </a:r>
            <a:r>
              <a:rPr lang="en-ID" sz="2400" dirty="0">
                <a:solidFill>
                  <a:srgbClr val="212529"/>
                </a:solidFill>
                <a:highlight>
                  <a:srgbClr val="FFFFFF"/>
                </a:highlight>
                <a:latin typeface="Times New Roman" panose="02020603050405020304" pitchFamily="18" charset="0"/>
                <a:cs typeface="Times New Roman" panose="02020603050405020304" pitchFamily="18" charset="0"/>
              </a:rPr>
              <a:t> </a:t>
            </a:r>
            <a:r>
              <a:rPr lang="en-ID" sz="2400" dirty="0" err="1">
                <a:solidFill>
                  <a:srgbClr val="212529"/>
                </a:solidFill>
                <a:highlight>
                  <a:srgbClr val="FFFFFF"/>
                </a:highlight>
                <a:latin typeface="Times New Roman" panose="02020603050405020304" pitchFamily="18" charset="0"/>
                <a:cs typeface="Times New Roman" panose="02020603050405020304" pitchFamily="18" charset="0"/>
              </a:rPr>
              <a:t>karir</a:t>
            </a:r>
            <a:r>
              <a:rPr lang="en-ID" sz="2400" dirty="0">
                <a:solidFill>
                  <a:srgbClr val="212529"/>
                </a:solidFill>
                <a:highlight>
                  <a:srgbClr val="FFFFFF"/>
                </a:highlight>
                <a:latin typeface="Times New Roman" panose="02020603050405020304" pitchFamily="18" charset="0"/>
                <a:cs typeface="Times New Roman" panose="02020603050405020304" pitchFamily="18" charset="0"/>
              </a:rPr>
              <a:t> </a:t>
            </a:r>
            <a:r>
              <a:rPr lang="en-ID" sz="2400" dirty="0" err="1">
                <a:solidFill>
                  <a:srgbClr val="212529"/>
                </a:solidFill>
                <a:highlight>
                  <a:srgbClr val="FFFFFF"/>
                </a:highlight>
                <a:latin typeface="Times New Roman" panose="02020603050405020304" pitchFamily="18" charset="0"/>
                <a:cs typeface="Times New Roman" panose="02020603050405020304" pitchFamily="18" charset="0"/>
              </a:rPr>
              <a:t>dalam</a:t>
            </a:r>
            <a:r>
              <a:rPr lang="en-ID" sz="2400" dirty="0">
                <a:solidFill>
                  <a:srgbClr val="212529"/>
                </a:solidFill>
                <a:highlight>
                  <a:srgbClr val="FFFFFF"/>
                </a:highlight>
                <a:latin typeface="Times New Roman" panose="02020603050405020304" pitchFamily="18" charset="0"/>
                <a:cs typeface="Times New Roman" panose="02020603050405020304" pitchFamily="18" charset="0"/>
              </a:rPr>
              <a:t> </a:t>
            </a:r>
            <a:r>
              <a:rPr lang="en-ID" sz="2400" dirty="0" err="1">
                <a:solidFill>
                  <a:srgbClr val="212529"/>
                </a:solidFill>
                <a:highlight>
                  <a:srgbClr val="FFFFFF"/>
                </a:highlight>
                <a:latin typeface="Times New Roman" panose="02020603050405020304" pitchFamily="18" charset="0"/>
                <a:cs typeface="Times New Roman" panose="02020603050405020304" pitchFamily="18" charset="0"/>
              </a:rPr>
              <a:t>setiap</a:t>
            </a:r>
            <a:r>
              <a:rPr lang="en-ID" sz="2400" dirty="0">
                <a:solidFill>
                  <a:srgbClr val="212529"/>
                </a:solidFill>
                <a:highlight>
                  <a:srgbClr val="FFFFFF"/>
                </a:highlight>
                <a:latin typeface="Times New Roman" panose="02020603050405020304" pitchFamily="18" charset="0"/>
                <a:cs typeface="Times New Roman" panose="02020603050405020304" pitchFamily="18" charset="0"/>
              </a:rPr>
              <a:t> </a:t>
            </a:r>
            <a:r>
              <a:rPr lang="en-ID" sz="2400" dirty="0" err="1">
                <a:solidFill>
                  <a:srgbClr val="212529"/>
                </a:solidFill>
                <a:highlight>
                  <a:srgbClr val="FFFFFF"/>
                </a:highlight>
                <a:latin typeface="Times New Roman" panose="02020603050405020304" pitchFamily="18" charset="0"/>
                <a:cs typeface="Times New Roman" panose="02020603050405020304" pitchFamily="18" charset="0"/>
              </a:rPr>
              <a:t>bagiannya</a:t>
            </a:r>
            <a:r>
              <a:rPr lang="en-ID" sz="2400" dirty="0">
                <a:solidFill>
                  <a:srgbClr val="212529"/>
                </a:solidFill>
                <a:highlight>
                  <a:srgbClr val="FFFFFF"/>
                </a:highlight>
                <a:latin typeface="Times New Roman" panose="02020603050405020304" pitchFamily="18" charset="0"/>
                <a:cs typeface="Times New Roman" panose="02020603050405020304" pitchFamily="18" charset="0"/>
              </a:rPr>
              <a:t>.</a:t>
            </a:r>
            <a:br>
              <a:rPr lang="en-ID" sz="2400" dirty="0">
                <a:solidFill>
                  <a:srgbClr val="212529"/>
                </a:solidFill>
                <a:highlight>
                  <a:srgbClr val="FFFFFF"/>
                </a:highlight>
                <a:latin typeface="Times New Roman" panose="02020603050405020304" pitchFamily="18" charset="0"/>
                <a:cs typeface="Times New Roman" panose="02020603050405020304" pitchFamily="18" charset="0"/>
              </a:rPr>
            </a:br>
            <a:br>
              <a:rPr lang="en-ID" sz="2400" dirty="0">
                <a:solidFill>
                  <a:srgbClr val="212529"/>
                </a:solidFill>
                <a:highlight>
                  <a:srgbClr val="FFFFFF"/>
                </a:highlight>
                <a:latin typeface="Times New Roman" panose="02020603050405020304" pitchFamily="18" charset="0"/>
                <a:cs typeface="Times New Roman" panose="02020603050405020304" pitchFamily="18" charset="0"/>
              </a:rPr>
            </a:br>
            <a:r>
              <a:rPr lang="en-ID" sz="2400" b="1" i="0" dirty="0" err="1">
                <a:solidFill>
                  <a:srgbClr val="212529"/>
                </a:solidFill>
                <a:effectLst/>
                <a:highlight>
                  <a:srgbClr val="FFFFFF"/>
                </a:highlight>
                <a:latin typeface="Times New Roman" panose="02020603050405020304" pitchFamily="18" charset="0"/>
                <a:cs typeface="Times New Roman" panose="02020603050405020304" pitchFamily="18" charset="0"/>
              </a:rPr>
              <a:t>Aspek</a:t>
            </a:r>
            <a:r>
              <a:rPr lang="en-ID" sz="2400" b="1" i="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b="1" i="0" dirty="0" err="1">
                <a:solidFill>
                  <a:srgbClr val="212529"/>
                </a:solidFill>
                <a:effectLst/>
                <a:highlight>
                  <a:srgbClr val="FFFFFF"/>
                </a:highlight>
                <a:latin typeface="Times New Roman" panose="02020603050405020304" pitchFamily="18" charset="0"/>
                <a:cs typeface="Times New Roman" panose="02020603050405020304" pitchFamily="18" charset="0"/>
              </a:rPr>
              <a:t>Kepuasan</a:t>
            </a:r>
            <a:r>
              <a:rPr lang="en-ID" sz="2400" b="1" i="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b="1" i="0" dirty="0" err="1">
                <a:solidFill>
                  <a:srgbClr val="212529"/>
                </a:solidFill>
                <a:effectLst/>
                <a:highlight>
                  <a:srgbClr val="FFFFFF"/>
                </a:highlight>
                <a:latin typeface="Times New Roman" panose="02020603050405020304" pitchFamily="18" charset="0"/>
                <a:cs typeface="Times New Roman" panose="02020603050405020304" pitchFamily="18" charset="0"/>
              </a:rPr>
              <a:t>Pelanggan</a:t>
            </a:r>
            <a:br>
              <a:rPr lang="en-ID" sz="2400" b="1" i="0" dirty="0">
                <a:solidFill>
                  <a:srgbClr val="212529"/>
                </a:solidFill>
                <a:effectLst/>
                <a:highlight>
                  <a:srgbClr val="FFFFFF"/>
                </a:highlight>
                <a:latin typeface="Times New Roman" panose="02020603050405020304" pitchFamily="18" charset="0"/>
                <a:cs typeface="Times New Roman" panose="02020603050405020304" pitchFamily="18" charset="0"/>
              </a:rPr>
            </a:br>
            <a:r>
              <a:rPr lang="en-ID" sz="2400" i="0" dirty="0" err="1">
                <a:solidFill>
                  <a:srgbClr val="212529"/>
                </a:solidFill>
                <a:effectLst/>
                <a:highlight>
                  <a:srgbClr val="FFFFFF"/>
                </a:highlight>
                <a:latin typeface="Times New Roman" panose="02020603050405020304" pitchFamily="18" charset="0"/>
                <a:cs typeface="Times New Roman" panose="02020603050405020304" pitchFamily="18" charset="0"/>
              </a:rPr>
              <a:t>meningkatkan</a:t>
            </a:r>
            <a:r>
              <a:rPr lang="en-ID" sz="2400" i="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dirty="0" err="1">
                <a:solidFill>
                  <a:srgbClr val="212529"/>
                </a:solidFill>
                <a:highlight>
                  <a:srgbClr val="FFFFFF"/>
                </a:highlight>
                <a:latin typeface="Times New Roman" panose="02020603050405020304" pitchFamily="18" charset="0"/>
                <a:cs typeface="Times New Roman" panose="02020603050405020304" pitchFamily="18" charset="0"/>
              </a:rPr>
              <a:t>lagi</a:t>
            </a:r>
            <a:r>
              <a:rPr lang="en-ID" sz="2400" dirty="0">
                <a:solidFill>
                  <a:srgbClr val="212529"/>
                </a:solidFill>
                <a:highlight>
                  <a:srgbClr val="FFFFFF"/>
                </a:highlight>
                <a:latin typeface="Times New Roman" panose="02020603050405020304" pitchFamily="18" charset="0"/>
                <a:cs typeface="Times New Roman" panose="02020603050405020304" pitchFamily="18" charset="0"/>
              </a:rPr>
              <a:t> </a:t>
            </a:r>
            <a:r>
              <a:rPr lang="en-ID" sz="2400" dirty="0" err="1">
                <a:solidFill>
                  <a:srgbClr val="212529"/>
                </a:solidFill>
                <a:highlight>
                  <a:srgbClr val="FFFFFF"/>
                </a:highlight>
                <a:latin typeface="Times New Roman" panose="02020603050405020304" pitchFamily="18" charset="0"/>
                <a:cs typeface="Times New Roman" panose="02020603050405020304" pitchFamily="18" charset="0"/>
              </a:rPr>
              <a:t>nilai</a:t>
            </a:r>
            <a:r>
              <a:rPr lang="en-ID" sz="2400" dirty="0">
                <a:solidFill>
                  <a:srgbClr val="212529"/>
                </a:solidFill>
                <a:highlight>
                  <a:srgbClr val="FFFFFF"/>
                </a:highlight>
                <a:latin typeface="Times New Roman" panose="02020603050405020304" pitchFamily="18" charset="0"/>
                <a:cs typeface="Times New Roman" panose="02020603050405020304" pitchFamily="18" charset="0"/>
              </a:rPr>
              <a:t> </a:t>
            </a:r>
            <a:r>
              <a:rPr lang="en-ID" sz="2400" i="0" dirty="0" err="1">
                <a:solidFill>
                  <a:srgbClr val="212529"/>
                </a:solidFill>
                <a:effectLst/>
                <a:highlight>
                  <a:srgbClr val="FFFFFF"/>
                </a:highlight>
                <a:latin typeface="Times New Roman" panose="02020603050405020304" pitchFamily="18" charset="0"/>
                <a:cs typeface="Times New Roman" panose="02020603050405020304" pitchFamily="18" charset="0"/>
              </a:rPr>
              <a:t>kedesiplinan</a:t>
            </a:r>
            <a:r>
              <a:rPr lang="en-ID" sz="2400" i="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i="0" dirty="0" err="1">
                <a:solidFill>
                  <a:srgbClr val="212529"/>
                </a:solidFill>
                <a:effectLst/>
                <a:highlight>
                  <a:srgbClr val="FFFFFF"/>
                </a:highlight>
                <a:latin typeface="Times New Roman" panose="02020603050405020304" pitchFamily="18" charset="0"/>
                <a:cs typeface="Times New Roman" panose="02020603050405020304" pitchFamily="18" charset="0"/>
              </a:rPr>
              <a:t>karyawan</a:t>
            </a:r>
            <a:r>
              <a:rPr lang="en-ID" sz="2400" i="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i="0" dirty="0" err="1">
                <a:solidFill>
                  <a:srgbClr val="212529"/>
                </a:solidFill>
                <a:effectLst/>
                <a:highlight>
                  <a:srgbClr val="FFFFFF"/>
                </a:highlight>
                <a:latin typeface="Times New Roman" panose="02020603050405020304" pitchFamily="18" charset="0"/>
                <a:cs typeface="Times New Roman" panose="02020603050405020304" pitchFamily="18" charset="0"/>
              </a:rPr>
              <a:t>dalam</a:t>
            </a:r>
            <a:r>
              <a:rPr lang="en-ID" sz="2400" i="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i="0" dirty="0" err="1">
                <a:solidFill>
                  <a:srgbClr val="212529"/>
                </a:solidFill>
                <a:effectLst/>
                <a:highlight>
                  <a:srgbClr val="FFFFFF"/>
                </a:highlight>
                <a:latin typeface="Times New Roman" panose="02020603050405020304" pitchFamily="18" charset="0"/>
                <a:cs typeface="Times New Roman" panose="02020603050405020304" pitchFamily="18" charset="0"/>
              </a:rPr>
              <a:t>menjalankan</a:t>
            </a:r>
            <a:r>
              <a:rPr lang="en-ID" sz="2400" i="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i="0" dirty="0" err="1">
                <a:solidFill>
                  <a:srgbClr val="212529"/>
                </a:solidFill>
                <a:effectLst/>
                <a:highlight>
                  <a:srgbClr val="FFFFFF"/>
                </a:highlight>
                <a:latin typeface="Times New Roman" panose="02020603050405020304" pitchFamily="18" charset="0"/>
                <a:cs typeface="Times New Roman" panose="02020603050405020304" pitchFamily="18" charset="0"/>
              </a:rPr>
              <a:t>tugas</a:t>
            </a:r>
            <a:r>
              <a:rPr lang="en-ID" sz="2400" i="0" dirty="0">
                <a:solidFill>
                  <a:srgbClr val="212529"/>
                </a:solidFill>
                <a:effectLst/>
                <a:highlight>
                  <a:srgbClr val="FFFFFF"/>
                </a:highlight>
                <a:latin typeface="Times New Roman" panose="02020603050405020304" pitchFamily="18" charset="0"/>
                <a:cs typeface="Times New Roman" panose="02020603050405020304" pitchFamily="18" charset="0"/>
              </a:rPr>
              <a:t> yang </a:t>
            </a:r>
            <a:r>
              <a:rPr lang="en-ID" sz="2400" i="0" dirty="0" err="1">
                <a:solidFill>
                  <a:srgbClr val="212529"/>
                </a:solidFill>
                <a:effectLst/>
                <a:highlight>
                  <a:srgbClr val="FFFFFF"/>
                </a:highlight>
                <a:latin typeface="Times New Roman" panose="02020603050405020304" pitchFamily="18" charset="0"/>
                <a:cs typeface="Times New Roman" panose="02020603050405020304" pitchFamily="18" charset="0"/>
              </a:rPr>
              <a:t>telah</a:t>
            </a:r>
            <a:r>
              <a:rPr lang="en-ID" sz="2400" i="0" dirty="0">
                <a:solidFill>
                  <a:srgbClr val="212529"/>
                </a:solidFill>
                <a:effectLst/>
                <a:highlight>
                  <a:srgbClr val="FFFFFF"/>
                </a:highlight>
                <a:latin typeface="Times New Roman" panose="02020603050405020304" pitchFamily="18" charset="0"/>
                <a:cs typeface="Times New Roman" panose="02020603050405020304" pitchFamily="18" charset="0"/>
              </a:rPr>
              <a:t> </a:t>
            </a:r>
            <a:r>
              <a:rPr lang="en-ID" sz="2400" i="0" dirty="0" err="1">
                <a:solidFill>
                  <a:srgbClr val="212529"/>
                </a:solidFill>
                <a:effectLst/>
                <a:highlight>
                  <a:srgbClr val="FFFFFF"/>
                </a:highlight>
                <a:latin typeface="Times New Roman" panose="02020603050405020304" pitchFamily="18" charset="0"/>
                <a:cs typeface="Times New Roman" panose="02020603050405020304" pitchFamily="18" charset="0"/>
              </a:rPr>
              <a:t>dibebankan</a:t>
            </a:r>
            <a:endParaRPr lang="en-ID"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9621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F0770-B35A-270D-8449-206B76F2ACB5}"/>
              </a:ext>
            </a:extLst>
          </p:cNvPr>
          <p:cNvSpPr>
            <a:spLocks noGrp="1"/>
          </p:cNvSpPr>
          <p:nvPr>
            <p:ph type="title"/>
          </p:nvPr>
        </p:nvSpPr>
        <p:spPr>
          <a:xfrm>
            <a:off x="677334" y="609599"/>
            <a:ext cx="8596668" cy="5682343"/>
          </a:xfrm>
        </p:spPr>
        <p:txBody>
          <a:bodyPr>
            <a:noAutofit/>
          </a:bodyPr>
          <a:lstStyle/>
          <a:p>
            <a:r>
              <a:rPr lang="en-US" dirty="0">
                <a:solidFill>
                  <a:schemeClr val="tx1"/>
                </a:solidFill>
                <a:latin typeface="Times New Roman" panose="02020603050405020304" pitchFamily="18" charset="0"/>
                <a:cs typeface="Times New Roman" panose="02020603050405020304" pitchFamily="18" charset="0"/>
              </a:rPr>
              <a:t>3. </a:t>
            </a:r>
            <a:r>
              <a:rPr lang="en-US" dirty="0" err="1">
                <a:solidFill>
                  <a:schemeClr val="tx1"/>
                </a:solidFill>
                <a:latin typeface="Times New Roman" panose="02020603050405020304" pitchFamily="18" charset="0"/>
                <a:cs typeface="Times New Roman" panose="02020603050405020304" pitchFamily="18" charset="0"/>
              </a:rPr>
              <a:t>Hambatan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mungkin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tidak</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ada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atau</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bisa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dibilang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kecil</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karena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rencana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aksi</a:t>
            </a:r>
            <a:r>
              <a:rPr lang="en-US" dirty="0">
                <a:solidFill>
                  <a:schemeClr val="tx1"/>
                </a:solidFill>
                <a:latin typeface="Times New Roman" panose="02020603050405020304" pitchFamily="18" charset="0"/>
                <a:cs typeface="Times New Roman" panose="02020603050405020304" pitchFamily="18" charset="0"/>
              </a:rPr>
              <a:t> pun di </a:t>
            </a:r>
            <a:r>
              <a:rPr lang="en-US" dirty="0" err="1">
                <a:solidFill>
                  <a:schemeClr val="tx1"/>
                </a:solidFill>
                <a:latin typeface="Times New Roman" panose="02020603050405020304" pitchFamily="18" charset="0"/>
                <a:cs typeface="Times New Roman" panose="02020603050405020304" pitchFamily="18" charset="0"/>
              </a:rPr>
              <a:t>buat</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dengan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hasil</a:t>
            </a:r>
            <a:r>
              <a:rPr lang="en-US" dirty="0">
                <a:solidFill>
                  <a:schemeClr val="tx1"/>
                </a:solidFill>
                <a:latin typeface="Times New Roman" panose="02020603050405020304" pitchFamily="18" charset="0"/>
                <a:cs typeface="Times New Roman" panose="02020603050405020304" pitchFamily="18" charset="0"/>
              </a:rPr>
              <a:t> Analisa </a:t>
            </a:r>
            <a:r>
              <a:rPr lang="en-US" dirty="0" err="1">
                <a:solidFill>
                  <a:schemeClr val="tx1"/>
                </a:solidFill>
                <a:latin typeface="Times New Roman" panose="02020603050405020304" pitchFamily="18" charset="0"/>
                <a:cs typeface="Times New Roman" panose="02020603050405020304" pitchFamily="18" charset="0"/>
              </a:rPr>
              <a:t>keadaan</a:t>
            </a:r>
            <a:r>
              <a:rPr lang="en-US" dirty="0">
                <a:solidFill>
                  <a:schemeClr val="tx1"/>
                </a:solidFill>
                <a:latin typeface="Times New Roman" panose="02020603050405020304" pitchFamily="18" charset="0"/>
                <a:cs typeface="Times New Roman" panose="02020603050405020304" pitchFamily="18" charset="0"/>
              </a:rPr>
              <a:t> yang </a:t>
            </a:r>
            <a:r>
              <a:rPr lang="en-US" dirty="0" err="1">
                <a:solidFill>
                  <a:schemeClr val="tx1"/>
                </a:solidFill>
                <a:latin typeface="Times New Roman" panose="02020603050405020304" pitchFamily="18" charset="0"/>
                <a:cs typeface="Times New Roman" panose="02020603050405020304" pitchFamily="18" charset="0"/>
              </a:rPr>
              <a:t>terjadi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sebenarnya</a:t>
            </a:r>
            <a:r>
              <a:rPr lang="en-US" dirty="0">
                <a:solidFill>
                  <a:schemeClr val="tx1"/>
                </a:solidFill>
                <a:latin typeface="Times New Roman" panose="02020603050405020304" pitchFamily="18" charset="0"/>
                <a:cs typeface="Times New Roman" panose="02020603050405020304" pitchFamily="18" charset="0"/>
              </a:rPr>
              <a:t>, dan </a:t>
            </a:r>
            <a:r>
              <a:rPr lang="en-US" dirty="0" err="1">
                <a:solidFill>
                  <a:schemeClr val="tx1"/>
                </a:solidFill>
                <a:latin typeface="Times New Roman" panose="02020603050405020304" pitchFamily="18" charset="0"/>
                <a:cs typeface="Times New Roman" panose="02020603050405020304" pitchFamily="18" charset="0"/>
              </a:rPr>
              <a:t>rencana</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aksi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ini</a:t>
            </a:r>
            <a:r>
              <a:rPr lang="en-US" dirty="0">
                <a:solidFill>
                  <a:schemeClr val="tx1"/>
                </a:solidFill>
                <a:latin typeface="Times New Roman" panose="02020603050405020304" pitchFamily="18" charset="0"/>
                <a:cs typeface="Times New Roman" panose="02020603050405020304" pitchFamily="18" charset="0"/>
              </a:rPr>
              <a:t> </a:t>
            </a:r>
            <a:r>
              <a:rPr lang="en-US">
                <a:solidFill>
                  <a:schemeClr val="tx1"/>
                </a:solidFill>
                <a:latin typeface="Times New Roman" panose="02020603050405020304" pitchFamily="18" charset="0"/>
                <a:cs typeface="Times New Roman" panose="02020603050405020304" pitchFamily="18" charset="0"/>
              </a:rPr>
              <a:t>dapat </a:t>
            </a:r>
            <a:r>
              <a:rPr lang="en-US" dirty="0" err="1">
                <a:solidFill>
                  <a:schemeClr val="tx1"/>
                </a:solidFill>
                <a:latin typeface="Times New Roman" panose="02020603050405020304" pitchFamily="18" charset="0"/>
                <a:cs typeface="Times New Roman" panose="02020603050405020304" pitchFamily="18" charset="0"/>
              </a:rPr>
              <a:t>membantu</a:t>
            </a:r>
            <a:r>
              <a:rPr lang="en-US" dirty="0">
                <a:solidFill>
                  <a:schemeClr val="tx1"/>
                </a:solidFill>
                <a:latin typeface="Times New Roman" panose="02020603050405020304" pitchFamily="18" charset="0"/>
                <a:cs typeface="Times New Roman" panose="02020603050405020304" pitchFamily="18" charset="0"/>
              </a:rPr>
              <a:t> Perusahaan agar </a:t>
            </a:r>
            <a:r>
              <a:rPr lang="en-US" dirty="0" err="1">
                <a:solidFill>
                  <a:schemeClr val="tx1"/>
                </a:solidFill>
                <a:latin typeface="Times New Roman" panose="02020603050405020304" pitchFamily="18" charset="0"/>
                <a:cs typeface="Times New Roman" panose="02020603050405020304" pitchFamily="18" charset="0"/>
              </a:rPr>
              <a:t>lebih</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maju</a:t>
            </a:r>
            <a:r>
              <a:rPr lang="en-US" dirty="0">
                <a:solidFill>
                  <a:schemeClr val="tx1"/>
                </a:solidFill>
                <a:latin typeface="Times New Roman" panose="02020603050405020304" pitchFamily="18" charset="0"/>
                <a:cs typeface="Times New Roman" panose="02020603050405020304" pitchFamily="18" charset="0"/>
              </a:rPr>
              <a:t> dan </a:t>
            </a:r>
            <a:r>
              <a:rPr lang="en-US" dirty="0" err="1">
                <a:solidFill>
                  <a:schemeClr val="tx1"/>
                </a:solidFill>
                <a:latin typeface="Times New Roman" panose="02020603050405020304" pitchFamily="18" charset="0"/>
                <a:cs typeface="Times New Roman" panose="02020603050405020304" pitchFamily="18" charset="0"/>
              </a:rPr>
              <a:t>berkembang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dari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segi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nama</a:t>
            </a:r>
            <a:r>
              <a:rPr lang="en-US" dirty="0">
                <a:solidFill>
                  <a:schemeClr val="tx1"/>
                </a:solidFill>
                <a:latin typeface="Times New Roman" panose="02020603050405020304" pitchFamily="18" charset="0"/>
                <a:cs typeface="Times New Roman" panose="02020603050405020304" pitchFamily="18" charset="0"/>
              </a:rPr>
              <a:t> Perusahaan </a:t>
            </a:r>
            <a:r>
              <a:rPr lang="en-US" dirty="0" err="1">
                <a:solidFill>
                  <a:schemeClr val="tx1"/>
                </a:solidFill>
                <a:latin typeface="Times New Roman" panose="02020603050405020304" pitchFamily="18" charset="0"/>
                <a:cs typeface="Times New Roman" panose="02020603050405020304" pitchFamily="18" charset="0"/>
              </a:rPr>
              <a:t>maupun</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segi</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karyawannya</a:t>
            </a:r>
            <a:r>
              <a:rPr lang="en-US" dirty="0">
                <a:solidFill>
                  <a:schemeClr val="tx1"/>
                </a:solidFill>
                <a:latin typeface="Times New Roman" panose="02020603050405020304" pitchFamily="18" charset="0"/>
                <a:cs typeface="Times New Roman" panose="02020603050405020304" pitchFamily="18" charset="0"/>
              </a:rPr>
              <a:t>.</a:t>
            </a:r>
            <a:endParaRPr lang="en-ID"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485254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TotalTime>
  <Words>284</Words>
  <Application>Microsoft Office PowerPoint</Application>
  <PresentationFormat>Widescreen</PresentationFormat>
  <Paragraphs>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Times New Roman</vt:lpstr>
      <vt:lpstr>Trebuchet MS</vt:lpstr>
      <vt:lpstr>Wingdings 3</vt:lpstr>
      <vt:lpstr>Facet</vt:lpstr>
      <vt:lpstr>  1. Analisa permasalahan yang terjadi di dalam PT. Ritel Energi. 2. Membuat Rencana Aksi yang detil untuk merespon dan sekaligus mengatasi setiap masalah yang ada dalam laporan tersebut. Rencana aksi yang anda gagas ini selanjutnya akan dijadikan blue-print bagi program penyempurnaan organisasi PT. Ritel Energi. 3. Analisa hambatan apa saja yang akan terjadi dalam membuat rencana aksi (Poin no.2).  </vt:lpstr>
      <vt:lpstr> jawaban : 1. Permasalahan yang terjadi di dalam PT. Ritel Energi adalah mengalaminya kerugian laba bersih disebabkan pandemi covid-19 dan dipicu juga kondisi internal perusahaan yang buruk. </vt:lpstr>
      <vt:lpstr>2. Rencana Aksi : Aspek Budaya Organisasi melakukan perubahan dan inovasi dalam menangani distruption akibat pandemi Covid-19.  Aspek Kesejahteraan memberikan gaji sesuai dengan yang telah diatur oleh pemerintah, fasilitas dan bonus sesuai dengan kemampuan yang telah dilakukan untuk perusahaan yang memberikan dampak besar.  Aspek Ketrampilan (skill) dan Pengembangan Karyawan diadakannya seminar-seminar bagi pegawai old generation employees dengan new and young generation employees tentang bagaimana cara ketika menangani kasus-kasus kompleks yang pastinya bagi old generation sangat berpengalaman dengan itu.</vt:lpstr>
      <vt:lpstr>Aspek Personalia pemerataan karyawan dan pekerjaan sesuai kapasitas dan kesulitannya dan memberi peluang karir dalam setiap bagiannya.  Aspek Kepuasan Pelanggan meningkatkan lagi nilai kedesiplinan karyawan dalam menjalankan tugas yang telah dibebankan</vt:lpstr>
      <vt:lpstr>3. Hambatan mungkin tidak ada atau bisa dibilang kecil, karena rencana aksi pun di buat dengan hasil Analisa keadaan yang terjadi sebenarnya, dan rencana aksi ini dapat membantu Perusahaan agar lebih maju dan berkembang dari segi nama Perusahaan maupun segi karyawannya.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Haitara Group</dc:creator>
  <cp:lastModifiedBy>Haitara Group</cp:lastModifiedBy>
  <cp:revision>1</cp:revision>
  <dcterms:created xsi:type="dcterms:W3CDTF">2024-08-15T06:30:27Z</dcterms:created>
  <dcterms:modified xsi:type="dcterms:W3CDTF">2024-08-15T06:54:13Z</dcterms:modified>
</cp:coreProperties>
</file>