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 id="2147483673" r:id="rId2"/>
    <p:sldMasterId id="2147483685" r:id="rId3"/>
    <p:sldMasterId id="2147483697" r:id="rId4"/>
    <p:sldMasterId id="2147483709" r:id="rId5"/>
    <p:sldMasterId id="2147483734" r:id="rId6"/>
    <p:sldMasterId id="2147483746" r:id="rId7"/>
    <p:sldMasterId id="2147483758" r:id="rId8"/>
    <p:sldMasterId id="2147483770" r:id="rId9"/>
  </p:sldMasterIdLst>
  <p:notesMasterIdLst>
    <p:notesMasterId r:id="rId20"/>
  </p:notesMasterIdLst>
  <p:handoutMasterIdLst>
    <p:handoutMasterId r:id="rId21"/>
  </p:handoutMasterIdLst>
  <p:sldIdLst>
    <p:sldId id="267" r:id="rId10"/>
    <p:sldId id="545" r:id="rId11"/>
    <p:sldId id="546" r:id="rId12"/>
    <p:sldId id="549" r:id="rId13"/>
    <p:sldId id="548" r:id="rId14"/>
    <p:sldId id="550" r:id="rId15"/>
    <p:sldId id="553" r:id="rId16"/>
    <p:sldId id="552" r:id="rId17"/>
    <p:sldId id="551" r:id="rId18"/>
    <p:sldId id="266" r:id="rId19"/>
  </p:sldIdLst>
  <p:sldSz cx="9144000" cy="5143500" type="screen16x9"/>
  <p:notesSz cx="7315200" cy="9601200"/>
  <p:defaultTextStyle>
    <a:defPPr>
      <a:defRPr lang="id-ID"/>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 Vedi Tridhasa" initials="LVT" lastIdx="1" clrIdx="0">
    <p:extLst>
      <p:ext uri="{19B8F6BF-5375-455C-9EA6-DF929625EA0E}">
        <p15:presenceInfo xmlns:p15="http://schemas.microsoft.com/office/powerpoint/2012/main" userId="2435c70308513f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30E5A"/>
    <a:srgbClr val="005D97"/>
    <a:srgbClr val="FFC000"/>
    <a:srgbClr val="1B4367"/>
    <a:srgbClr val="000000"/>
    <a:srgbClr val="2D157B"/>
    <a:srgbClr val="957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1011" autoAdjust="0"/>
  </p:normalViewPr>
  <p:slideViewPr>
    <p:cSldViewPr>
      <p:cViewPr varScale="1">
        <p:scale>
          <a:sx n="99" d="100"/>
          <a:sy n="99" d="100"/>
        </p:scale>
        <p:origin x="1147" y="82"/>
      </p:cViewPr>
      <p:guideLst>
        <p:guide orient="horz" pos="1620"/>
        <p:guide pos="2880"/>
      </p:guideLst>
    </p:cSldViewPr>
  </p:slideViewPr>
  <p:notesTextViewPr>
    <p:cViewPr>
      <p:scale>
        <a:sx n="1" d="1"/>
        <a:sy n="1" d="1"/>
      </p:scale>
      <p:origin x="0" y="0"/>
    </p:cViewPr>
  </p:notesTextViewPr>
  <p:notesViewPr>
    <p:cSldViewPr>
      <p:cViewPr varScale="1">
        <p:scale>
          <a:sx n="85" d="100"/>
          <a:sy n="85" d="100"/>
        </p:scale>
        <p:origin x="36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865D222-F8EA-4B47-B630-46EE1020673A}" type="datetimeFigureOut">
              <a:rPr lang="en-US" smtClean="0"/>
              <a:t>9/16/2022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5C44ED8-2DDB-421F-B12F-31B8CD53331F}" type="slidenum">
              <a:rPr lang="en-US" smtClean="0"/>
              <a:t>‹#›</a:t>
            </a:fld>
            <a:endParaRPr lang="en-US"/>
          </a:p>
        </p:txBody>
      </p:sp>
    </p:spTree>
    <p:extLst>
      <p:ext uri="{BB962C8B-B14F-4D97-AF65-F5344CB8AC3E}">
        <p14:creationId xmlns:p14="http://schemas.microsoft.com/office/powerpoint/2010/main" val="1377734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id-ID"/>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7EAA6F8-1120-4090-BC13-A13FF13961C6}" type="datetimeFigureOut">
              <a:rPr lang="id-ID" smtClean="0"/>
              <a:pPr/>
              <a:t>16/09/2022</a:t>
            </a:fld>
            <a:endParaRPr lang="id-ID"/>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id-ID"/>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id-ID"/>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EFFB579-0421-4593-9F9C-2D567A652F64}" type="slidenum">
              <a:rPr lang="id-ID" smtClean="0"/>
              <a:pPr/>
              <a:t>‹#›</a:t>
            </a:fld>
            <a:endParaRPr lang="id-ID"/>
          </a:p>
        </p:txBody>
      </p:sp>
    </p:spTree>
    <p:extLst>
      <p:ext uri="{BB962C8B-B14F-4D97-AF65-F5344CB8AC3E}">
        <p14:creationId xmlns:p14="http://schemas.microsoft.com/office/powerpoint/2010/main" val="2598656637"/>
      </p:ext>
    </p:extLst>
  </p:cSld>
  <p:clrMap bg1="lt1" tx1="dk1" bg2="lt2" tx2="dk2" accent1="accent1" accent2="accent2" accent3="accent3" accent4="accent4" accent5="accent5" accent6="accent6" hlink="hlink" folHlink="folHlink"/>
  <p:notesStyle>
    <a:lvl1pPr marL="0" algn="l" defTabSz="914198" rtl="0" eaLnBrk="1" latinLnBrk="0" hangingPunct="1">
      <a:defRPr sz="1200" kern="1200">
        <a:solidFill>
          <a:schemeClr val="tx1"/>
        </a:solidFill>
        <a:latin typeface="+mn-lt"/>
        <a:ea typeface="+mn-ea"/>
        <a:cs typeface="+mn-cs"/>
      </a:defRPr>
    </a:lvl1pPr>
    <a:lvl2pPr marL="457094" algn="l" defTabSz="914198" rtl="0" eaLnBrk="1" latinLnBrk="0" hangingPunct="1">
      <a:defRPr sz="1200" kern="1200">
        <a:solidFill>
          <a:schemeClr val="tx1"/>
        </a:solidFill>
        <a:latin typeface="+mn-lt"/>
        <a:ea typeface="+mn-ea"/>
        <a:cs typeface="+mn-cs"/>
      </a:defRPr>
    </a:lvl2pPr>
    <a:lvl3pPr marL="914198" algn="l" defTabSz="914198" rtl="0" eaLnBrk="1" latinLnBrk="0" hangingPunct="1">
      <a:defRPr sz="1200" kern="1200">
        <a:solidFill>
          <a:schemeClr val="tx1"/>
        </a:solidFill>
        <a:latin typeface="+mn-lt"/>
        <a:ea typeface="+mn-ea"/>
        <a:cs typeface="+mn-cs"/>
      </a:defRPr>
    </a:lvl3pPr>
    <a:lvl4pPr marL="1371294" algn="l" defTabSz="914198" rtl="0" eaLnBrk="1" latinLnBrk="0" hangingPunct="1">
      <a:defRPr sz="1200" kern="1200">
        <a:solidFill>
          <a:schemeClr val="tx1"/>
        </a:solidFill>
        <a:latin typeface="+mn-lt"/>
        <a:ea typeface="+mn-ea"/>
        <a:cs typeface="+mn-cs"/>
      </a:defRPr>
    </a:lvl4pPr>
    <a:lvl5pPr marL="1828394" algn="l" defTabSz="914198" rtl="0" eaLnBrk="1" latinLnBrk="0" hangingPunct="1">
      <a:defRPr sz="1200" kern="1200">
        <a:solidFill>
          <a:schemeClr val="tx1"/>
        </a:solidFill>
        <a:latin typeface="+mn-lt"/>
        <a:ea typeface="+mn-ea"/>
        <a:cs typeface="+mn-cs"/>
      </a:defRPr>
    </a:lvl5pPr>
    <a:lvl6pPr marL="2285487" algn="l" defTabSz="914198" rtl="0" eaLnBrk="1" latinLnBrk="0" hangingPunct="1">
      <a:defRPr sz="1200" kern="1200">
        <a:solidFill>
          <a:schemeClr val="tx1"/>
        </a:solidFill>
        <a:latin typeface="+mn-lt"/>
        <a:ea typeface="+mn-ea"/>
        <a:cs typeface="+mn-cs"/>
      </a:defRPr>
    </a:lvl6pPr>
    <a:lvl7pPr marL="2742581" algn="l" defTabSz="914198" rtl="0" eaLnBrk="1" latinLnBrk="0" hangingPunct="1">
      <a:defRPr sz="1200" kern="1200">
        <a:solidFill>
          <a:schemeClr val="tx1"/>
        </a:solidFill>
        <a:latin typeface="+mn-lt"/>
        <a:ea typeface="+mn-ea"/>
        <a:cs typeface="+mn-cs"/>
      </a:defRPr>
    </a:lvl7pPr>
    <a:lvl8pPr marL="3199680" algn="l" defTabSz="914198" rtl="0" eaLnBrk="1" latinLnBrk="0" hangingPunct="1">
      <a:defRPr sz="1200" kern="1200">
        <a:solidFill>
          <a:schemeClr val="tx1"/>
        </a:solidFill>
        <a:latin typeface="+mn-lt"/>
        <a:ea typeface="+mn-ea"/>
        <a:cs typeface="+mn-cs"/>
      </a:defRPr>
    </a:lvl8pPr>
    <a:lvl9pPr marL="3656777" algn="l" defTabSz="914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D" b="0" i="0" dirty="0" err="1">
                <a:solidFill>
                  <a:srgbClr val="212529"/>
                </a:solidFill>
                <a:effectLst/>
                <a:latin typeface="Arial" panose="020B0604020202020204" pitchFamily="34" charset="0"/>
              </a:rPr>
              <a:t>Dikutip</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laporan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keuangan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resminya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kerugian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laba</a:t>
            </a:r>
            <a:r>
              <a:rPr lang="en-ID" b="0" i="0" dirty="0">
                <a:solidFill>
                  <a:srgbClr val="212529"/>
                </a:solidFill>
                <a:effectLst/>
                <a:latin typeface="Arial" panose="020B0604020202020204" pitchFamily="34" charset="0"/>
              </a:rPr>
              <a:t> PT. </a:t>
            </a:r>
            <a:r>
              <a:rPr lang="en-ID" b="0" i="0" dirty="0" err="1">
                <a:solidFill>
                  <a:srgbClr val="212529"/>
                </a:solidFill>
                <a:effectLst/>
                <a:latin typeface="Arial" panose="020B0604020202020204" pitchFamily="34" charset="0"/>
              </a:rPr>
              <a:t>Ritel</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Energi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disebabkan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pendapatan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usaha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berkurang</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dari</a:t>
            </a:r>
            <a:r>
              <a:rPr lang="en-ID" b="0" i="0" dirty="0">
                <a:solidFill>
                  <a:srgbClr val="212529"/>
                </a:solidFill>
                <a:effectLst/>
                <a:latin typeface="Arial" panose="020B0604020202020204" pitchFamily="34" charset="0"/>
              </a:rPr>
              <a:t> USD 25,55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USD 20,48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Hal </a:t>
            </a:r>
            <a:r>
              <a:rPr lang="en-ID" b="0" i="0" dirty="0" err="1">
                <a:solidFill>
                  <a:srgbClr val="212529"/>
                </a:solidFill>
                <a:effectLst/>
                <a:latin typeface="Arial" panose="020B0604020202020204" pitchFamily="34" charset="0"/>
              </a:rPr>
              <a:t>ini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disebabkan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penjualan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minyak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dalam</a:t>
            </a:r>
            <a:r>
              <a:rPr lang="en-ID" b="0" i="0" dirty="0">
                <a:solidFill>
                  <a:srgbClr val="212529"/>
                </a:solidFill>
                <a:effectLst/>
                <a:latin typeface="Arial" panose="020B0604020202020204" pitchFamily="34" charset="0"/>
              </a:rPr>
              <a:t> negeri </a:t>
            </a:r>
            <a:r>
              <a:rPr lang="en-ID" b="0" i="0" dirty="0" err="1">
                <a:solidFill>
                  <a:srgbClr val="212529"/>
                </a:solidFill>
                <a:effectLst/>
                <a:latin typeface="Arial" panose="020B0604020202020204" pitchFamily="34" charset="0"/>
              </a:rPr>
              <a:t>seperti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minyak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mentah</a:t>
            </a:r>
            <a:r>
              <a:rPr lang="en-ID" b="0" i="0" dirty="0">
                <a:solidFill>
                  <a:srgbClr val="212529"/>
                </a:solidFill>
                <a:effectLst/>
                <a:latin typeface="Arial" panose="020B0604020202020204" pitchFamily="34" charset="0"/>
              </a:rPr>
              <a:t>, gas </a:t>
            </a:r>
            <a:r>
              <a:rPr lang="en-ID" b="0" i="0" dirty="0" err="1">
                <a:solidFill>
                  <a:srgbClr val="212529"/>
                </a:solidFill>
                <a:effectLst/>
                <a:latin typeface="Arial" panose="020B0604020202020204" pitchFamily="34" charset="0"/>
              </a:rPr>
              <a:t>bumi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energi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panas</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bumi</a:t>
            </a:r>
            <a:r>
              <a:rPr lang="en-ID" b="0" i="0" dirty="0">
                <a:solidFill>
                  <a:srgbClr val="212529"/>
                </a:solidFill>
                <a:effectLst/>
                <a:latin typeface="Arial" panose="020B0604020202020204" pitchFamily="34" charset="0"/>
              </a:rPr>
              <a:t> dan </a:t>
            </a:r>
            <a:r>
              <a:rPr lang="en-ID" b="0" i="0" dirty="0" err="1">
                <a:solidFill>
                  <a:srgbClr val="212529"/>
                </a:solidFill>
                <a:effectLst/>
                <a:latin typeface="Arial" panose="020B0604020202020204" pitchFamily="34" charset="0"/>
              </a:rPr>
              <a:t>produksi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minyak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tercatat</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turun</a:t>
            </a:r>
            <a:r>
              <a:rPr lang="en-ID" b="0" i="0" dirty="0">
                <a:solidFill>
                  <a:srgbClr val="212529"/>
                </a:solidFill>
                <a:effectLst/>
                <a:latin typeface="Arial" panose="020B0604020202020204" pitchFamily="34" charset="0"/>
              </a:rPr>
              <a:t> 20,91 </a:t>
            </a:r>
            <a:r>
              <a:rPr lang="en-ID" b="0" i="0" dirty="0" err="1">
                <a:solidFill>
                  <a:srgbClr val="212529"/>
                </a:solidFill>
                <a:effectLst/>
                <a:latin typeface="Arial" panose="020B0604020202020204" pitchFamily="34" charset="0"/>
              </a:rPr>
              <a:t>persen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USD 16,56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akibat</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menurunnya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permintaan</a:t>
            </a:r>
            <a:r>
              <a:rPr lang="en-ID" b="0" i="0" dirty="0">
                <a:solidFill>
                  <a:srgbClr val="212529"/>
                </a:solidFill>
                <a:effectLst/>
                <a:latin typeface="Arial" panose="020B0604020202020204" pitchFamily="34" charset="0"/>
              </a:rPr>
              <a:t>.</a:t>
            </a:r>
            <a:endParaRPr lang="en-ID" b="0" i="0" dirty="0">
              <a:solidFill>
                <a:srgbClr val="212529"/>
              </a:solidFill>
              <a:effectLst/>
              <a:latin typeface="-apple-system"/>
            </a:endParaRPr>
          </a:p>
          <a:p>
            <a:pPr algn="just"/>
            <a:br>
              <a:rPr lang="en-ID" b="0" i="0" dirty="0">
                <a:solidFill>
                  <a:srgbClr val="212529"/>
                </a:solidFill>
                <a:effectLst/>
                <a:latin typeface="-apple-system"/>
              </a:rPr>
            </a:br>
            <a:endParaRPr lang="en-ID" b="0" i="0" dirty="0">
              <a:solidFill>
                <a:srgbClr val="212529"/>
              </a:solidFill>
              <a:effectLst/>
              <a:latin typeface="-apple-system"/>
            </a:endParaRPr>
          </a:p>
          <a:p>
            <a:pPr algn="just"/>
            <a:r>
              <a:rPr lang="en-ID" b="0" i="0" dirty="0">
                <a:solidFill>
                  <a:srgbClr val="212529"/>
                </a:solidFill>
                <a:effectLst/>
                <a:latin typeface="Arial" panose="020B0604020202020204" pitchFamily="34" charset="0"/>
              </a:rPr>
              <a:t>Beban </a:t>
            </a:r>
            <a:r>
              <a:rPr lang="en-ID" b="0" i="0" dirty="0" err="1">
                <a:solidFill>
                  <a:srgbClr val="212529"/>
                </a:solidFill>
                <a:effectLst/>
                <a:latin typeface="Arial" panose="020B0604020202020204" pitchFamily="34" charset="0"/>
              </a:rPr>
              <a:t>produksi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hulu</a:t>
            </a:r>
            <a:r>
              <a:rPr lang="en-ID" b="0" i="0" dirty="0">
                <a:solidFill>
                  <a:srgbClr val="212529"/>
                </a:solidFill>
                <a:effectLst/>
                <a:latin typeface="Arial" panose="020B0604020202020204" pitchFamily="34" charset="0"/>
              </a:rPr>
              <a:t> dan lifting naik </a:t>
            </a:r>
            <a:r>
              <a:rPr lang="en-ID" b="0" i="0" dirty="0" err="1">
                <a:solidFill>
                  <a:srgbClr val="212529"/>
                </a:solidFill>
                <a:effectLst/>
                <a:latin typeface="Arial" panose="020B0604020202020204" pitchFamily="34" charset="0"/>
              </a:rPr>
              <a:t>dari</a:t>
            </a:r>
            <a:r>
              <a:rPr lang="en-ID" b="0" i="0" dirty="0">
                <a:solidFill>
                  <a:srgbClr val="212529"/>
                </a:solidFill>
                <a:effectLst/>
                <a:latin typeface="Arial" panose="020B0604020202020204" pitchFamily="34" charset="0"/>
              </a:rPr>
              <a:t> USD 2,38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USD 2,43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Beban </a:t>
            </a:r>
            <a:r>
              <a:rPr lang="en-ID" b="0" i="0" dirty="0" err="1">
                <a:solidFill>
                  <a:srgbClr val="212529"/>
                </a:solidFill>
                <a:effectLst/>
                <a:latin typeface="Arial" panose="020B0604020202020204" pitchFamily="34" charset="0"/>
              </a:rPr>
              <a:t>operasional</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perusahaan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ikut</a:t>
            </a:r>
            <a:r>
              <a:rPr lang="en-ID" b="0" i="0" dirty="0">
                <a:solidFill>
                  <a:srgbClr val="212529"/>
                </a:solidFill>
                <a:effectLst/>
                <a:latin typeface="Arial" panose="020B0604020202020204" pitchFamily="34" charset="0"/>
              </a:rPr>
              <a:t> naik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USD 960,98 </a:t>
            </a:r>
            <a:r>
              <a:rPr lang="en-ID" b="0" i="0" dirty="0" err="1">
                <a:solidFill>
                  <a:srgbClr val="212529"/>
                </a:solidFill>
                <a:effectLst/>
                <a:latin typeface="Arial" panose="020B0604020202020204" pitchFamily="34" charset="0"/>
              </a:rPr>
              <a:t>juta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dari</a:t>
            </a:r>
            <a:r>
              <a:rPr lang="en-ID" b="0" i="0" dirty="0">
                <a:solidFill>
                  <a:srgbClr val="212529"/>
                </a:solidFill>
                <a:effectLst/>
                <a:latin typeface="Arial" panose="020B0604020202020204" pitchFamily="34" charset="0"/>
              </a:rPr>
              <a:t> USD 803,7 </a:t>
            </a:r>
            <a:r>
              <a:rPr lang="en-ID" b="0" i="0" dirty="0" err="1">
                <a:solidFill>
                  <a:srgbClr val="212529"/>
                </a:solidFill>
                <a:effectLst/>
                <a:latin typeface="Arial" panose="020B0604020202020204" pitchFamily="34" charset="0"/>
              </a:rPr>
              <a:t>juta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Namun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beban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pokok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penjualan</a:t>
            </a:r>
            <a:r>
              <a:rPr lang="en-ID" b="0" i="0" dirty="0">
                <a:solidFill>
                  <a:srgbClr val="212529"/>
                </a:solidFill>
                <a:effectLst/>
                <a:latin typeface="Arial" panose="020B0604020202020204" pitchFamily="34" charset="0"/>
              </a:rPr>
              <a:t> dan </a:t>
            </a:r>
            <a:r>
              <a:rPr lang="en-ID" b="0" i="0" dirty="0" err="1">
                <a:solidFill>
                  <a:srgbClr val="212529"/>
                </a:solidFill>
                <a:effectLst/>
                <a:latin typeface="Arial" panose="020B0604020202020204" pitchFamily="34" charset="0"/>
              </a:rPr>
              <a:t>beban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langsung</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lainnya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turun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dari</a:t>
            </a:r>
            <a:r>
              <a:rPr lang="en-ID" b="0" i="0" dirty="0">
                <a:solidFill>
                  <a:srgbClr val="212529"/>
                </a:solidFill>
                <a:effectLst/>
                <a:latin typeface="Arial" panose="020B0604020202020204" pitchFamily="34" charset="0"/>
              </a:rPr>
              <a:t> USD 21,98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USD 18,87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a:t>
            </a:r>
            <a:endParaRPr lang="en-ID" b="0" i="0" dirty="0">
              <a:solidFill>
                <a:srgbClr val="212529"/>
              </a:solidFill>
              <a:effectLst/>
              <a:latin typeface="-apple-system"/>
            </a:endParaRPr>
          </a:p>
          <a:p>
            <a:pPr algn="just"/>
            <a:br>
              <a:rPr lang="en-ID" b="0" i="0" dirty="0">
                <a:solidFill>
                  <a:srgbClr val="212529"/>
                </a:solidFill>
                <a:effectLst/>
                <a:latin typeface="-apple-system"/>
              </a:rPr>
            </a:br>
            <a:endParaRPr lang="en-ID" b="0" i="0" dirty="0">
              <a:solidFill>
                <a:srgbClr val="212529"/>
              </a:solidFill>
              <a:effectLst/>
              <a:latin typeface="-apple-system"/>
            </a:endParaRPr>
          </a:p>
          <a:p>
            <a:pPr algn="just"/>
            <a:r>
              <a:rPr lang="en-ID" b="0" i="0" dirty="0" err="1">
                <a:solidFill>
                  <a:srgbClr val="212529"/>
                </a:solidFill>
                <a:effectLst/>
                <a:latin typeface="Arial" panose="020B0604020202020204" pitchFamily="34" charset="0"/>
              </a:rPr>
              <a:t>Meski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demikian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laba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kotor</a:t>
            </a:r>
            <a:r>
              <a:rPr lang="en-ID" b="0" i="0" dirty="0">
                <a:solidFill>
                  <a:srgbClr val="212529"/>
                </a:solidFill>
                <a:effectLst/>
                <a:latin typeface="Arial" panose="020B0604020202020204" pitchFamily="34" charset="0"/>
              </a:rPr>
              <a:t> PT. </a:t>
            </a:r>
            <a:r>
              <a:rPr lang="en-ID" b="0" i="0" dirty="0" err="1">
                <a:solidFill>
                  <a:srgbClr val="212529"/>
                </a:solidFill>
                <a:effectLst/>
                <a:latin typeface="Arial" panose="020B0604020202020204" pitchFamily="34" charset="0"/>
              </a:rPr>
              <a:t>Ritel</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Energi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tetap</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merosot</a:t>
            </a:r>
            <a:r>
              <a:rPr lang="en-ID" b="0" i="0" dirty="0">
                <a:solidFill>
                  <a:srgbClr val="212529"/>
                </a:solidFill>
                <a:effectLst/>
                <a:latin typeface="Arial" panose="020B0604020202020204" pitchFamily="34" charset="0"/>
              </a:rPr>
              <a:t> 55,05 </a:t>
            </a:r>
            <a:r>
              <a:rPr lang="en-ID" b="0" i="0" dirty="0" err="1">
                <a:solidFill>
                  <a:srgbClr val="212529"/>
                </a:solidFill>
                <a:effectLst/>
                <a:latin typeface="Arial" panose="020B0604020202020204" pitchFamily="34" charset="0"/>
              </a:rPr>
              <a:t>persen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USD 1,60 </a:t>
            </a:r>
            <a:r>
              <a:rPr lang="en-ID" b="0" i="0" dirty="0" err="1">
                <a:solidFill>
                  <a:srgbClr val="212529"/>
                </a:solidFill>
                <a:effectLst/>
                <a:latin typeface="Arial" panose="020B0604020202020204" pitchFamily="34" charset="0"/>
              </a:rPr>
              <a:t>miliar</a:t>
            </a:r>
            <a:r>
              <a:rPr lang="en-ID" b="0" i="0" dirty="0">
                <a:solidFill>
                  <a:srgbClr val="212529"/>
                </a:solidFill>
                <a:effectLst/>
                <a:latin typeface="Arial" panose="020B0604020202020204" pitchFamily="34" charset="0"/>
              </a:rPr>
              <a:t>. PT. </a:t>
            </a:r>
            <a:r>
              <a:rPr lang="en-ID" b="0" i="0" dirty="0" err="1">
                <a:solidFill>
                  <a:srgbClr val="212529"/>
                </a:solidFill>
                <a:effectLst/>
                <a:latin typeface="Arial" panose="020B0604020202020204" pitchFamily="34" charset="0"/>
              </a:rPr>
              <a:t>Ritel</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Energi</a:t>
            </a:r>
            <a:r>
              <a:rPr lang="en-ID" b="0" i="0" dirty="0">
                <a:solidFill>
                  <a:srgbClr val="212529"/>
                </a:solidFill>
                <a:effectLst/>
                <a:latin typeface="Arial" panose="020B0604020202020204" pitchFamily="34" charset="0"/>
              </a:rPr>
              <a:t> juga </a:t>
            </a:r>
            <a:r>
              <a:rPr lang="en-ID" b="0" i="0" dirty="0" err="1">
                <a:solidFill>
                  <a:srgbClr val="212529"/>
                </a:solidFill>
                <a:effectLst/>
                <a:latin typeface="Arial" panose="020B0604020202020204" pitchFamily="34" charset="0"/>
              </a:rPr>
              <a:t>mengalami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rugi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selisih</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kurs</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sebesar</a:t>
            </a:r>
            <a:r>
              <a:rPr lang="en-ID" b="0" i="0" dirty="0">
                <a:solidFill>
                  <a:srgbClr val="212529"/>
                </a:solidFill>
                <a:effectLst/>
                <a:latin typeface="Arial" panose="020B0604020202020204" pitchFamily="34" charset="0"/>
              </a:rPr>
              <a:t> USD 211,83 </a:t>
            </a:r>
            <a:r>
              <a:rPr lang="en-ID" b="0" i="0" dirty="0" err="1">
                <a:solidFill>
                  <a:srgbClr val="212529"/>
                </a:solidFill>
                <a:effectLst/>
                <a:latin typeface="Arial" panose="020B0604020202020204" pitchFamily="34" charset="0"/>
              </a:rPr>
              <a:t>juta</a:t>
            </a:r>
            <a:r>
              <a:rPr lang="en-ID" b="0" i="0" dirty="0">
                <a:solidFill>
                  <a:srgbClr val="212529"/>
                </a:solidFill>
                <a:effectLst/>
                <a:latin typeface="Arial" panose="020B0604020202020204" pitchFamily="34" charset="0"/>
              </a:rPr>
              <a:t> di </a:t>
            </a:r>
            <a:r>
              <a:rPr lang="en-ID" b="0" i="0" dirty="0" err="1">
                <a:solidFill>
                  <a:srgbClr val="212529"/>
                </a:solidFill>
                <a:effectLst/>
                <a:latin typeface="Arial" panose="020B0604020202020204" pitchFamily="34" charset="0"/>
              </a:rPr>
              <a:t>tahun</a:t>
            </a:r>
            <a:r>
              <a:rPr lang="en-ID" b="0" i="0" dirty="0">
                <a:solidFill>
                  <a:srgbClr val="212529"/>
                </a:solidFill>
                <a:effectLst/>
                <a:latin typeface="Arial" panose="020B0604020202020204" pitchFamily="34" charset="0"/>
              </a:rPr>
              <a:t> 2020, di mana </a:t>
            </a:r>
            <a:r>
              <a:rPr lang="en-ID" b="0" i="0" dirty="0" err="1">
                <a:solidFill>
                  <a:srgbClr val="212529"/>
                </a:solidFill>
                <a:effectLst/>
                <a:latin typeface="Arial" panose="020B0604020202020204" pitchFamily="34" charset="0"/>
              </a:rPr>
              <a:t>tahun</a:t>
            </a:r>
            <a:r>
              <a:rPr lang="en-ID" b="0" i="0" dirty="0">
                <a:solidFill>
                  <a:srgbClr val="212529"/>
                </a:solidFill>
                <a:effectLst/>
                <a:latin typeface="Arial" panose="020B0604020202020204" pitchFamily="34" charset="0"/>
              </a:rPr>
              <a:t> 2019 di </a:t>
            </a:r>
            <a:r>
              <a:rPr lang="en-ID" b="0" i="0" dirty="0" err="1">
                <a:solidFill>
                  <a:srgbClr val="212529"/>
                </a:solidFill>
                <a:effectLst/>
                <a:latin typeface="Arial" panose="020B0604020202020204" pitchFamily="34" charset="0"/>
              </a:rPr>
              <a:t>periode</a:t>
            </a:r>
            <a:r>
              <a:rPr lang="en-ID" b="0" i="0" dirty="0">
                <a:solidFill>
                  <a:srgbClr val="212529"/>
                </a:solidFill>
                <a:effectLst/>
                <a:latin typeface="Arial" panose="020B0604020202020204" pitchFamily="34" charset="0"/>
              </a:rPr>
              <a:t> yang </a:t>
            </a:r>
            <a:r>
              <a:rPr lang="en-ID" b="0" i="0" dirty="0" err="1">
                <a:solidFill>
                  <a:srgbClr val="212529"/>
                </a:solidFill>
                <a:effectLst/>
                <a:latin typeface="Arial" panose="020B0604020202020204" pitchFamily="34" charset="0"/>
              </a:rPr>
              <a:t>sama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selisihnya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masih</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positif</a:t>
            </a:r>
            <a:r>
              <a:rPr lang="en-ID" b="0" i="0" dirty="0">
                <a:solidFill>
                  <a:srgbClr val="212529"/>
                </a:solidFill>
                <a:effectLst/>
                <a:latin typeface="Arial" panose="020B0604020202020204" pitchFamily="34" charset="0"/>
              </a:rPr>
              <a:t> USD 64,59 </a:t>
            </a:r>
            <a:r>
              <a:rPr lang="en-ID" b="0" i="0" dirty="0" err="1">
                <a:solidFill>
                  <a:srgbClr val="212529"/>
                </a:solidFill>
                <a:effectLst/>
                <a:latin typeface="Arial" panose="020B0604020202020204" pitchFamily="34" charset="0"/>
              </a:rPr>
              <a:t>juta</a:t>
            </a:r>
            <a:r>
              <a:rPr lang="en-ID" b="0" i="0" dirty="0">
                <a:solidFill>
                  <a:srgbClr val="212529"/>
                </a:solidFill>
                <a:effectLst/>
                <a:latin typeface="Arial" panose="020B0604020202020204" pitchFamily="34" charset="0"/>
              </a:rPr>
              <a:t>.</a:t>
            </a:r>
            <a:endParaRPr lang="en-ID" b="0" i="0" dirty="0">
              <a:solidFill>
                <a:srgbClr val="212529"/>
              </a:solidFill>
              <a:effectLst/>
              <a:latin typeface="-apple-system"/>
            </a:endParaRPr>
          </a:p>
          <a:p>
            <a:pPr algn="just"/>
            <a:br>
              <a:rPr lang="en-ID" b="0" i="0" dirty="0">
                <a:solidFill>
                  <a:srgbClr val="212529"/>
                </a:solidFill>
                <a:effectLst/>
                <a:latin typeface="-apple-system"/>
              </a:rPr>
            </a:br>
            <a:endParaRPr lang="en-ID" b="0" i="0" dirty="0">
              <a:solidFill>
                <a:srgbClr val="212529"/>
              </a:solidFill>
              <a:effectLst/>
              <a:latin typeface="-apple-system"/>
            </a:endParaRPr>
          </a:p>
          <a:p>
            <a:pPr algn="just"/>
            <a:r>
              <a:rPr lang="en-ID" b="0" i="0" dirty="0" err="1">
                <a:solidFill>
                  <a:srgbClr val="212529"/>
                </a:solidFill>
                <a:effectLst/>
                <a:latin typeface="Arial" panose="020B0604020202020204" pitchFamily="34" charset="0"/>
              </a:rPr>
              <a:t>Situasi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dengan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penurunan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permintaan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tajam</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ini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mungkin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belum</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pernah</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terjadi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sebelumnya</a:t>
            </a:r>
            <a:r>
              <a:rPr lang="en-ID" b="0" i="0" dirty="0">
                <a:solidFill>
                  <a:srgbClr val="212529"/>
                </a:solidFill>
                <a:effectLst/>
                <a:latin typeface="Arial" panose="020B0604020202020204" pitchFamily="34" charset="0"/>
              </a:rPr>
              <a:t> yang </a:t>
            </a:r>
            <a:r>
              <a:rPr lang="en-ID" b="0" i="0" dirty="0" err="1">
                <a:solidFill>
                  <a:srgbClr val="212529"/>
                </a:solidFill>
                <a:effectLst/>
                <a:latin typeface="Arial" panose="020B0604020202020204" pitchFamily="34" charset="0"/>
              </a:rPr>
              <a:t>tentu</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saja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akan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berdampak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besar</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terhadap</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keuangan</a:t>
            </a:r>
            <a:r>
              <a:rPr lang="en-ID" b="0" i="0" dirty="0">
                <a:solidFill>
                  <a:srgbClr val="212529"/>
                </a:solidFill>
                <a:effectLst/>
                <a:latin typeface="Arial" panose="020B0604020202020204" pitchFamily="34" charset="0"/>
              </a:rPr>
              <a:t> PT. </a:t>
            </a:r>
            <a:r>
              <a:rPr lang="en-ID" b="0" i="0" dirty="0" err="1">
                <a:solidFill>
                  <a:srgbClr val="212529"/>
                </a:solidFill>
                <a:effectLst/>
                <a:latin typeface="Arial" panose="020B0604020202020204" pitchFamily="34" charset="0"/>
              </a:rPr>
              <a:t>Energi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Ritel</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Karenanya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berbagai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penyesuaian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harus</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dilakukan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dalam</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rangka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menjaga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optimalisasi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efektifitas</a:t>
            </a:r>
            <a:r>
              <a:rPr lang="en-ID" b="0" i="0" dirty="0">
                <a:solidFill>
                  <a:srgbClr val="212529"/>
                </a:solidFill>
                <a:effectLst/>
                <a:latin typeface="Arial" panose="020B0604020202020204" pitchFamily="34" charset="0"/>
              </a:rPr>
              <a:t> dan </a:t>
            </a:r>
            <a:r>
              <a:rPr lang="en-ID" b="0" i="0" dirty="0" err="1">
                <a:solidFill>
                  <a:srgbClr val="212529"/>
                </a:solidFill>
                <a:effectLst/>
                <a:latin typeface="Arial" panose="020B0604020202020204" pitchFamily="34" charset="0"/>
              </a:rPr>
              <a:t>keekonomian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operasi</a:t>
            </a:r>
            <a:r>
              <a:rPr lang="en-ID" b="0" i="0" dirty="0">
                <a:solidFill>
                  <a:srgbClr val="212529"/>
                </a:solidFill>
                <a:effectLst/>
                <a:latin typeface="Arial" panose="020B0604020202020204" pitchFamily="34" charset="0"/>
              </a:rPr>
              <a:t>.</a:t>
            </a:r>
            <a:endParaRPr lang="en-ID" b="0" i="0" dirty="0">
              <a:solidFill>
                <a:srgbClr val="212529"/>
              </a:solidFill>
              <a:effectLst/>
              <a:latin typeface="-apple-system"/>
            </a:endParaRPr>
          </a:p>
          <a:p>
            <a:pPr algn="just"/>
            <a:br>
              <a:rPr lang="en-ID" b="0" i="0" dirty="0">
                <a:solidFill>
                  <a:srgbClr val="212529"/>
                </a:solidFill>
                <a:effectLst/>
                <a:latin typeface="-apple-system"/>
              </a:rPr>
            </a:br>
            <a:endParaRPr lang="en-ID" b="0" i="0" dirty="0">
              <a:solidFill>
                <a:srgbClr val="212529"/>
              </a:solidFill>
              <a:effectLst/>
              <a:latin typeface="-apple-system"/>
            </a:endParaRPr>
          </a:p>
          <a:p>
            <a:pPr algn="just"/>
            <a:r>
              <a:rPr lang="en-ID" b="0" i="0" dirty="0" err="1">
                <a:solidFill>
                  <a:srgbClr val="212529"/>
                </a:solidFill>
                <a:effectLst/>
                <a:latin typeface="Arial" panose="020B0604020202020204" pitchFamily="34" charset="0"/>
              </a:rPr>
              <a:t>Selain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disebabkan</a:t>
            </a:r>
            <a:r>
              <a:rPr lang="en-ID" b="0" i="0" dirty="0">
                <a:solidFill>
                  <a:srgbClr val="212529"/>
                </a:solidFill>
                <a:effectLst/>
                <a:latin typeface="Arial" panose="020B0604020202020204" pitchFamily="34" charset="0"/>
              </a:rPr>
              <a:t> oleh </a:t>
            </a:r>
            <a:r>
              <a:rPr lang="en-ID" b="0" i="0" dirty="0" err="1">
                <a:solidFill>
                  <a:srgbClr val="212529"/>
                </a:solidFill>
                <a:effectLst/>
                <a:latin typeface="Arial" panose="020B0604020202020204" pitchFamily="34" charset="0"/>
              </a:rPr>
              <a:t>pandemi</a:t>
            </a:r>
            <a:r>
              <a:rPr lang="en-ID" b="0" i="0" dirty="0">
                <a:solidFill>
                  <a:srgbClr val="212529"/>
                </a:solidFill>
                <a:effectLst/>
                <a:latin typeface="Arial" panose="020B0604020202020204" pitchFamily="34" charset="0"/>
              </a:rPr>
              <a:t> Covid-19, </a:t>
            </a:r>
            <a:r>
              <a:rPr lang="en-ID" b="0" i="0" dirty="0" err="1">
                <a:solidFill>
                  <a:srgbClr val="212529"/>
                </a:solidFill>
                <a:effectLst/>
                <a:latin typeface="Arial" panose="020B0604020202020204" pitchFamily="34" charset="0"/>
              </a:rPr>
              <a:t>tren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kerugian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laba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ini</a:t>
            </a:r>
            <a:r>
              <a:rPr lang="en-ID" b="0" i="0" dirty="0">
                <a:solidFill>
                  <a:srgbClr val="212529"/>
                </a:solidFill>
                <a:effectLst/>
                <a:latin typeface="Arial" panose="020B0604020202020204" pitchFamily="34" charset="0"/>
              </a:rPr>
              <a:t> juga </a:t>
            </a:r>
            <a:r>
              <a:rPr lang="en-ID" b="0" i="0" dirty="0" err="1">
                <a:solidFill>
                  <a:srgbClr val="212529"/>
                </a:solidFill>
                <a:effectLst/>
                <a:latin typeface="Arial" panose="020B0604020202020204" pitchFamily="34" charset="0"/>
              </a:rPr>
              <a:t>dipicu</a:t>
            </a:r>
            <a:r>
              <a:rPr lang="en-ID" b="0" i="0" dirty="0">
                <a:solidFill>
                  <a:srgbClr val="212529"/>
                </a:solidFill>
                <a:effectLst/>
                <a:latin typeface="Arial" panose="020B0604020202020204" pitchFamily="34" charset="0"/>
              </a:rPr>
              <a:t> oleh </a:t>
            </a:r>
            <a:r>
              <a:rPr lang="en-ID" b="0" i="0" dirty="0" err="1">
                <a:solidFill>
                  <a:srgbClr val="212529"/>
                </a:solidFill>
                <a:effectLst/>
                <a:latin typeface="Arial" panose="020B0604020202020204" pitchFamily="34" charset="0"/>
              </a:rPr>
              <a:t>ekonomi</a:t>
            </a:r>
            <a:r>
              <a:rPr lang="en-ID" b="0" i="0" dirty="0">
                <a:solidFill>
                  <a:srgbClr val="212529"/>
                </a:solidFill>
                <a:effectLst/>
                <a:latin typeface="Arial" panose="020B0604020202020204" pitchFamily="34" charset="0"/>
              </a:rPr>
              <a:t> global dan </a:t>
            </a:r>
            <a:r>
              <a:rPr lang="en-ID" b="0" i="0" dirty="0" err="1">
                <a:solidFill>
                  <a:srgbClr val="212529"/>
                </a:solidFill>
                <a:effectLst/>
                <a:latin typeface="Arial" panose="020B0604020202020204" pitchFamily="34" charset="0"/>
              </a:rPr>
              <a:t>kondisi</a:t>
            </a:r>
            <a:r>
              <a:rPr lang="en-ID" b="0" i="0" dirty="0">
                <a:solidFill>
                  <a:srgbClr val="212529"/>
                </a:solidFill>
                <a:effectLst/>
                <a:latin typeface="Arial" panose="020B0604020202020204" pitchFamily="34" charset="0"/>
              </a:rPr>
              <a:t> internal </a:t>
            </a:r>
            <a:r>
              <a:rPr lang="en-ID" b="0" i="0" dirty="0" err="1">
                <a:solidFill>
                  <a:srgbClr val="212529"/>
                </a:solidFill>
                <a:effectLst/>
                <a:latin typeface="Arial" panose="020B0604020202020204" pitchFamily="34" charset="0"/>
              </a:rPr>
              <a:t>perusahaan</a:t>
            </a:r>
            <a:r>
              <a:rPr lang="en-ID" b="0" i="0" dirty="0">
                <a:solidFill>
                  <a:srgbClr val="212529"/>
                </a:solidFill>
                <a:effectLst/>
                <a:latin typeface="Arial" panose="020B0604020202020204" pitchFamily="34" charset="0"/>
              </a:rPr>
              <a:t> yang </a:t>
            </a:r>
            <a:r>
              <a:rPr lang="en-ID" b="0" i="0" dirty="0" err="1">
                <a:solidFill>
                  <a:srgbClr val="212529"/>
                </a:solidFill>
                <a:effectLst/>
                <a:latin typeface="Arial" panose="020B0604020202020204" pitchFamily="34" charset="0"/>
              </a:rPr>
              <a:t>memburuk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Sejumlah</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karyawan</a:t>
            </a:r>
            <a:r>
              <a:rPr lang="en-ID" b="0" i="0" dirty="0">
                <a:solidFill>
                  <a:srgbClr val="212529"/>
                </a:solidFill>
                <a:effectLst/>
                <a:latin typeface="Arial" panose="020B0604020202020204" pitchFamily="34" charset="0"/>
              </a:rPr>
              <a:t> yang </a:t>
            </a:r>
            <a:r>
              <a:rPr lang="en-ID" b="0" i="0" dirty="0" err="1">
                <a:solidFill>
                  <a:srgbClr val="212529"/>
                </a:solidFill>
                <a:effectLst/>
                <a:latin typeface="Arial" panose="020B0604020202020204" pitchFamily="34" charset="0"/>
              </a:rPr>
              <a:t>menjadi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tulang</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punggung</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perusahaan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satu</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persatu</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mengundurkan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diri</a:t>
            </a:r>
            <a:r>
              <a:rPr lang="en-ID" b="0" i="0" dirty="0">
                <a:solidFill>
                  <a:srgbClr val="212529"/>
                </a:solidFill>
                <a:effectLst/>
                <a:latin typeface="Arial" panose="020B0604020202020204" pitchFamily="34" charset="0"/>
              </a:rPr>
              <a:t> dan </a:t>
            </a:r>
            <a:r>
              <a:rPr lang="en-ID" b="0" i="0" dirty="0" err="1">
                <a:solidFill>
                  <a:srgbClr val="212529"/>
                </a:solidFill>
                <a:effectLst/>
                <a:latin typeface="Arial" panose="020B0604020202020204" pitchFamily="34" charset="0"/>
              </a:rPr>
              <a:t>memilih</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untuk</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bekerja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ditempat</a:t>
            </a:r>
            <a:r>
              <a:rPr lang="en-ID" b="0" i="0" dirty="0">
                <a:solidFill>
                  <a:srgbClr val="212529"/>
                </a:solidFill>
                <a:effectLst/>
                <a:latin typeface="Arial" panose="020B0604020202020204" pitchFamily="34" charset="0"/>
              </a:rPr>
              <a:t> lain, </a:t>
            </a:r>
            <a:r>
              <a:rPr lang="en-ID" b="0" i="0" dirty="0" err="1">
                <a:solidFill>
                  <a:srgbClr val="212529"/>
                </a:solidFill>
                <a:effectLst/>
                <a:latin typeface="Arial" panose="020B0604020202020204" pitchFamily="34" charset="0"/>
              </a:rPr>
              <a:t>bahkan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ada</a:t>
            </a:r>
            <a:r>
              <a:rPr lang="en-ID" b="0" i="0" dirty="0">
                <a:solidFill>
                  <a:srgbClr val="212529"/>
                </a:solidFill>
                <a:effectLst/>
                <a:latin typeface="Arial" panose="020B0604020202020204" pitchFamily="34" charset="0"/>
              </a:rPr>
              <a:t> yang </a:t>
            </a:r>
            <a:r>
              <a:rPr lang="en-ID" b="0" i="0" dirty="0" err="1">
                <a:solidFill>
                  <a:srgbClr val="212529"/>
                </a:solidFill>
                <a:effectLst/>
                <a:latin typeface="Arial" panose="020B0604020202020204" pitchFamily="34" charset="0"/>
              </a:rPr>
              <a:t>pindah</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ke</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perusahaan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pesaing</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Sementara</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itu</a:t>
            </a:r>
            <a:r>
              <a:rPr lang="en-ID" b="0" i="0" dirty="0">
                <a:solidFill>
                  <a:srgbClr val="212529"/>
                </a:solidFill>
                <a:effectLst/>
                <a:latin typeface="Arial" panose="020B0604020202020204" pitchFamily="34" charset="0"/>
              </a:rPr>
              <a:t>, moral dan </a:t>
            </a:r>
            <a:r>
              <a:rPr lang="en-ID" b="0" i="0" dirty="0" err="1">
                <a:solidFill>
                  <a:srgbClr val="212529"/>
                </a:solidFill>
                <a:effectLst/>
                <a:latin typeface="Arial" panose="020B0604020202020204" pitchFamily="34" charset="0"/>
              </a:rPr>
              <a:t>semangat</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karyawan</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mengalami</a:t>
            </a:r>
            <a:r>
              <a:rPr lang="en-ID" b="0" i="0" dirty="0">
                <a:solidFill>
                  <a:srgbClr val="212529"/>
                </a:solidFill>
                <a:effectLst/>
                <a:latin typeface="Arial" panose="020B0604020202020204" pitchFamily="34" charset="0"/>
              </a:rPr>
              <a:t> </a:t>
            </a:r>
            <a:r>
              <a:rPr lang="en-ID" b="0" i="0" dirty="0" err="1">
                <a:solidFill>
                  <a:srgbClr val="212529"/>
                </a:solidFill>
                <a:effectLst/>
                <a:latin typeface="Arial" panose="020B0604020202020204" pitchFamily="34" charset="0"/>
              </a:rPr>
              <a:t>penurunan</a:t>
            </a:r>
            <a:r>
              <a:rPr lang="en-ID" b="0" i="0" dirty="0">
                <a:solidFill>
                  <a:srgbClr val="212529"/>
                </a:solidFill>
                <a:effectLst/>
                <a:latin typeface="Arial" panose="020B0604020202020204" pitchFamily="34" charset="0"/>
              </a:rPr>
              <a:t> yang </a:t>
            </a:r>
            <a:r>
              <a:rPr lang="en-ID" b="0" i="0" dirty="0" err="1">
                <a:solidFill>
                  <a:srgbClr val="212529"/>
                </a:solidFill>
                <a:effectLst/>
                <a:latin typeface="Arial" panose="020B0604020202020204" pitchFamily="34" charset="0"/>
              </a:rPr>
              <a:t>cukup</a:t>
            </a:r>
            <a:r>
              <a:rPr lang="en-ID" b="0" i="0" dirty="0">
                <a:solidFill>
                  <a:srgbClr val="212529"/>
                </a:solidFill>
                <a:effectLst/>
                <a:latin typeface="Arial" panose="020B0604020202020204" pitchFamily="34" charset="0"/>
              </a:rPr>
              <a:t> dramatis.</a:t>
            </a:r>
            <a:endParaRPr lang="en-ID" b="0" i="0" dirty="0">
              <a:solidFill>
                <a:srgbClr val="212529"/>
              </a:solidFill>
              <a:effectLst/>
              <a:latin typeface="-apple-system"/>
            </a:endParaRPr>
          </a:p>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3</a:t>
            </a:fld>
            <a:endParaRPr lang="id-ID"/>
          </a:p>
        </p:txBody>
      </p:sp>
    </p:spTree>
    <p:extLst>
      <p:ext uri="{BB962C8B-B14F-4D97-AF65-F5344CB8AC3E}">
        <p14:creationId xmlns:p14="http://schemas.microsoft.com/office/powerpoint/2010/main" val="231930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4</a:t>
            </a:fld>
            <a:endParaRPr lang="id-ID"/>
          </a:p>
        </p:txBody>
      </p:sp>
    </p:spTree>
    <p:extLst>
      <p:ext uri="{BB962C8B-B14F-4D97-AF65-F5344CB8AC3E}">
        <p14:creationId xmlns:p14="http://schemas.microsoft.com/office/powerpoint/2010/main" val="349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5</a:t>
            </a:fld>
            <a:endParaRPr lang="id-ID"/>
          </a:p>
        </p:txBody>
      </p:sp>
    </p:spTree>
    <p:extLst>
      <p:ext uri="{BB962C8B-B14F-4D97-AF65-F5344CB8AC3E}">
        <p14:creationId xmlns:p14="http://schemas.microsoft.com/office/powerpoint/2010/main" val="57269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6</a:t>
            </a:fld>
            <a:endParaRPr lang="id-ID"/>
          </a:p>
        </p:txBody>
      </p:sp>
    </p:spTree>
    <p:extLst>
      <p:ext uri="{BB962C8B-B14F-4D97-AF65-F5344CB8AC3E}">
        <p14:creationId xmlns:p14="http://schemas.microsoft.com/office/powerpoint/2010/main" val="276538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7</a:t>
            </a:fld>
            <a:endParaRPr lang="id-ID"/>
          </a:p>
        </p:txBody>
      </p:sp>
    </p:spTree>
    <p:extLst>
      <p:ext uri="{BB962C8B-B14F-4D97-AF65-F5344CB8AC3E}">
        <p14:creationId xmlns:p14="http://schemas.microsoft.com/office/powerpoint/2010/main" val="120640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8</a:t>
            </a:fld>
            <a:endParaRPr lang="id-ID"/>
          </a:p>
        </p:txBody>
      </p:sp>
    </p:spTree>
    <p:extLst>
      <p:ext uri="{BB962C8B-B14F-4D97-AF65-F5344CB8AC3E}">
        <p14:creationId xmlns:p14="http://schemas.microsoft.com/office/powerpoint/2010/main" val="47363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FEFFB579-0421-4593-9F9C-2D567A652F64}" type="slidenum">
              <a:rPr lang="id-ID" smtClean="0"/>
              <a:pPr/>
              <a:t>9</a:t>
            </a:fld>
            <a:endParaRPr lang="id-ID"/>
          </a:p>
        </p:txBody>
      </p:sp>
    </p:spTree>
    <p:extLst>
      <p:ext uri="{BB962C8B-B14F-4D97-AF65-F5344CB8AC3E}">
        <p14:creationId xmlns:p14="http://schemas.microsoft.com/office/powerpoint/2010/main" val="314749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t="1605" r="13791" b="84224"/>
          <a:stretch/>
        </p:blipFill>
        <p:spPr>
          <a:xfrm>
            <a:off x="4322887" y="4646054"/>
            <a:ext cx="4846873" cy="511959"/>
          </a:xfrm>
          <a:prstGeom prst="rect">
            <a:avLst/>
          </a:prstGeom>
        </p:spPr>
      </p:pic>
      <p:pic>
        <p:nvPicPr>
          <p:cNvPr id="8" name="Picture 4" descr="C:\Users\BRI\Downloads\unnamed Taspen lif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0"/>
          <p:cNvSpPr>
            <a:spLocks noGrp="1"/>
          </p:cNvSpPr>
          <p:nvPr>
            <p:ph type="dt" sz="half" idx="10"/>
          </p:nvPr>
        </p:nvSpPr>
        <p:spPr>
          <a:xfrm>
            <a:off x="6929651" y="4343601"/>
            <a:ext cx="2057400" cy="273844"/>
          </a:xfrm>
        </p:spPr>
        <p:txBody>
          <a:bodyPr/>
          <a:lstStyle/>
          <a:p>
            <a:endParaRPr lang="en-US" b="0" dirty="0"/>
          </a:p>
        </p:txBody>
      </p:sp>
      <p:sp>
        <p:nvSpPr>
          <p:cNvPr id="14" name="Title 12"/>
          <p:cNvSpPr>
            <a:spLocks noGrp="1"/>
          </p:cNvSpPr>
          <p:nvPr>
            <p:ph type="ctrTitle"/>
          </p:nvPr>
        </p:nvSpPr>
        <p:spPr>
          <a:xfrm>
            <a:off x="4503763" y="1162909"/>
            <a:ext cx="2994625" cy="943058"/>
          </a:xfrm>
        </p:spPr>
        <p:txBody>
          <a:bodyPr>
            <a:normAutofit/>
          </a:bodyPr>
          <a:lstStyle/>
          <a:p>
            <a:endParaRPr lang="en-US" dirty="0"/>
          </a:p>
        </p:txBody>
      </p:sp>
      <p:sp>
        <p:nvSpPr>
          <p:cNvPr id="15" name="Subtitle 13"/>
          <p:cNvSpPr>
            <a:spLocks noGrp="1"/>
          </p:cNvSpPr>
          <p:nvPr>
            <p:ph type="subTitle" idx="1"/>
          </p:nvPr>
        </p:nvSpPr>
        <p:spPr>
          <a:xfrm>
            <a:off x="4473056" y="2237611"/>
            <a:ext cx="3886200" cy="549038"/>
          </a:xfrm>
        </p:spPr>
        <p:txBody>
          <a:bodyPr/>
          <a:lstStyle/>
          <a:p>
            <a:endParaRPr lang="en-US" dirty="0"/>
          </a:p>
        </p:txBody>
      </p:sp>
      <p:sp>
        <p:nvSpPr>
          <p:cNvPr id="16" name="Content Placeholder 4"/>
          <p:cNvSpPr>
            <a:spLocks noGrp="1"/>
          </p:cNvSpPr>
          <p:nvPr>
            <p:ph idx="11"/>
          </p:nvPr>
        </p:nvSpPr>
        <p:spPr>
          <a:xfrm>
            <a:off x="1" y="0"/>
            <a:ext cx="4125036" cy="5143500"/>
          </a:xfrm>
        </p:spPr>
        <p:txBody>
          <a:bodyPr/>
          <a:lstStyle/>
          <a:p>
            <a:endParaRPr lang="en-US" dirty="0"/>
          </a:p>
        </p:txBody>
      </p:sp>
    </p:spTree>
    <p:extLst>
      <p:ext uri="{BB962C8B-B14F-4D97-AF65-F5344CB8AC3E}">
        <p14:creationId xmlns:p14="http://schemas.microsoft.com/office/powerpoint/2010/main" val="412152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4" descr="C:\Users\BRI\Downloads\unnamed Taspen lif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B8FB340-621D-4939-A7D3-2F020EFDE6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374" t="68700" r="26048" b="9492"/>
          <a:stretch/>
        </p:blipFill>
        <p:spPr>
          <a:xfrm>
            <a:off x="7976436" y="4741897"/>
            <a:ext cx="1059525" cy="323415"/>
          </a:xfrm>
          <a:prstGeom prst="rect">
            <a:avLst/>
          </a:prstGeom>
        </p:spPr>
      </p:pic>
      <p:sp>
        <p:nvSpPr>
          <p:cNvPr id="30" name="TextBox 29">
            <a:extLst>
              <a:ext uri="{FF2B5EF4-FFF2-40B4-BE49-F238E27FC236}">
                <a16:creationId xmlns:a16="http://schemas.microsoft.com/office/drawing/2014/main" id="{63D1EC94-2937-8CC4-5142-5F474A253835}"/>
              </a:ext>
            </a:extLst>
          </p:cNvPr>
          <p:cNvSpPr txBox="1"/>
          <p:nvPr userDrawn="1"/>
        </p:nvSpPr>
        <p:spPr>
          <a:xfrm>
            <a:off x="4572000" y="4746752"/>
            <a:ext cx="1304749" cy="300082"/>
          </a:xfrm>
          <a:prstGeom prst="rect">
            <a:avLst/>
          </a:prstGeom>
          <a:noFill/>
        </p:spPr>
        <p:txBody>
          <a:bodyPr wrap="square">
            <a:spAutoFit/>
          </a:bodyPr>
          <a:lstStyle/>
          <a:p>
            <a:r>
              <a:rPr lang="en-US" sz="1350" b="1" dirty="0">
                <a:solidFill>
                  <a:srgbClr val="7F7F7F"/>
                </a:solidFill>
                <a:latin typeface="Calibri" panose="020F0502020204030204" pitchFamily="34" charset="0"/>
                <a:cs typeface="Calibri" panose="020F0502020204030204" pitchFamily="34" charset="0"/>
              </a:rPr>
              <a:t>081357998899</a:t>
            </a:r>
            <a:endParaRPr lang="en-ID" sz="1350" dirty="0">
              <a:solidFill>
                <a:srgbClr val="7F7F7F"/>
              </a:solidFill>
            </a:endParaRPr>
          </a:p>
        </p:txBody>
      </p:sp>
      <p:sp>
        <p:nvSpPr>
          <p:cNvPr id="31" name="TextBox 30">
            <a:extLst>
              <a:ext uri="{FF2B5EF4-FFF2-40B4-BE49-F238E27FC236}">
                <a16:creationId xmlns:a16="http://schemas.microsoft.com/office/drawing/2014/main" id="{5DC2D193-FB60-9A34-F497-30FB052B5C18}"/>
              </a:ext>
            </a:extLst>
          </p:cNvPr>
          <p:cNvSpPr txBox="1"/>
          <p:nvPr userDrawn="1"/>
        </p:nvSpPr>
        <p:spPr>
          <a:xfrm>
            <a:off x="6515572" y="4761775"/>
            <a:ext cx="1230210" cy="300082"/>
          </a:xfrm>
          <a:prstGeom prst="rect">
            <a:avLst/>
          </a:prstGeom>
          <a:noFill/>
        </p:spPr>
        <p:txBody>
          <a:bodyPr wrap="square">
            <a:spAutoFit/>
          </a:bodyPr>
          <a:lstStyle/>
          <a:p>
            <a:r>
              <a:rPr lang="en-US" sz="1350" b="1" dirty="0">
                <a:solidFill>
                  <a:srgbClr val="7F7F7F"/>
                </a:solidFill>
                <a:latin typeface="Calibri" pitchFamily="34" charset="0"/>
              </a:rPr>
              <a:t>021-50998899</a:t>
            </a:r>
            <a:endParaRPr lang="en-ID" sz="1350" dirty="0">
              <a:solidFill>
                <a:srgbClr val="7F7F7F"/>
              </a:solidFill>
            </a:endParaRPr>
          </a:p>
        </p:txBody>
      </p:sp>
      <p:pic>
        <p:nvPicPr>
          <p:cNvPr id="33" name="Picture 32" descr="1261 [Converted].png">
            <a:extLst>
              <a:ext uri="{FF2B5EF4-FFF2-40B4-BE49-F238E27FC236}">
                <a16:creationId xmlns:a16="http://schemas.microsoft.com/office/drawing/2014/main" id="{43556375-5F77-466F-2DAE-14427DDE2E37}"/>
              </a:ext>
            </a:extLst>
          </p:cNvPr>
          <p:cNvPicPr>
            <a:picLocks noChangeAspect="1"/>
          </p:cNvPicPr>
          <p:nvPr userDrawn="1"/>
        </p:nvPicPr>
        <p:blipFill>
          <a:blip r:embed="rId4" cstate="print"/>
          <a:stretch>
            <a:fillRect/>
          </a:stretch>
        </p:blipFill>
        <p:spPr>
          <a:xfrm>
            <a:off x="6191486" y="4741897"/>
            <a:ext cx="297697" cy="293755"/>
          </a:xfrm>
          <a:prstGeom prst="rect">
            <a:avLst/>
          </a:prstGeom>
        </p:spPr>
      </p:pic>
      <p:cxnSp>
        <p:nvCxnSpPr>
          <p:cNvPr id="6" name="Straight Connector 5">
            <a:extLst>
              <a:ext uri="{FF2B5EF4-FFF2-40B4-BE49-F238E27FC236}">
                <a16:creationId xmlns:a16="http://schemas.microsoft.com/office/drawing/2014/main" id="{11AEE72A-B706-2EC2-F1D2-4947954AAF42}"/>
              </a:ext>
            </a:extLst>
          </p:cNvPr>
          <p:cNvCxnSpPr/>
          <p:nvPr userDrawn="1"/>
        </p:nvCxnSpPr>
        <p:spPr>
          <a:xfrm>
            <a:off x="4583746" y="2464241"/>
            <a:ext cx="4238887" cy="0"/>
          </a:xfrm>
          <a:prstGeom prst="line">
            <a:avLst/>
          </a:prstGeom>
          <a:ln w="57150">
            <a:solidFill>
              <a:srgbClr val="005D97"/>
            </a:solidFill>
          </a:ln>
        </p:spPr>
        <p:style>
          <a:lnRef idx="1">
            <a:schemeClr val="accent1"/>
          </a:lnRef>
          <a:fillRef idx="0">
            <a:schemeClr val="accent1"/>
          </a:fillRef>
          <a:effectRef idx="0">
            <a:schemeClr val="accent1"/>
          </a:effectRef>
          <a:fontRef idx="minor">
            <a:schemeClr val="tx1"/>
          </a:fontRef>
        </p:style>
      </p:cxnSp>
      <p:pic>
        <p:nvPicPr>
          <p:cNvPr id="32" name="Picture 31" descr="410199-PD8Q59-641.png">
            <a:extLst>
              <a:ext uri="{FF2B5EF4-FFF2-40B4-BE49-F238E27FC236}">
                <a16:creationId xmlns:a16="http://schemas.microsoft.com/office/drawing/2014/main" id="{D5321CCB-EC76-D0B1-F981-FC8807D44ABE}"/>
              </a:ext>
            </a:extLst>
          </p:cNvPr>
          <p:cNvPicPr>
            <a:picLocks noChangeAspect="1"/>
          </p:cNvPicPr>
          <p:nvPr userDrawn="1"/>
        </p:nvPicPr>
        <p:blipFill>
          <a:blip r:embed="rId5" cstate="print"/>
          <a:stretch>
            <a:fillRect/>
          </a:stretch>
        </p:blipFill>
        <p:spPr>
          <a:xfrm>
            <a:off x="4310406" y="4741897"/>
            <a:ext cx="264007" cy="263938"/>
          </a:xfrm>
          <a:prstGeom prst="rect">
            <a:avLst/>
          </a:prstGeom>
        </p:spPr>
      </p:pic>
      <p:sp>
        <p:nvSpPr>
          <p:cNvPr id="17" name="Title 16">
            <a:extLst>
              <a:ext uri="{FF2B5EF4-FFF2-40B4-BE49-F238E27FC236}">
                <a16:creationId xmlns:a16="http://schemas.microsoft.com/office/drawing/2014/main" id="{9A4699F5-A946-D646-5B1A-219C3B96BD73}"/>
              </a:ext>
            </a:extLst>
          </p:cNvPr>
          <p:cNvSpPr>
            <a:spLocks noGrp="1"/>
          </p:cNvSpPr>
          <p:nvPr>
            <p:ph type="title"/>
          </p:nvPr>
        </p:nvSpPr>
        <p:spPr>
          <a:xfrm>
            <a:off x="4597801" y="1505500"/>
            <a:ext cx="4176368" cy="836771"/>
          </a:xfrm>
        </p:spPr>
        <p:txBody>
          <a:bodyPr/>
          <a:lstStyle/>
          <a:p>
            <a:r>
              <a:rPr lang="en-US" dirty="0"/>
              <a:t>Click to edit Master title style</a:t>
            </a:r>
            <a:endParaRPr lang="en-ID" dirty="0"/>
          </a:p>
        </p:txBody>
      </p:sp>
      <p:sp>
        <p:nvSpPr>
          <p:cNvPr id="52" name="Picture Placeholder 51">
            <a:extLst>
              <a:ext uri="{FF2B5EF4-FFF2-40B4-BE49-F238E27FC236}">
                <a16:creationId xmlns:a16="http://schemas.microsoft.com/office/drawing/2014/main" id="{6540E99F-933B-B020-DDC5-978B4D9BB0E7}"/>
              </a:ext>
            </a:extLst>
          </p:cNvPr>
          <p:cNvSpPr>
            <a:spLocks noGrp="1"/>
          </p:cNvSpPr>
          <p:nvPr>
            <p:ph type="pic" sz="quarter" idx="10"/>
          </p:nvPr>
        </p:nvSpPr>
        <p:spPr>
          <a:xfrm>
            <a:off x="0" y="0"/>
            <a:ext cx="4212338" cy="5143500"/>
          </a:xfrm>
        </p:spPr>
        <p:txBody>
          <a:bodyPr/>
          <a:lstStyle/>
          <a:p>
            <a:endParaRPr lang="en-ID"/>
          </a:p>
        </p:txBody>
      </p:sp>
      <p:sp>
        <p:nvSpPr>
          <p:cNvPr id="54" name="Text Placeholder 53">
            <a:extLst>
              <a:ext uri="{FF2B5EF4-FFF2-40B4-BE49-F238E27FC236}">
                <a16:creationId xmlns:a16="http://schemas.microsoft.com/office/drawing/2014/main" id="{5D2A1D5E-8FD0-39D6-85C3-27F0B6661E4A}"/>
              </a:ext>
            </a:extLst>
          </p:cNvPr>
          <p:cNvSpPr>
            <a:spLocks noGrp="1"/>
          </p:cNvSpPr>
          <p:nvPr>
            <p:ph type="body" sz="quarter" idx="11"/>
          </p:nvPr>
        </p:nvSpPr>
        <p:spPr>
          <a:xfrm>
            <a:off x="4614884" y="2586213"/>
            <a:ext cx="4176609" cy="1449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cxnSp>
        <p:nvCxnSpPr>
          <p:cNvPr id="59" name="Straight Connector 58">
            <a:extLst>
              <a:ext uri="{FF2B5EF4-FFF2-40B4-BE49-F238E27FC236}">
                <a16:creationId xmlns:a16="http://schemas.microsoft.com/office/drawing/2014/main" id="{F95C60FE-51E6-F9FB-DEB3-5877A198B8E6}"/>
              </a:ext>
            </a:extLst>
          </p:cNvPr>
          <p:cNvCxnSpPr/>
          <p:nvPr userDrawn="1"/>
        </p:nvCxnSpPr>
        <p:spPr>
          <a:xfrm>
            <a:off x="4522292" y="4675232"/>
            <a:ext cx="4238887" cy="0"/>
          </a:xfrm>
          <a:prstGeom prst="line">
            <a:avLst/>
          </a:prstGeom>
          <a:ln w="19050">
            <a:solidFill>
              <a:srgbClr val="E8C21D"/>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4B128B5D-9576-31BF-C6C1-036011820D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89759" y="1505500"/>
            <a:ext cx="4426858" cy="2471171"/>
          </a:xfrm>
          <a:prstGeom prst="rect">
            <a:avLst/>
          </a:prstGeom>
        </p:spPr>
      </p:pic>
    </p:spTree>
    <p:extLst>
      <p:ext uri="{BB962C8B-B14F-4D97-AF65-F5344CB8AC3E}">
        <p14:creationId xmlns:p14="http://schemas.microsoft.com/office/powerpoint/2010/main" val="233347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21" indent="0" algn="ctr">
              <a:buNone/>
              <a:defRPr sz="1500"/>
            </a:lvl2pPr>
            <a:lvl3pPr marL="685647" indent="0" algn="ctr">
              <a:buNone/>
              <a:defRPr sz="1400"/>
            </a:lvl3pPr>
            <a:lvl4pPr marL="1028471" indent="0" algn="ctr">
              <a:buNone/>
              <a:defRPr sz="1200"/>
            </a:lvl4pPr>
            <a:lvl5pPr marL="1371294" indent="0" algn="ctr">
              <a:buNone/>
              <a:defRPr sz="1200"/>
            </a:lvl5pPr>
            <a:lvl6pPr marL="1714121" indent="0" algn="ctr">
              <a:buNone/>
              <a:defRPr sz="1200"/>
            </a:lvl6pPr>
            <a:lvl7pPr marL="2056940" indent="0" algn="ctr">
              <a:buNone/>
              <a:defRPr sz="1200"/>
            </a:lvl7pPr>
            <a:lvl8pPr marL="2399760" indent="0" algn="ctr">
              <a:buNone/>
              <a:defRPr sz="1200"/>
            </a:lvl8pPr>
            <a:lvl9pPr marL="2742581"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16060" y="4587974"/>
            <a:ext cx="2057400" cy="273844"/>
          </a:xfrm>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5577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
        <p:nvSpPr>
          <p:cNvPr id="7" name="Slide Number Placeholder 13">
            <a:extLst>
              <a:ext uri="{FF2B5EF4-FFF2-40B4-BE49-F238E27FC236}">
                <a16:creationId xmlns:a16="http://schemas.microsoft.com/office/drawing/2014/main" id="{18CDBE3C-FADD-47E9-B14E-0F08B8E67206}"/>
              </a:ext>
            </a:extLst>
          </p:cNvPr>
          <p:cNvSpPr txBox="1">
            <a:spLocks/>
          </p:cNvSpPr>
          <p:nvPr userDrawn="1"/>
        </p:nvSpPr>
        <p:spPr>
          <a:xfrm>
            <a:off x="8477946" y="4812367"/>
            <a:ext cx="530254" cy="170035"/>
          </a:xfrm>
          <a:prstGeom prst="rect">
            <a:avLst/>
          </a:prstGeom>
        </p:spPr>
        <p:txBody>
          <a:bodyPr vert="horz" lIns="91422" tIns="45711" rIns="91422" bIns="45711"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0EEBF-E97C-49FF-B05B-3B4D348638DC}" type="slidenum">
              <a:rPr lang="en-US" sz="1100" smtClean="0">
                <a:solidFill>
                  <a:srgbClr val="002060"/>
                </a:solidFill>
              </a:rPr>
              <a:pPr/>
              <a:t>‹#›</a:t>
            </a:fld>
            <a:endParaRPr lang="en-US" sz="1100" dirty="0">
              <a:solidFill>
                <a:srgbClr val="002060"/>
              </a:solidFill>
            </a:endParaRPr>
          </a:p>
        </p:txBody>
      </p:sp>
    </p:spTree>
    <p:extLst>
      <p:ext uri="{BB962C8B-B14F-4D97-AF65-F5344CB8AC3E}">
        <p14:creationId xmlns:p14="http://schemas.microsoft.com/office/powerpoint/2010/main" val="730056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21" indent="0">
              <a:buNone/>
              <a:defRPr sz="1500">
                <a:solidFill>
                  <a:schemeClr val="tx1">
                    <a:tint val="75000"/>
                  </a:schemeClr>
                </a:solidFill>
              </a:defRPr>
            </a:lvl2pPr>
            <a:lvl3pPr marL="685647" indent="0">
              <a:buNone/>
              <a:defRPr sz="1400">
                <a:solidFill>
                  <a:schemeClr val="tx1">
                    <a:tint val="75000"/>
                  </a:schemeClr>
                </a:solidFill>
              </a:defRPr>
            </a:lvl3pPr>
            <a:lvl4pPr marL="1028471" indent="0">
              <a:buNone/>
              <a:defRPr sz="1200">
                <a:solidFill>
                  <a:schemeClr val="tx1">
                    <a:tint val="75000"/>
                  </a:schemeClr>
                </a:solidFill>
              </a:defRPr>
            </a:lvl4pPr>
            <a:lvl5pPr marL="1371294" indent="0">
              <a:buNone/>
              <a:defRPr sz="1200">
                <a:solidFill>
                  <a:schemeClr val="tx1">
                    <a:tint val="75000"/>
                  </a:schemeClr>
                </a:solidFill>
              </a:defRPr>
            </a:lvl5pPr>
            <a:lvl6pPr marL="1714121" indent="0">
              <a:buNone/>
              <a:defRPr sz="1200">
                <a:solidFill>
                  <a:schemeClr val="tx1">
                    <a:tint val="75000"/>
                  </a:schemeClr>
                </a:solidFill>
              </a:defRPr>
            </a:lvl6pPr>
            <a:lvl7pPr marL="2056940" indent="0">
              <a:buNone/>
              <a:defRPr sz="1200">
                <a:solidFill>
                  <a:schemeClr val="tx1">
                    <a:tint val="75000"/>
                  </a:schemeClr>
                </a:solidFill>
              </a:defRPr>
            </a:lvl7pPr>
            <a:lvl8pPr marL="2399760" indent="0">
              <a:buNone/>
              <a:defRPr sz="1200">
                <a:solidFill>
                  <a:schemeClr val="tx1">
                    <a:tint val="75000"/>
                  </a:schemeClr>
                </a:solidFill>
              </a:defRPr>
            </a:lvl8pPr>
            <a:lvl9pPr marL="274258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628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088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587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398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964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1653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2400"/>
            </a:lvl1pPr>
            <a:lvl2pPr marL="342821" indent="0">
              <a:buNone/>
              <a:defRPr sz="2100"/>
            </a:lvl2pPr>
            <a:lvl3pPr marL="685647" indent="0">
              <a:buNone/>
              <a:defRPr sz="1800"/>
            </a:lvl3pPr>
            <a:lvl4pPr marL="1028471" indent="0">
              <a:buNone/>
              <a:defRPr sz="1500"/>
            </a:lvl4pPr>
            <a:lvl5pPr marL="1371294" indent="0">
              <a:buNone/>
              <a:defRPr sz="1500"/>
            </a:lvl5pPr>
            <a:lvl6pPr marL="1714121" indent="0">
              <a:buNone/>
              <a:defRPr sz="1500"/>
            </a:lvl6pPr>
            <a:lvl7pPr marL="2056940" indent="0">
              <a:buNone/>
              <a:defRPr sz="1500"/>
            </a:lvl7pPr>
            <a:lvl8pPr marL="2399760" indent="0">
              <a:buNone/>
              <a:defRPr sz="1500"/>
            </a:lvl8pPr>
            <a:lvl9pPr marL="2742581"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479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e 1">
    <p:bg>
      <p:bgPr>
        <a:solidFill>
          <a:srgbClr val="0070C0"/>
        </a:solidFill>
        <a:effectLst/>
      </p:bgPr>
    </p:bg>
    <p:spTree>
      <p:nvGrpSpPr>
        <p:cNvPr id="1" name=""/>
        <p:cNvGrpSpPr/>
        <p:nvPr/>
      </p:nvGrpSpPr>
      <p:grpSpPr>
        <a:xfrm>
          <a:off x="0" y="0"/>
          <a:ext cx="0" cy="0"/>
          <a:chOff x="0" y="0"/>
          <a:chExt cx="0" cy="0"/>
        </a:xfrm>
      </p:grpSpPr>
      <p:sp>
        <p:nvSpPr>
          <p:cNvPr id="9" name="Title 9"/>
          <p:cNvSpPr>
            <a:spLocks noGrp="1"/>
          </p:cNvSpPr>
          <p:nvPr>
            <p:ph type="title"/>
          </p:nvPr>
        </p:nvSpPr>
        <p:spPr>
          <a:xfrm>
            <a:off x="628650" y="273847"/>
            <a:ext cx="7886700" cy="994172"/>
          </a:xfrm>
        </p:spPr>
        <p:txBody>
          <a:bodyPr/>
          <a:lstStyle/>
          <a:p>
            <a:endParaRPr lang="en-US"/>
          </a:p>
        </p:txBody>
      </p:sp>
      <p:sp>
        <p:nvSpPr>
          <p:cNvPr id="10" name="Content Placeholder 10"/>
          <p:cNvSpPr>
            <a:spLocks noGrp="1"/>
          </p:cNvSpPr>
          <p:nvPr>
            <p:ph idx="1"/>
          </p:nvPr>
        </p:nvSpPr>
        <p:spPr>
          <a:xfrm>
            <a:off x="628650" y="1369219"/>
            <a:ext cx="7886700" cy="3263504"/>
          </a:xfrm>
        </p:spPr>
        <p:txBody>
          <a:bodyPr/>
          <a:lstStyle/>
          <a:p>
            <a:endParaRPr lang="en-US"/>
          </a:p>
        </p:txBody>
      </p:sp>
      <p:pic>
        <p:nvPicPr>
          <p:cNvPr id="6" name="Picture 5" descr="00 Logo Master Taspen Life white.png"/>
          <p:cNvPicPr>
            <a:picLocks noChangeAspect="1"/>
          </p:cNvPicPr>
          <p:nvPr userDrawn="1"/>
        </p:nvPicPr>
        <p:blipFill>
          <a:blip r:embed="rId2" cstate="print"/>
          <a:stretch>
            <a:fillRect/>
          </a:stretch>
        </p:blipFill>
        <p:spPr>
          <a:xfrm>
            <a:off x="8107682" y="109385"/>
            <a:ext cx="975360" cy="544721"/>
          </a:xfrm>
          <a:prstGeom prst="rect">
            <a:avLst/>
          </a:prstGeom>
        </p:spPr>
      </p:pic>
    </p:spTree>
    <p:extLst>
      <p:ext uri="{BB962C8B-B14F-4D97-AF65-F5344CB8AC3E}">
        <p14:creationId xmlns:p14="http://schemas.microsoft.com/office/powerpoint/2010/main" val="2657212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040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285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21" indent="0" algn="ctr">
              <a:buNone/>
              <a:defRPr sz="1500"/>
            </a:lvl2pPr>
            <a:lvl3pPr marL="685647" indent="0" algn="ctr">
              <a:buNone/>
              <a:defRPr sz="1400"/>
            </a:lvl3pPr>
            <a:lvl4pPr marL="1028471" indent="0" algn="ctr">
              <a:buNone/>
              <a:defRPr sz="1200"/>
            </a:lvl4pPr>
            <a:lvl5pPr marL="1371294" indent="0" algn="ctr">
              <a:buNone/>
              <a:defRPr sz="1200"/>
            </a:lvl5pPr>
            <a:lvl6pPr marL="1714121" indent="0" algn="ctr">
              <a:buNone/>
              <a:defRPr sz="1200"/>
            </a:lvl6pPr>
            <a:lvl7pPr marL="2056940" indent="0" algn="ctr">
              <a:buNone/>
              <a:defRPr sz="1200"/>
            </a:lvl7pPr>
            <a:lvl8pPr marL="2399760" indent="0" algn="ctr">
              <a:buNone/>
              <a:defRPr sz="1200"/>
            </a:lvl8pPr>
            <a:lvl9pPr marL="274258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1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167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21" indent="0">
              <a:buNone/>
              <a:defRPr sz="1500">
                <a:solidFill>
                  <a:schemeClr val="tx1">
                    <a:tint val="75000"/>
                  </a:schemeClr>
                </a:solidFill>
              </a:defRPr>
            </a:lvl2pPr>
            <a:lvl3pPr marL="685647" indent="0">
              <a:buNone/>
              <a:defRPr sz="1400">
                <a:solidFill>
                  <a:schemeClr val="tx1">
                    <a:tint val="75000"/>
                  </a:schemeClr>
                </a:solidFill>
              </a:defRPr>
            </a:lvl3pPr>
            <a:lvl4pPr marL="1028471" indent="0">
              <a:buNone/>
              <a:defRPr sz="1200">
                <a:solidFill>
                  <a:schemeClr val="tx1">
                    <a:tint val="75000"/>
                  </a:schemeClr>
                </a:solidFill>
              </a:defRPr>
            </a:lvl4pPr>
            <a:lvl5pPr marL="1371294" indent="0">
              <a:buNone/>
              <a:defRPr sz="1200">
                <a:solidFill>
                  <a:schemeClr val="tx1">
                    <a:tint val="75000"/>
                  </a:schemeClr>
                </a:solidFill>
              </a:defRPr>
            </a:lvl5pPr>
            <a:lvl6pPr marL="1714121" indent="0">
              <a:buNone/>
              <a:defRPr sz="1200">
                <a:solidFill>
                  <a:schemeClr val="tx1">
                    <a:tint val="75000"/>
                  </a:schemeClr>
                </a:solidFill>
              </a:defRPr>
            </a:lvl6pPr>
            <a:lvl7pPr marL="2056940" indent="0">
              <a:buNone/>
              <a:defRPr sz="1200">
                <a:solidFill>
                  <a:schemeClr val="tx1">
                    <a:tint val="75000"/>
                  </a:schemeClr>
                </a:solidFill>
              </a:defRPr>
            </a:lvl7pPr>
            <a:lvl8pPr marL="2399760" indent="0">
              <a:buNone/>
              <a:defRPr sz="1200">
                <a:solidFill>
                  <a:schemeClr val="tx1">
                    <a:tint val="75000"/>
                  </a:schemeClr>
                </a:solidFill>
              </a:defRPr>
            </a:lvl8pPr>
            <a:lvl9pPr marL="274258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31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4599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436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086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967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322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e 2">
    <p:bg>
      <p:bgPr>
        <a:solidFill>
          <a:schemeClr val="accent4"/>
        </a:solid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628650" y="273847"/>
            <a:ext cx="7886700" cy="994172"/>
          </a:xfrm>
        </p:spPr>
        <p:txBody>
          <a:bodyPr/>
          <a:lstStyle/>
          <a:p>
            <a:endParaRPr lang="en-US"/>
          </a:p>
        </p:txBody>
      </p:sp>
      <p:sp>
        <p:nvSpPr>
          <p:cNvPr id="7" name="Content Placeholder 4"/>
          <p:cNvSpPr>
            <a:spLocks noGrp="1"/>
          </p:cNvSpPr>
          <p:nvPr>
            <p:ph idx="1"/>
          </p:nvPr>
        </p:nvSpPr>
        <p:spPr>
          <a:xfrm>
            <a:off x="628650" y="1369219"/>
            <a:ext cx="7886700" cy="3263504"/>
          </a:xfrm>
        </p:spPr>
        <p:txBody>
          <a:bodyPr/>
          <a:lstStyle/>
          <a:p>
            <a:endParaRPr lang="en-US" dirty="0"/>
          </a:p>
        </p:txBody>
      </p:sp>
      <p:pic>
        <p:nvPicPr>
          <p:cNvPr id="8" name="Picture 7" descr="00 Logo Master Taspen Life white.png"/>
          <p:cNvPicPr>
            <a:picLocks noChangeAspect="1"/>
          </p:cNvPicPr>
          <p:nvPr userDrawn="1"/>
        </p:nvPicPr>
        <p:blipFill>
          <a:blip r:embed="rId2" cstate="print"/>
          <a:stretch>
            <a:fillRect/>
          </a:stretch>
        </p:blipFill>
        <p:spPr>
          <a:xfrm>
            <a:off x="8107682" y="109385"/>
            <a:ext cx="975360" cy="544721"/>
          </a:xfrm>
          <a:prstGeom prst="rect">
            <a:avLst/>
          </a:prstGeom>
        </p:spPr>
      </p:pic>
    </p:spTree>
    <p:extLst>
      <p:ext uri="{BB962C8B-B14F-4D97-AF65-F5344CB8AC3E}">
        <p14:creationId xmlns:p14="http://schemas.microsoft.com/office/powerpoint/2010/main" val="3133570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2400"/>
            </a:lvl1pPr>
            <a:lvl2pPr marL="342821" indent="0">
              <a:buNone/>
              <a:defRPr sz="2100"/>
            </a:lvl2pPr>
            <a:lvl3pPr marL="685647" indent="0">
              <a:buNone/>
              <a:defRPr sz="1800"/>
            </a:lvl3pPr>
            <a:lvl4pPr marL="1028471" indent="0">
              <a:buNone/>
              <a:defRPr sz="1500"/>
            </a:lvl4pPr>
            <a:lvl5pPr marL="1371294" indent="0">
              <a:buNone/>
              <a:defRPr sz="1500"/>
            </a:lvl5pPr>
            <a:lvl6pPr marL="1714121" indent="0">
              <a:buNone/>
              <a:defRPr sz="1500"/>
            </a:lvl6pPr>
            <a:lvl7pPr marL="2056940" indent="0">
              <a:buNone/>
              <a:defRPr sz="1500"/>
            </a:lvl7pPr>
            <a:lvl8pPr marL="2399760" indent="0">
              <a:buNone/>
              <a:defRPr sz="1500"/>
            </a:lvl8pPr>
            <a:lvl9pPr marL="2742581"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8167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4756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2"/>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2"/>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6034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21" indent="0" algn="ctr">
              <a:buNone/>
              <a:defRPr sz="1500"/>
            </a:lvl2pPr>
            <a:lvl3pPr marL="685647" indent="0" algn="ctr">
              <a:buNone/>
              <a:defRPr sz="1400"/>
            </a:lvl3pPr>
            <a:lvl4pPr marL="1028471" indent="0" algn="ctr">
              <a:buNone/>
              <a:defRPr sz="1200"/>
            </a:lvl4pPr>
            <a:lvl5pPr marL="1371294" indent="0" algn="ctr">
              <a:buNone/>
              <a:defRPr sz="1200"/>
            </a:lvl5pPr>
            <a:lvl6pPr marL="1714121" indent="0" algn="ctr">
              <a:buNone/>
              <a:defRPr sz="1200"/>
            </a:lvl6pPr>
            <a:lvl7pPr marL="2056940" indent="0" algn="ctr">
              <a:buNone/>
              <a:defRPr sz="1200"/>
            </a:lvl7pPr>
            <a:lvl8pPr marL="2399760" indent="0" algn="ctr">
              <a:buNone/>
              <a:defRPr sz="1200"/>
            </a:lvl8pPr>
            <a:lvl9pPr marL="274258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3999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6429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21" indent="0">
              <a:buNone/>
              <a:defRPr sz="1500">
                <a:solidFill>
                  <a:schemeClr val="tx1">
                    <a:tint val="75000"/>
                  </a:schemeClr>
                </a:solidFill>
              </a:defRPr>
            </a:lvl2pPr>
            <a:lvl3pPr marL="685647" indent="0">
              <a:buNone/>
              <a:defRPr sz="1400">
                <a:solidFill>
                  <a:schemeClr val="tx1">
                    <a:tint val="75000"/>
                  </a:schemeClr>
                </a:solidFill>
              </a:defRPr>
            </a:lvl3pPr>
            <a:lvl4pPr marL="1028471" indent="0">
              <a:buNone/>
              <a:defRPr sz="1200">
                <a:solidFill>
                  <a:schemeClr val="tx1">
                    <a:tint val="75000"/>
                  </a:schemeClr>
                </a:solidFill>
              </a:defRPr>
            </a:lvl4pPr>
            <a:lvl5pPr marL="1371294" indent="0">
              <a:buNone/>
              <a:defRPr sz="1200">
                <a:solidFill>
                  <a:schemeClr val="tx1">
                    <a:tint val="75000"/>
                  </a:schemeClr>
                </a:solidFill>
              </a:defRPr>
            </a:lvl5pPr>
            <a:lvl6pPr marL="1714121" indent="0">
              <a:buNone/>
              <a:defRPr sz="1200">
                <a:solidFill>
                  <a:schemeClr val="tx1">
                    <a:tint val="75000"/>
                  </a:schemeClr>
                </a:solidFill>
              </a:defRPr>
            </a:lvl6pPr>
            <a:lvl7pPr marL="2056940" indent="0">
              <a:buNone/>
              <a:defRPr sz="1200">
                <a:solidFill>
                  <a:schemeClr val="tx1">
                    <a:tint val="75000"/>
                  </a:schemeClr>
                </a:solidFill>
              </a:defRPr>
            </a:lvl7pPr>
            <a:lvl8pPr marL="2399760" indent="0">
              <a:buNone/>
              <a:defRPr sz="1200">
                <a:solidFill>
                  <a:schemeClr val="tx1">
                    <a:tint val="75000"/>
                  </a:schemeClr>
                </a:solidFill>
              </a:defRPr>
            </a:lvl8pPr>
            <a:lvl9pPr marL="274258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2911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664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7539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1238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727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and Caption">
    <p:spTree>
      <p:nvGrpSpPr>
        <p:cNvPr id="1" name=""/>
        <p:cNvGrpSpPr/>
        <p:nvPr/>
      </p:nvGrpSpPr>
      <p:grpSpPr>
        <a:xfrm>
          <a:off x="0" y="0"/>
          <a:ext cx="0" cy="0"/>
          <a:chOff x="0" y="0"/>
          <a:chExt cx="0" cy="0"/>
        </a:xfrm>
      </p:grpSpPr>
      <p:sp>
        <p:nvSpPr>
          <p:cNvPr id="8" name="Title 3"/>
          <p:cNvSpPr>
            <a:spLocks noGrp="1"/>
          </p:cNvSpPr>
          <p:nvPr>
            <p:ph type="title"/>
          </p:nvPr>
        </p:nvSpPr>
        <p:spPr>
          <a:xfrm>
            <a:off x="4741816" y="273847"/>
            <a:ext cx="3773534" cy="994172"/>
          </a:xfrm>
        </p:spPr>
        <p:txBody>
          <a:bodyPr/>
          <a:lstStyle/>
          <a:p>
            <a:endParaRPr lang="en-US" dirty="0"/>
          </a:p>
        </p:txBody>
      </p:sp>
      <p:sp>
        <p:nvSpPr>
          <p:cNvPr id="9" name="Content Placeholder 4"/>
          <p:cNvSpPr>
            <a:spLocks noGrp="1"/>
          </p:cNvSpPr>
          <p:nvPr>
            <p:ph idx="1"/>
          </p:nvPr>
        </p:nvSpPr>
        <p:spPr>
          <a:xfrm>
            <a:off x="4741820" y="1369219"/>
            <a:ext cx="3773533" cy="3263504"/>
          </a:xfrm>
        </p:spPr>
        <p:txBody>
          <a:bodyPr/>
          <a:lstStyle/>
          <a:p>
            <a:endParaRPr lang="en-US" dirty="0"/>
          </a:p>
        </p:txBody>
      </p:sp>
      <p:pic>
        <p:nvPicPr>
          <p:cNvPr id="10" name="Picture 9"/>
          <p:cNvPicPr>
            <a:picLocks noChangeAspect="1"/>
          </p:cNvPicPr>
          <p:nvPr userDrawn="1"/>
        </p:nvPicPr>
        <p:blipFill>
          <a:blip r:embed="rId2" cstate="print"/>
          <a:srcRect r="6345"/>
          <a:stretch>
            <a:fillRect/>
          </a:stretch>
        </p:blipFill>
        <p:spPr>
          <a:xfrm>
            <a:off x="1" y="0"/>
            <a:ext cx="4305106" cy="5143500"/>
          </a:xfrm>
          <a:prstGeom prst="rect">
            <a:avLst/>
          </a:prstGeom>
        </p:spPr>
      </p:pic>
      <p:pic>
        <p:nvPicPr>
          <p:cNvPr id="7" name="Picture 4" descr="C:\Users\BRI\Downloads\unnamed Taspen lif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40756" t="1605" r="13791" b="84224"/>
          <a:stretch/>
        </p:blipFill>
        <p:spPr>
          <a:xfrm>
            <a:off x="4322887" y="4646054"/>
            <a:ext cx="4846873" cy="511959"/>
          </a:xfrm>
          <a:prstGeom prst="rect">
            <a:avLst/>
          </a:prstGeom>
        </p:spPr>
      </p:pic>
    </p:spTree>
    <p:extLst>
      <p:ext uri="{BB962C8B-B14F-4D97-AF65-F5344CB8AC3E}">
        <p14:creationId xmlns:p14="http://schemas.microsoft.com/office/powerpoint/2010/main" val="1402249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1262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2400"/>
            </a:lvl1pPr>
            <a:lvl2pPr marL="342821" indent="0">
              <a:buNone/>
              <a:defRPr sz="2100"/>
            </a:lvl2pPr>
            <a:lvl3pPr marL="685647" indent="0">
              <a:buNone/>
              <a:defRPr sz="1800"/>
            </a:lvl3pPr>
            <a:lvl4pPr marL="1028471" indent="0">
              <a:buNone/>
              <a:defRPr sz="1500"/>
            </a:lvl4pPr>
            <a:lvl5pPr marL="1371294" indent="0">
              <a:buNone/>
              <a:defRPr sz="1500"/>
            </a:lvl5pPr>
            <a:lvl6pPr marL="1714121" indent="0">
              <a:buNone/>
              <a:defRPr sz="1500"/>
            </a:lvl6pPr>
            <a:lvl7pPr marL="2056940" indent="0">
              <a:buNone/>
              <a:defRPr sz="1500"/>
            </a:lvl7pPr>
            <a:lvl8pPr marL="2399760" indent="0">
              <a:buNone/>
              <a:defRPr sz="1500"/>
            </a:lvl8pPr>
            <a:lvl9pPr marL="2742581"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21" indent="0">
              <a:buNone/>
              <a:defRPr sz="1100"/>
            </a:lvl2pPr>
            <a:lvl3pPr marL="685647" indent="0">
              <a:buNone/>
              <a:defRPr sz="900"/>
            </a:lvl3pPr>
            <a:lvl4pPr marL="1028471" indent="0">
              <a:buNone/>
              <a:defRPr sz="800"/>
            </a:lvl4pPr>
            <a:lvl5pPr marL="1371294" indent="0">
              <a:buNone/>
              <a:defRPr sz="800"/>
            </a:lvl5pPr>
            <a:lvl6pPr marL="1714121" indent="0">
              <a:buNone/>
              <a:defRPr sz="800"/>
            </a:lvl6pPr>
            <a:lvl7pPr marL="2056940" indent="0">
              <a:buNone/>
              <a:defRPr sz="800"/>
            </a:lvl7pPr>
            <a:lvl8pPr marL="2399760" indent="0">
              <a:buNone/>
              <a:defRPr sz="800"/>
            </a:lvl8pPr>
            <a:lvl9pPr marL="274258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0390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6251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2"/>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2"/>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8517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5200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
        <p:nvSpPr>
          <p:cNvPr id="7" name="Slide Number Placeholder 13">
            <a:extLst>
              <a:ext uri="{FF2B5EF4-FFF2-40B4-BE49-F238E27FC236}">
                <a16:creationId xmlns:a16="http://schemas.microsoft.com/office/drawing/2014/main" id="{18CDBE3C-FADD-47E9-B14E-0F08B8E67206}"/>
              </a:ext>
            </a:extLst>
          </p:cNvPr>
          <p:cNvSpPr txBox="1">
            <a:spLocks/>
          </p:cNvSpPr>
          <p:nvPr userDrawn="1"/>
        </p:nvSpPr>
        <p:spPr>
          <a:xfrm>
            <a:off x="8477946" y="4812367"/>
            <a:ext cx="530254" cy="170035"/>
          </a:xfrm>
          <a:prstGeom prst="rect">
            <a:avLst/>
          </a:prstGeom>
        </p:spPr>
        <p:txBody>
          <a:bodyPr vert="horz" lIns="91422" tIns="45711" rIns="91422" bIns="45711"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0EEBF-E97C-49FF-B05B-3B4D348638DC}" type="slidenum">
              <a:rPr lang="en-US" sz="1100" smtClean="0">
                <a:solidFill>
                  <a:srgbClr val="002060"/>
                </a:solidFill>
              </a:rPr>
              <a:pPr/>
              <a:t>‹#›</a:t>
            </a:fld>
            <a:endParaRPr lang="en-US" sz="1100" dirty="0">
              <a:solidFill>
                <a:srgbClr val="002060"/>
              </a:solidFill>
            </a:endParaRPr>
          </a:p>
        </p:txBody>
      </p:sp>
    </p:spTree>
    <p:extLst>
      <p:ext uri="{BB962C8B-B14F-4D97-AF65-F5344CB8AC3E}">
        <p14:creationId xmlns:p14="http://schemas.microsoft.com/office/powerpoint/2010/main" val="464719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5206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0841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9980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488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10" name="Text Placeholder 8"/>
          <p:cNvSpPr>
            <a:spLocks noGrp="1"/>
          </p:cNvSpPr>
          <p:nvPr userDrawn="1"/>
        </p:nvSpPr>
        <p:spPr>
          <a:xfrm>
            <a:off x="484692" y="3823097"/>
            <a:ext cx="8174623" cy="685800"/>
          </a:xfrm>
          <a:prstGeom prst="rect">
            <a:avLst/>
          </a:prstGeom>
        </p:spPr>
        <p:txBody>
          <a:bodyPr vert="horz" lIns="68580" tIns="34290" rIns="68580" bIns="34290" rtlCol="0">
            <a:normAutofit/>
          </a:bodyPr>
          <a:lstStyle>
            <a:lvl1pPr marL="0" indent="0" algn="l" defTabSz="914400" rtl="0" eaLnBrk="1" latinLnBrk="0" hangingPunct="1">
              <a:lnSpc>
                <a:spcPct val="150000"/>
              </a:lnSpc>
              <a:spcBef>
                <a:spcPts val="1000"/>
              </a:spcBef>
              <a:buFont typeface="Arial" charset="0"/>
              <a:buNone/>
              <a:defRPr lang="en-US" sz="1400" kern="1200" smtClean="0">
                <a:solidFill>
                  <a:schemeClr val="bg1">
                    <a:lumMod val="50000"/>
                  </a:schemeClr>
                </a:solidFill>
                <a:effectLst/>
                <a:latin typeface="Neo Sans Pro" charset="0"/>
                <a:ea typeface="Neo Sans Pro" charset="0"/>
                <a:cs typeface="Neo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Neo Sans Pro" charset="0"/>
                <a:ea typeface="Neo Sans Pro" charset="0"/>
                <a:cs typeface="Neo Sans Pr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Neo Sans Pro" charset="0"/>
                <a:ea typeface="Neo Sans Pro" charset="0"/>
                <a:cs typeface="Neo Sans Pr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solidFill>
                <a:schemeClr val="tx1"/>
              </a:solidFill>
            </a:endParaRPr>
          </a:p>
        </p:txBody>
      </p:sp>
      <p:sp>
        <p:nvSpPr>
          <p:cNvPr id="11" name="Title 2"/>
          <p:cNvSpPr>
            <a:spLocks noGrp="1"/>
          </p:cNvSpPr>
          <p:nvPr>
            <p:ph type="title"/>
          </p:nvPr>
        </p:nvSpPr>
        <p:spPr>
          <a:xfrm>
            <a:off x="629841" y="273847"/>
            <a:ext cx="7886700" cy="994172"/>
          </a:xfrm>
        </p:spPr>
        <p:txBody>
          <a:bodyPr/>
          <a:lstStyle/>
          <a:p>
            <a:endParaRPr lang="en-US" dirty="0"/>
          </a:p>
        </p:txBody>
      </p:sp>
      <p:pic>
        <p:nvPicPr>
          <p:cNvPr id="12" name="Picture 11"/>
          <p:cNvPicPr>
            <a:picLocks noChangeAspect="1"/>
          </p:cNvPicPr>
          <p:nvPr userDrawn="1"/>
        </p:nvPicPr>
        <p:blipFill>
          <a:blip r:embed="rId2" cstate="print"/>
          <a:stretch>
            <a:fillRect/>
          </a:stretch>
        </p:blipFill>
        <p:spPr>
          <a:xfrm>
            <a:off x="628648" y="1279481"/>
            <a:ext cx="7887892" cy="2396967"/>
          </a:xfrm>
          <a:prstGeom prst="rect">
            <a:avLst/>
          </a:prstGeom>
        </p:spPr>
      </p:pic>
      <p:sp>
        <p:nvSpPr>
          <p:cNvPr id="13" name="Text Placeholder 12"/>
          <p:cNvSpPr>
            <a:spLocks noGrp="1"/>
          </p:cNvSpPr>
          <p:nvPr>
            <p:ph type="body" idx="1"/>
          </p:nvPr>
        </p:nvSpPr>
        <p:spPr>
          <a:xfrm>
            <a:off x="628653" y="3673931"/>
            <a:ext cx="7887891" cy="884381"/>
          </a:xfrm>
        </p:spPr>
        <p:txBody>
          <a:bodyPr/>
          <a:lstStyle/>
          <a:p>
            <a:endParaRPr lang="en-US" dirty="0"/>
          </a:p>
        </p:txBody>
      </p:sp>
      <p:pic>
        <p:nvPicPr>
          <p:cNvPr id="8" name="Picture 4" descr="C:\Users\BRI\Downloads\unnamed Taspen lif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3">
            <a:extLst>
              <a:ext uri="{FF2B5EF4-FFF2-40B4-BE49-F238E27FC236}">
                <a16:creationId xmlns:a16="http://schemas.microsoft.com/office/drawing/2014/main" id="{18CDBE3C-FADD-47E9-B14E-0F08B8E67206}"/>
              </a:ext>
            </a:extLst>
          </p:cNvPr>
          <p:cNvSpPr txBox="1">
            <a:spLocks/>
          </p:cNvSpPr>
          <p:nvPr userDrawn="1"/>
        </p:nvSpPr>
        <p:spPr>
          <a:xfrm>
            <a:off x="8477948" y="4777983"/>
            <a:ext cx="530254" cy="170035"/>
          </a:xfrm>
          <a:prstGeom prst="rect">
            <a:avLst/>
          </a:prstGeom>
        </p:spPr>
        <p:txBody>
          <a:bodyPr vert="horz" lIns="91404" tIns="45702" rIns="91404" bIns="45702"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0EEBF-E97C-49FF-B05B-3B4D348638DC}" type="slidenum">
              <a:rPr lang="en-US" sz="1100" smtClean="0">
                <a:solidFill>
                  <a:srgbClr val="002060"/>
                </a:solidFill>
              </a:rPr>
              <a:pPr/>
              <a:t>‹#›</a:t>
            </a:fld>
            <a:endParaRPr lang="en-US" sz="1100" dirty="0">
              <a:solidFill>
                <a:srgbClr val="002060"/>
              </a:solidFill>
            </a:endParaRPr>
          </a:p>
        </p:txBody>
      </p:sp>
      <p:pic>
        <p:nvPicPr>
          <p:cNvPr id="15" name="Picture 6"/>
          <p:cNvPicPr>
            <a:picLocks noChangeAspect="1"/>
          </p:cNvPicPr>
          <p:nvPr userDrawn="1"/>
        </p:nvPicPr>
        <p:blipFill>
          <a:blip r:embed="rId4" cstate="print">
            <a:extLst>
              <a:ext uri="{28A0092B-C50C-407E-A947-70E740481C1C}">
                <a14:useLocalDpi xmlns:a14="http://schemas.microsoft.com/office/drawing/2010/main" val="0"/>
              </a:ext>
            </a:extLst>
          </a:blip>
          <a:srcRect l="40756" t="1605" r="13791" b="84224"/>
          <a:stretch>
            <a:fillRect/>
          </a:stretch>
        </p:blipFill>
        <p:spPr bwMode="auto">
          <a:xfrm>
            <a:off x="-204326" y="487928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7473823" y="4950322"/>
            <a:ext cx="1418219"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8" name="Picture 18" descr="C:\Users\Dinda\Documents\ACA\! WORK\Bayu\185-1853646_creativity-27-the-best-advertising-and-desig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79751" y="4978899"/>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516097" y="4937621"/>
            <a:ext cx="2327713"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srgbClr val="FFFFFF"/>
                </a:solidFill>
                <a:latin typeface="Calibri" pitchFamily="34" charset="0"/>
              </a:rPr>
              <a:t>021-50998899</a:t>
            </a:r>
            <a:r>
              <a:rPr lang="en-US" sz="800" b="1" baseline="0" dirty="0">
                <a:solidFill>
                  <a:srgbClr val="FFFFFF"/>
                </a:solidFill>
                <a:latin typeface="Calibri" pitchFamily="34" charset="0"/>
              </a:rPr>
              <a:t> </a:t>
            </a:r>
            <a:r>
              <a:rPr lang="en-US" sz="800" b="1" dirty="0">
                <a:solidFill>
                  <a:schemeClr val="bg1"/>
                </a:solidFill>
                <a:latin typeface="Calibri" panose="020F0502020204030204" pitchFamily="34" charset="0"/>
                <a:cs typeface="Calibri" panose="020F0502020204030204" pitchFamily="34" charset="0"/>
              </a:rPr>
              <a:t>|       081357998899</a:t>
            </a:r>
          </a:p>
        </p:txBody>
      </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9626" y="4971148"/>
            <a:ext cx="141567" cy="148960"/>
          </a:xfrm>
          <a:prstGeom prst="rect">
            <a:avLst/>
          </a:prstGeom>
        </p:spPr>
      </p:pic>
      <p:pic>
        <p:nvPicPr>
          <p:cNvPr id="22" name="Picture 6" descr="Phone &amp; Fax - White Phone Icon Vector Clipart - Full Size Clipart  (#1643120) - PinClipart"/>
          <p:cNvPicPr>
            <a:picLocks noChangeAspect="1" noChangeArrowheads="1"/>
          </p:cNvPicPr>
          <p:nvPr userDrawn="1"/>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419365" y="4968685"/>
            <a:ext cx="123349" cy="12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429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9393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1504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3320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671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0"/>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4715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76447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7103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6051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1683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050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Separate Caption">
    <p:spTree>
      <p:nvGrpSpPr>
        <p:cNvPr id="1" name=""/>
        <p:cNvGrpSpPr/>
        <p:nvPr/>
      </p:nvGrpSpPr>
      <p:grpSpPr>
        <a:xfrm>
          <a:off x="0" y="0"/>
          <a:ext cx="0" cy="0"/>
          <a:chOff x="0" y="0"/>
          <a:chExt cx="0" cy="0"/>
        </a:xfrm>
      </p:grpSpPr>
      <p:sp>
        <p:nvSpPr>
          <p:cNvPr id="6" name="Text Placeholder 8"/>
          <p:cNvSpPr>
            <a:spLocks noGrp="1"/>
          </p:cNvSpPr>
          <p:nvPr userDrawn="1"/>
        </p:nvSpPr>
        <p:spPr>
          <a:xfrm>
            <a:off x="484692" y="3823097"/>
            <a:ext cx="8174623" cy="685800"/>
          </a:xfrm>
          <a:prstGeom prst="rect">
            <a:avLst/>
          </a:prstGeom>
        </p:spPr>
        <p:txBody>
          <a:bodyPr vert="horz" lIns="68580" tIns="34290" rIns="68580" bIns="34290" rtlCol="0">
            <a:normAutofit/>
          </a:bodyPr>
          <a:lstStyle>
            <a:lvl1pPr marL="0" indent="0" algn="l" defTabSz="914400" rtl="0" eaLnBrk="1" latinLnBrk="0" hangingPunct="1">
              <a:lnSpc>
                <a:spcPct val="150000"/>
              </a:lnSpc>
              <a:spcBef>
                <a:spcPts val="1000"/>
              </a:spcBef>
              <a:buFont typeface="Arial" charset="0"/>
              <a:buNone/>
              <a:defRPr lang="en-US" sz="1400" kern="1200" smtClean="0">
                <a:solidFill>
                  <a:schemeClr val="bg1">
                    <a:lumMod val="50000"/>
                  </a:schemeClr>
                </a:solidFill>
                <a:effectLst/>
                <a:latin typeface="Neo Sans Pro" charset="0"/>
                <a:ea typeface="Neo Sans Pro" charset="0"/>
                <a:cs typeface="Neo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Neo Sans Pro" charset="0"/>
                <a:ea typeface="Neo Sans Pro" charset="0"/>
                <a:cs typeface="Neo Sans Pr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Neo Sans Pro" charset="0"/>
                <a:ea typeface="Neo Sans Pro" charset="0"/>
                <a:cs typeface="Neo Sans Pr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solidFill>
                <a:schemeClr val="tx1"/>
              </a:solidFill>
            </a:endParaRPr>
          </a:p>
        </p:txBody>
      </p:sp>
      <p:sp>
        <p:nvSpPr>
          <p:cNvPr id="7" name="Title 1"/>
          <p:cNvSpPr>
            <a:spLocks noGrp="1"/>
          </p:cNvSpPr>
          <p:nvPr>
            <p:ph type="title"/>
          </p:nvPr>
        </p:nvSpPr>
        <p:spPr>
          <a:xfrm>
            <a:off x="629841" y="273847"/>
            <a:ext cx="7886700" cy="994172"/>
          </a:xfrm>
        </p:spPr>
        <p:txBody>
          <a:bodyPr/>
          <a:lstStyle/>
          <a:p>
            <a:endParaRPr lang="en-US"/>
          </a:p>
        </p:txBody>
      </p:sp>
      <p:sp>
        <p:nvSpPr>
          <p:cNvPr id="8" name="Text Placeholder 3"/>
          <p:cNvSpPr>
            <a:spLocks noGrp="1"/>
          </p:cNvSpPr>
          <p:nvPr>
            <p:ph type="body" idx="1"/>
          </p:nvPr>
        </p:nvSpPr>
        <p:spPr>
          <a:xfrm>
            <a:off x="628650" y="3735082"/>
            <a:ext cx="3868340" cy="903002"/>
          </a:xfrm>
        </p:spPr>
        <p:txBody>
          <a:bodyPr/>
          <a:lstStyle/>
          <a:p>
            <a:endParaRPr lang="en-US" dirty="0"/>
          </a:p>
        </p:txBody>
      </p:sp>
      <p:sp>
        <p:nvSpPr>
          <p:cNvPr id="9" name="Text Placeholder 5"/>
          <p:cNvSpPr>
            <a:spLocks noGrp="1"/>
          </p:cNvSpPr>
          <p:nvPr>
            <p:ph type="body" sz="quarter" idx="3"/>
          </p:nvPr>
        </p:nvSpPr>
        <p:spPr>
          <a:xfrm>
            <a:off x="4695656" y="3735082"/>
            <a:ext cx="3796286" cy="903002"/>
          </a:xfrm>
        </p:spPr>
        <p:txBody>
          <a:bodyPr/>
          <a:lstStyle/>
          <a:p>
            <a:endParaRPr lang="en-US" dirty="0"/>
          </a:p>
        </p:txBody>
      </p:sp>
      <p:pic>
        <p:nvPicPr>
          <p:cNvPr id="12" name="Picture 11"/>
          <p:cNvPicPr>
            <a:picLocks noChangeAspect="1"/>
          </p:cNvPicPr>
          <p:nvPr userDrawn="1"/>
        </p:nvPicPr>
        <p:blipFill>
          <a:blip r:embed="rId2" cstate="print"/>
          <a:stretch>
            <a:fillRect/>
          </a:stretch>
        </p:blipFill>
        <p:spPr>
          <a:xfrm>
            <a:off x="607688" y="1341837"/>
            <a:ext cx="7908857" cy="2319428"/>
          </a:xfrm>
          <a:prstGeom prst="rect">
            <a:avLst/>
          </a:prstGeom>
        </p:spPr>
      </p:pic>
      <p:pic>
        <p:nvPicPr>
          <p:cNvPr id="11" name="Picture 4" descr="C:\Users\BRI\Downloads\unnamed Taspen lif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18CDBE3C-FADD-47E9-B14E-0F08B8E67206}"/>
              </a:ext>
            </a:extLst>
          </p:cNvPr>
          <p:cNvSpPr txBox="1">
            <a:spLocks/>
          </p:cNvSpPr>
          <p:nvPr userDrawn="1"/>
        </p:nvSpPr>
        <p:spPr>
          <a:xfrm>
            <a:off x="8477948" y="4777983"/>
            <a:ext cx="530254" cy="170035"/>
          </a:xfrm>
          <a:prstGeom prst="rect">
            <a:avLst/>
          </a:prstGeom>
        </p:spPr>
        <p:txBody>
          <a:bodyPr vert="horz" lIns="91404" tIns="45702" rIns="91404" bIns="45702"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0EEBF-E97C-49FF-B05B-3B4D348638DC}" type="slidenum">
              <a:rPr lang="en-US" sz="1100" smtClean="0">
                <a:solidFill>
                  <a:srgbClr val="002060"/>
                </a:solidFill>
              </a:rPr>
              <a:pPr/>
              <a:t>‹#›</a:t>
            </a:fld>
            <a:endParaRPr lang="en-US" sz="1100" dirty="0">
              <a:solidFill>
                <a:srgbClr val="002060"/>
              </a:solidFill>
            </a:endParaRPr>
          </a:p>
        </p:txBody>
      </p:sp>
      <p:pic>
        <p:nvPicPr>
          <p:cNvPr id="15" name="Picture 6"/>
          <p:cNvPicPr>
            <a:picLocks noChangeAspect="1"/>
          </p:cNvPicPr>
          <p:nvPr userDrawn="1"/>
        </p:nvPicPr>
        <p:blipFill>
          <a:blip r:embed="rId4" cstate="print">
            <a:extLst>
              <a:ext uri="{28A0092B-C50C-407E-A947-70E740481C1C}">
                <a14:useLocalDpi xmlns:a14="http://schemas.microsoft.com/office/drawing/2010/main" val="0"/>
              </a:ext>
            </a:extLst>
          </a:blip>
          <a:srcRect l="40756" t="1605" r="13791" b="84224"/>
          <a:stretch>
            <a:fillRect/>
          </a:stretch>
        </p:blipFill>
        <p:spPr bwMode="auto">
          <a:xfrm>
            <a:off x="-204326" y="487928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7473823" y="4950322"/>
            <a:ext cx="1418219"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7" name="Picture 18" descr="C:\Users\Dinda\Documents\ACA\! WORK\Bayu\185-1853646_creativity-27-the-best-advertising-and-desig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79751" y="4978899"/>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516097" y="4937621"/>
            <a:ext cx="2327713"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srgbClr val="FFFFFF"/>
                </a:solidFill>
                <a:latin typeface="Calibri" pitchFamily="34" charset="0"/>
              </a:rPr>
              <a:t>021-50998899</a:t>
            </a:r>
            <a:r>
              <a:rPr lang="en-US" sz="800" b="1" baseline="0" dirty="0">
                <a:solidFill>
                  <a:srgbClr val="FFFFFF"/>
                </a:solidFill>
                <a:latin typeface="Calibri" pitchFamily="34" charset="0"/>
              </a:rPr>
              <a:t> </a:t>
            </a:r>
            <a:r>
              <a:rPr lang="en-US" sz="800" b="1" dirty="0">
                <a:solidFill>
                  <a:schemeClr val="bg1"/>
                </a:solidFill>
                <a:latin typeface="Calibri" panose="020F0502020204030204" pitchFamily="34" charset="0"/>
                <a:cs typeface="Calibri" panose="020F0502020204030204" pitchFamily="34" charset="0"/>
              </a:rPr>
              <a:t>|       081357998899</a:t>
            </a:r>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9626" y="4971148"/>
            <a:ext cx="141567" cy="148960"/>
          </a:xfrm>
          <a:prstGeom prst="rect">
            <a:avLst/>
          </a:prstGeom>
        </p:spPr>
      </p:pic>
      <p:pic>
        <p:nvPicPr>
          <p:cNvPr id="21" name="Picture 6" descr="Phone &amp; Fax - White Phone Icon Vector Clipart - Full Size Clipart  (#1643120) - PinClipart"/>
          <p:cNvPicPr>
            <a:picLocks noChangeAspect="1" noChangeArrowheads="1"/>
          </p:cNvPicPr>
          <p:nvPr userDrawn="1"/>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419365" y="4968685"/>
            <a:ext cx="123349" cy="12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81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7454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24934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7794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9214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4373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2275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5491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3645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3939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664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Caption 2">
    <p:spTree>
      <p:nvGrpSpPr>
        <p:cNvPr id="1" name=""/>
        <p:cNvGrpSpPr/>
        <p:nvPr/>
      </p:nvGrpSpPr>
      <p:grpSpPr>
        <a:xfrm>
          <a:off x="0" y="0"/>
          <a:ext cx="0" cy="0"/>
          <a:chOff x="0" y="0"/>
          <a:chExt cx="0" cy="0"/>
        </a:xfrm>
      </p:grpSpPr>
      <p:sp>
        <p:nvSpPr>
          <p:cNvPr id="5" name="Text Placeholder 8"/>
          <p:cNvSpPr>
            <a:spLocks noGrp="1"/>
          </p:cNvSpPr>
          <p:nvPr userDrawn="1"/>
        </p:nvSpPr>
        <p:spPr>
          <a:xfrm>
            <a:off x="484692" y="3823097"/>
            <a:ext cx="8174623" cy="685800"/>
          </a:xfrm>
          <a:prstGeom prst="rect">
            <a:avLst/>
          </a:prstGeom>
        </p:spPr>
        <p:txBody>
          <a:bodyPr vert="horz" lIns="68580" tIns="34290" rIns="68580" bIns="34290" rtlCol="0">
            <a:normAutofit/>
          </a:bodyPr>
          <a:lstStyle>
            <a:lvl1pPr marL="0" indent="0" algn="l" defTabSz="914400" rtl="0" eaLnBrk="1" latinLnBrk="0" hangingPunct="1">
              <a:lnSpc>
                <a:spcPct val="150000"/>
              </a:lnSpc>
              <a:spcBef>
                <a:spcPts val="1000"/>
              </a:spcBef>
              <a:buFont typeface="Arial" charset="0"/>
              <a:buNone/>
              <a:defRPr lang="en-US" sz="1400" kern="1200" smtClean="0">
                <a:solidFill>
                  <a:schemeClr val="bg1">
                    <a:lumMod val="50000"/>
                  </a:schemeClr>
                </a:solidFill>
                <a:effectLst/>
                <a:latin typeface="Neo Sans Pro" charset="0"/>
                <a:ea typeface="Neo Sans Pro" charset="0"/>
                <a:cs typeface="Neo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Neo Sans Pro" charset="0"/>
                <a:ea typeface="Neo Sans Pro" charset="0"/>
                <a:cs typeface="Neo Sans Pr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Neo Sans Pro" charset="0"/>
                <a:ea typeface="Neo Sans Pro" charset="0"/>
                <a:cs typeface="Neo Sans Pr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solidFill>
                <a:schemeClr val="tx1"/>
              </a:solidFill>
            </a:endParaRPr>
          </a:p>
        </p:txBody>
      </p:sp>
      <p:sp>
        <p:nvSpPr>
          <p:cNvPr id="6" name="Title 13"/>
          <p:cNvSpPr>
            <a:spLocks noGrp="1"/>
          </p:cNvSpPr>
          <p:nvPr>
            <p:ph type="title"/>
          </p:nvPr>
        </p:nvSpPr>
        <p:spPr>
          <a:xfrm>
            <a:off x="589292" y="493359"/>
            <a:ext cx="7653018" cy="539443"/>
          </a:xfrm>
        </p:spPr>
        <p:txBody>
          <a:bodyPr/>
          <a:lstStyle/>
          <a:p>
            <a:endParaRPr lang="en-US" dirty="0"/>
          </a:p>
        </p:txBody>
      </p:sp>
      <p:sp>
        <p:nvSpPr>
          <p:cNvPr id="7" name="Text Placeholder 15"/>
          <p:cNvSpPr>
            <a:spLocks noGrp="1"/>
          </p:cNvSpPr>
          <p:nvPr>
            <p:ph type="body" sz="half" idx="2"/>
          </p:nvPr>
        </p:nvSpPr>
        <p:spPr>
          <a:xfrm>
            <a:off x="629842" y="1165443"/>
            <a:ext cx="3793537" cy="3236298"/>
          </a:xfrm>
        </p:spPr>
        <p:txBody>
          <a:bodyPr/>
          <a:lstStyle/>
          <a:p>
            <a:endParaRPr lang="en-US" dirty="0"/>
          </a:p>
        </p:txBody>
      </p:sp>
      <p:pic>
        <p:nvPicPr>
          <p:cNvPr id="10" name="Picture 9"/>
          <p:cNvPicPr>
            <a:picLocks noChangeAspect="1"/>
          </p:cNvPicPr>
          <p:nvPr userDrawn="1"/>
        </p:nvPicPr>
        <p:blipFill>
          <a:blip r:embed="rId2" cstate="print"/>
          <a:stretch>
            <a:fillRect/>
          </a:stretch>
        </p:blipFill>
        <p:spPr>
          <a:xfrm>
            <a:off x="4553534" y="1152429"/>
            <a:ext cx="3737353" cy="3258629"/>
          </a:xfrm>
          <a:prstGeom prst="rect">
            <a:avLst/>
          </a:prstGeom>
        </p:spPr>
      </p:pic>
      <p:pic>
        <p:nvPicPr>
          <p:cNvPr id="9" name="Picture 4" descr="C:\Users\BRI\Downloads\unnamed Taspen lif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3">
            <a:extLst>
              <a:ext uri="{FF2B5EF4-FFF2-40B4-BE49-F238E27FC236}">
                <a16:creationId xmlns:a16="http://schemas.microsoft.com/office/drawing/2014/main" id="{18CDBE3C-FADD-47E9-B14E-0F08B8E67206}"/>
              </a:ext>
            </a:extLst>
          </p:cNvPr>
          <p:cNvSpPr txBox="1">
            <a:spLocks/>
          </p:cNvSpPr>
          <p:nvPr userDrawn="1"/>
        </p:nvSpPr>
        <p:spPr>
          <a:xfrm>
            <a:off x="8477948" y="4777983"/>
            <a:ext cx="530254" cy="170035"/>
          </a:xfrm>
          <a:prstGeom prst="rect">
            <a:avLst/>
          </a:prstGeom>
        </p:spPr>
        <p:txBody>
          <a:bodyPr vert="horz" lIns="91404" tIns="45702" rIns="91404" bIns="45702"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0EEBF-E97C-49FF-B05B-3B4D348638DC}" type="slidenum">
              <a:rPr lang="en-US" sz="1100" smtClean="0">
                <a:solidFill>
                  <a:srgbClr val="002060"/>
                </a:solidFill>
              </a:rPr>
              <a:pPr/>
              <a:t>‹#›</a:t>
            </a:fld>
            <a:endParaRPr lang="en-US" sz="1100" dirty="0">
              <a:solidFill>
                <a:srgbClr val="002060"/>
              </a:solidFill>
            </a:endParaRPr>
          </a:p>
        </p:txBody>
      </p:sp>
      <p:pic>
        <p:nvPicPr>
          <p:cNvPr id="14" name="Picture 6"/>
          <p:cNvPicPr>
            <a:picLocks noChangeAspect="1"/>
          </p:cNvPicPr>
          <p:nvPr userDrawn="1"/>
        </p:nvPicPr>
        <p:blipFill>
          <a:blip r:embed="rId4" cstate="print">
            <a:extLst>
              <a:ext uri="{28A0092B-C50C-407E-A947-70E740481C1C}">
                <a14:useLocalDpi xmlns:a14="http://schemas.microsoft.com/office/drawing/2010/main" val="0"/>
              </a:ext>
            </a:extLst>
          </a:blip>
          <a:srcRect l="40756" t="1605" r="13791" b="84224"/>
          <a:stretch>
            <a:fillRect/>
          </a:stretch>
        </p:blipFill>
        <p:spPr bwMode="auto">
          <a:xfrm>
            <a:off x="-204326" y="487928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7473823" y="4950322"/>
            <a:ext cx="1418219"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6" name="Picture 18" descr="C:\Users\Dinda\Documents\ACA\! WORK\Bayu\185-1853646_creativity-27-the-best-advertising-and-desig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79751" y="4978899"/>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516097" y="4937621"/>
            <a:ext cx="2327713"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srgbClr val="FFFFFF"/>
                </a:solidFill>
                <a:latin typeface="Calibri" pitchFamily="34" charset="0"/>
              </a:rPr>
              <a:t>021-50998899</a:t>
            </a:r>
            <a:r>
              <a:rPr lang="en-US" sz="800" b="1" baseline="0" dirty="0">
                <a:solidFill>
                  <a:srgbClr val="FFFFFF"/>
                </a:solidFill>
                <a:latin typeface="Calibri" pitchFamily="34" charset="0"/>
              </a:rPr>
              <a:t> </a:t>
            </a:r>
            <a:r>
              <a:rPr lang="en-US" sz="800" b="1" dirty="0">
                <a:solidFill>
                  <a:schemeClr val="bg1"/>
                </a:solidFill>
                <a:latin typeface="Calibri" panose="020F0502020204030204" pitchFamily="34" charset="0"/>
                <a:cs typeface="Calibri" panose="020F0502020204030204" pitchFamily="34" charset="0"/>
              </a:rPr>
              <a:t>|       081357998899</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9626" y="4971148"/>
            <a:ext cx="141567" cy="148960"/>
          </a:xfrm>
          <a:prstGeom prst="rect">
            <a:avLst/>
          </a:prstGeom>
        </p:spPr>
      </p:pic>
      <p:pic>
        <p:nvPicPr>
          <p:cNvPr id="20" name="Picture 6" descr="Phone &amp; Fax - White Phone Icon Vector Clipart - Full Size Clipart  (#1643120) - PinClipart"/>
          <p:cNvPicPr>
            <a:picLocks noChangeAspect="1" noChangeArrowheads="1"/>
          </p:cNvPicPr>
          <p:nvPr userDrawn="1"/>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419365" y="4968685"/>
            <a:ext cx="123349" cy="12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44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4336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0078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4369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9198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42285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24130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59632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9390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9003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690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8"/>
          <p:cNvSpPr>
            <a:spLocks noGrp="1"/>
          </p:cNvSpPr>
          <p:nvPr userDrawn="1"/>
        </p:nvSpPr>
        <p:spPr>
          <a:xfrm>
            <a:off x="484692" y="3823097"/>
            <a:ext cx="8174623" cy="685800"/>
          </a:xfrm>
          <a:prstGeom prst="rect">
            <a:avLst/>
          </a:prstGeom>
        </p:spPr>
        <p:txBody>
          <a:bodyPr vert="horz" lIns="68580" tIns="34290" rIns="68580" bIns="34290" rtlCol="0">
            <a:normAutofit/>
          </a:bodyPr>
          <a:lstStyle>
            <a:lvl1pPr marL="0" indent="0" algn="l" defTabSz="914400" rtl="0" eaLnBrk="1" latinLnBrk="0" hangingPunct="1">
              <a:lnSpc>
                <a:spcPct val="150000"/>
              </a:lnSpc>
              <a:spcBef>
                <a:spcPts val="1000"/>
              </a:spcBef>
              <a:buFont typeface="Arial" charset="0"/>
              <a:buNone/>
              <a:defRPr lang="en-US" sz="1400" kern="1200" smtClean="0">
                <a:solidFill>
                  <a:schemeClr val="bg1">
                    <a:lumMod val="50000"/>
                  </a:schemeClr>
                </a:solidFill>
                <a:effectLst/>
                <a:latin typeface="Neo Sans Pro" charset="0"/>
                <a:ea typeface="Neo Sans Pro" charset="0"/>
                <a:cs typeface="Neo Sans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Neo Sans Pro" charset="0"/>
                <a:ea typeface="Neo Sans Pro" charset="0"/>
                <a:cs typeface="Neo Sans Pr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Neo Sans Pro" charset="0"/>
                <a:ea typeface="Neo Sans Pro" charset="0"/>
                <a:cs typeface="Neo Sans Pr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Neo Sans Pro" charset="0"/>
                <a:ea typeface="Neo Sans Pro" charset="0"/>
                <a:cs typeface="Neo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solidFill>
                <a:schemeClr val="tx1"/>
              </a:solidFill>
            </a:endParaRPr>
          </a:p>
        </p:txBody>
      </p:sp>
      <p:sp>
        <p:nvSpPr>
          <p:cNvPr id="9" name="Title 13"/>
          <p:cNvSpPr>
            <a:spLocks noGrp="1"/>
          </p:cNvSpPr>
          <p:nvPr>
            <p:ph type="title"/>
          </p:nvPr>
        </p:nvSpPr>
        <p:spPr>
          <a:xfrm>
            <a:off x="589292" y="493359"/>
            <a:ext cx="7653018" cy="539443"/>
          </a:xfrm>
        </p:spPr>
        <p:txBody>
          <a:bodyPr/>
          <a:lstStyle/>
          <a:p>
            <a:endParaRPr lang="en-US" dirty="0"/>
          </a:p>
        </p:txBody>
      </p:sp>
      <p:sp>
        <p:nvSpPr>
          <p:cNvPr id="10" name="Text Placeholder 15"/>
          <p:cNvSpPr>
            <a:spLocks noGrp="1"/>
          </p:cNvSpPr>
          <p:nvPr>
            <p:ph type="body" sz="half" idx="2"/>
          </p:nvPr>
        </p:nvSpPr>
        <p:spPr>
          <a:xfrm>
            <a:off x="589292" y="1110694"/>
            <a:ext cx="7653018" cy="3527389"/>
          </a:xfrm>
        </p:spPr>
        <p:txBody>
          <a:bodyPr/>
          <a:lstStyle/>
          <a:p>
            <a:endParaRPr lang="en-US" dirty="0"/>
          </a:p>
        </p:txBody>
      </p:sp>
      <p:pic>
        <p:nvPicPr>
          <p:cNvPr id="7" name="Picture 4" descr="C:\Users\BRI\Downloads\unnamed Taspen lif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3">
            <a:extLst>
              <a:ext uri="{FF2B5EF4-FFF2-40B4-BE49-F238E27FC236}">
                <a16:creationId xmlns:a16="http://schemas.microsoft.com/office/drawing/2014/main" id="{18CDBE3C-FADD-47E9-B14E-0F08B8E67206}"/>
              </a:ext>
            </a:extLst>
          </p:cNvPr>
          <p:cNvSpPr txBox="1">
            <a:spLocks/>
          </p:cNvSpPr>
          <p:nvPr userDrawn="1"/>
        </p:nvSpPr>
        <p:spPr>
          <a:xfrm>
            <a:off x="8477948" y="4777983"/>
            <a:ext cx="530254" cy="170035"/>
          </a:xfrm>
          <a:prstGeom prst="rect">
            <a:avLst/>
          </a:prstGeom>
        </p:spPr>
        <p:txBody>
          <a:bodyPr vert="horz" lIns="91404" tIns="45702" rIns="91404" bIns="45702"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0EEBF-E97C-49FF-B05B-3B4D348638DC}" type="slidenum">
              <a:rPr lang="en-US" sz="1100" smtClean="0">
                <a:solidFill>
                  <a:srgbClr val="002060"/>
                </a:solidFill>
              </a:rPr>
              <a:pPr/>
              <a:t>‹#›</a:t>
            </a:fld>
            <a:endParaRPr lang="en-US" sz="1100" dirty="0">
              <a:solidFill>
                <a:srgbClr val="002060"/>
              </a:solidFill>
            </a:endParaRPr>
          </a:p>
        </p:txBody>
      </p:sp>
      <p:pic>
        <p:nvPicPr>
          <p:cNvPr id="14" name="Picture 6"/>
          <p:cNvPicPr>
            <a:picLocks noChangeAspect="1"/>
          </p:cNvPicPr>
          <p:nvPr userDrawn="1"/>
        </p:nvPicPr>
        <p:blipFill>
          <a:blip r:embed="rId3" cstate="print">
            <a:extLst>
              <a:ext uri="{28A0092B-C50C-407E-A947-70E740481C1C}">
                <a14:useLocalDpi xmlns:a14="http://schemas.microsoft.com/office/drawing/2010/main" val="0"/>
              </a:ext>
            </a:extLst>
          </a:blip>
          <a:srcRect l="40756" t="1605" r="13791" b="84224"/>
          <a:stretch>
            <a:fillRect/>
          </a:stretch>
        </p:blipFill>
        <p:spPr bwMode="auto">
          <a:xfrm>
            <a:off x="-204326" y="487928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7473823" y="4950322"/>
            <a:ext cx="1418219"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6" name="Picture 18" descr="C:\Users\Dinda\Documents\ACA\! WORK\Bayu\185-1853646_creativity-27-the-best-advertising-and-desig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79751" y="4978899"/>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516097" y="4937621"/>
            <a:ext cx="2327713" cy="19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800" b="1" dirty="0">
                <a:solidFill>
                  <a:srgbClr val="FFFFFF"/>
                </a:solidFill>
                <a:latin typeface="Calibri" pitchFamily="34" charset="0"/>
              </a:rPr>
              <a:t>021-50998899</a:t>
            </a:r>
            <a:r>
              <a:rPr lang="en-US" sz="800" b="1" baseline="0" dirty="0">
                <a:solidFill>
                  <a:srgbClr val="FFFFFF"/>
                </a:solidFill>
                <a:latin typeface="Calibri" pitchFamily="34" charset="0"/>
              </a:rPr>
              <a:t> </a:t>
            </a:r>
            <a:r>
              <a:rPr lang="en-US" sz="800" b="1" dirty="0">
                <a:solidFill>
                  <a:schemeClr val="bg1"/>
                </a:solidFill>
                <a:latin typeface="Calibri" panose="020F0502020204030204" pitchFamily="34" charset="0"/>
                <a:cs typeface="Calibri" panose="020F0502020204030204" pitchFamily="34" charset="0"/>
              </a:rPr>
              <a:t>|       081357998899</a:t>
            </a:r>
          </a:p>
        </p:txBody>
      </p:sp>
      <p:pic>
        <p:nvPicPr>
          <p:cNvPr id="18" name="Picture 6" descr="Phone &amp; Fax - White Phone Icon Vector Clipart - Full Size Clipart  (#1643120) - PinClipart"/>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19365" y="4968685"/>
            <a:ext cx="123349" cy="1233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9626" y="4971148"/>
            <a:ext cx="141567" cy="148960"/>
          </a:xfrm>
          <a:prstGeom prst="rect">
            <a:avLst/>
          </a:prstGeom>
        </p:spPr>
      </p:pic>
      <p:pic>
        <p:nvPicPr>
          <p:cNvPr id="13" name="Picture 12">
            <a:extLst>
              <a:ext uri="{FF2B5EF4-FFF2-40B4-BE49-F238E27FC236}">
                <a16:creationId xmlns:a16="http://schemas.microsoft.com/office/drawing/2014/main" id="{84F30CF0-0211-4941-A5D1-29C0ABF8F77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7374" t="68700" r="26048" b="9492"/>
          <a:stretch/>
        </p:blipFill>
        <p:spPr>
          <a:xfrm>
            <a:off x="4071296" y="4817498"/>
            <a:ext cx="949773" cy="289989"/>
          </a:xfrm>
          <a:prstGeom prst="rect">
            <a:avLst/>
          </a:prstGeom>
        </p:spPr>
      </p:pic>
      <p:grpSp>
        <p:nvGrpSpPr>
          <p:cNvPr id="20" name="Group 19">
            <a:extLst>
              <a:ext uri="{FF2B5EF4-FFF2-40B4-BE49-F238E27FC236}">
                <a16:creationId xmlns:a16="http://schemas.microsoft.com/office/drawing/2014/main" id="{F3C3CBED-FDBD-44CA-BB5A-D3BD2E7BA02F}"/>
              </a:ext>
            </a:extLst>
          </p:cNvPr>
          <p:cNvGrpSpPr/>
          <p:nvPr userDrawn="1"/>
        </p:nvGrpSpPr>
        <p:grpSpPr>
          <a:xfrm>
            <a:off x="3676665" y="4911231"/>
            <a:ext cx="297276" cy="91761"/>
            <a:chOff x="6549080" y="6166022"/>
            <a:chExt cx="416010" cy="128411"/>
          </a:xfrm>
        </p:grpSpPr>
        <p:sp>
          <p:nvSpPr>
            <p:cNvPr id="21" name="Oval 20">
              <a:extLst>
                <a:ext uri="{FF2B5EF4-FFF2-40B4-BE49-F238E27FC236}">
                  <a16:creationId xmlns:a16="http://schemas.microsoft.com/office/drawing/2014/main" id="{7C799320-588E-4DDB-9AD3-D87928B61090}"/>
                </a:ext>
              </a:extLst>
            </p:cNvPr>
            <p:cNvSpPr/>
            <p:nvPr userDrawn="1"/>
          </p:nvSpPr>
          <p:spPr>
            <a:xfrm>
              <a:off x="6549080" y="6166022"/>
              <a:ext cx="123568" cy="123568"/>
            </a:xfrm>
            <a:prstGeom prst="ellipse">
              <a:avLst/>
            </a:prstGeom>
            <a:solidFill>
              <a:srgbClr val="E8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1D685CEE-CA0F-4195-A1DA-906A4F0410F1}"/>
                </a:ext>
              </a:extLst>
            </p:cNvPr>
            <p:cNvSpPr/>
            <p:nvPr userDrawn="1"/>
          </p:nvSpPr>
          <p:spPr>
            <a:xfrm>
              <a:off x="6692515" y="6170141"/>
              <a:ext cx="123568" cy="123568"/>
            </a:xfrm>
            <a:prstGeom prst="ellipse">
              <a:avLst/>
            </a:prstGeom>
            <a:solidFill>
              <a:srgbClr val="E8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B788E364-55AA-4560-8A8A-8E0B78CB678A}"/>
                </a:ext>
              </a:extLst>
            </p:cNvPr>
            <p:cNvSpPr/>
            <p:nvPr userDrawn="1"/>
          </p:nvSpPr>
          <p:spPr>
            <a:xfrm>
              <a:off x="6841522" y="6170865"/>
              <a:ext cx="123568" cy="123568"/>
            </a:xfrm>
            <a:prstGeom prst="ellipse">
              <a:avLst/>
            </a:prstGeom>
            <a:solidFill>
              <a:srgbClr val="E8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4" name="Group 23">
            <a:extLst>
              <a:ext uri="{FF2B5EF4-FFF2-40B4-BE49-F238E27FC236}">
                <a16:creationId xmlns:a16="http://schemas.microsoft.com/office/drawing/2014/main" id="{A2BCAC72-DAD6-462C-A36D-F29905767511}"/>
              </a:ext>
            </a:extLst>
          </p:cNvPr>
          <p:cNvGrpSpPr/>
          <p:nvPr userDrawn="1"/>
        </p:nvGrpSpPr>
        <p:grpSpPr>
          <a:xfrm>
            <a:off x="5105522" y="4911231"/>
            <a:ext cx="297276" cy="91761"/>
            <a:chOff x="6549080" y="6166022"/>
            <a:chExt cx="416010" cy="128411"/>
          </a:xfrm>
          <a:solidFill>
            <a:srgbClr val="005D97"/>
          </a:solidFill>
        </p:grpSpPr>
        <p:sp>
          <p:nvSpPr>
            <p:cNvPr id="25" name="Oval 24">
              <a:extLst>
                <a:ext uri="{FF2B5EF4-FFF2-40B4-BE49-F238E27FC236}">
                  <a16:creationId xmlns:a16="http://schemas.microsoft.com/office/drawing/2014/main" id="{010BD6D2-0B7B-44B5-A8DA-2933F7B42748}"/>
                </a:ext>
              </a:extLst>
            </p:cNvPr>
            <p:cNvSpPr/>
            <p:nvPr userDrawn="1"/>
          </p:nvSpPr>
          <p:spPr>
            <a:xfrm>
              <a:off x="6549080" y="6166022"/>
              <a:ext cx="123568" cy="12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FABA38A0-FC6F-480F-A766-2412E91E1B5C}"/>
                </a:ext>
              </a:extLst>
            </p:cNvPr>
            <p:cNvSpPr/>
            <p:nvPr userDrawn="1"/>
          </p:nvSpPr>
          <p:spPr>
            <a:xfrm>
              <a:off x="6692515" y="6170141"/>
              <a:ext cx="123568" cy="12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8FEE263F-54A3-45BF-8FB2-B37123CA37E6}"/>
                </a:ext>
              </a:extLst>
            </p:cNvPr>
            <p:cNvSpPr/>
            <p:nvPr userDrawn="1"/>
          </p:nvSpPr>
          <p:spPr>
            <a:xfrm>
              <a:off x="6841522" y="6170865"/>
              <a:ext cx="123568" cy="12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383332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993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0576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5624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4882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65764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2997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2326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7930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F40D447-2917-4AE6-87B7-867603CE8F19}"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00466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D1615-5B62-4E11-8732-A58F6D72E992}"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603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extBox 8"/>
          <p:cNvSpPr txBox="1"/>
          <p:nvPr userDrawn="1"/>
        </p:nvSpPr>
        <p:spPr>
          <a:xfrm>
            <a:off x="403952" y="940526"/>
            <a:ext cx="5889986" cy="1107996"/>
          </a:xfrm>
          <a:prstGeom prst="rect">
            <a:avLst/>
          </a:prstGeom>
          <a:noFill/>
        </p:spPr>
        <p:txBody>
          <a:bodyPr wrap="square" rtlCol="0">
            <a:spAutoFit/>
          </a:bodyPr>
          <a:lstStyle/>
          <a:p>
            <a:r>
              <a:rPr lang="en-US" sz="6600" b="1" dirty="0">
                <a:solidFill>
                  <a:schemeClr val="bg1">
                    <a:lumMod val="50000"/>
                  </a:schemeClr>
                </a:solidFill>
                <a:latin typeface="Candara" pitchFamily="34" charset="0"/>
                <a:ea typeface="Cambria Math" pitchFamily="18" charset="0"/>
              </a:rPr>
              <a:t>Thank You</a:t>
            </a:r>
          </a:p>
        </p:txBody>
      </p:sp>
      <p:sp>
        <p:nvSpPr>
          <p:cNvPr id="10" name="TextBox 9"/>
          <p:cNvSpPr txBox="1"/>
          <p:nvPr userDrawn="1"/>
        </p:nvSpPr>
        <p:spPr>
          <a:xfrm>
            <a:off x="403955" y="1925104"/>
            <a:ext cx="5982789" cy="507831"/>
          </a:xfrm>
          <a:prstGeom prst="rect">
            <a:avLst/>
          </a:prstGeom>
          <a:noFill/>
        </p:spPr>
        <p:txBody>
          <a:bodyPr wrap="square" rtlCol="0">
            <a:spAutoFit/>
          </a:bodyPr>
          <a:lstStyle/>
          <a:p>
            <a:r>
              <a:rPr lang="en-US" sz="1350" b="1" dirty="0">
                <a:solidFill>
                  <a:schemeClr val="bg1">
                    <a:lumMod val="50000"/>
                  </a:schemeClr>
                </a:solidFill>
                <a:latin typeface="Candara" pitchFamily="34" charset="0"/>
                <a:ea typeface="Cambria Math" pitchFamily="18" charset="0"/>
              </a:rPr>
              <a:t>PT ASURANSI JIWA TASPEN</a:t>
            </a:r>
            <a:r>
              <a:rPr lang="en-US" sz="1350" dirty="0">
                <a:solidFill>
                  <a:schemeClr val="bg1">
                    <a:lumMod val="50000"/>
                  </a:schemeClr>
                </a:solidFill>
                <a:latin typeface="Candara" pitchFamily="34" charset="0"/>
                <a:ea typeface="Cambria Math" pitchFamily="18" charset="0"/>
              </a:rPr>
              <a:t>, </a:t>
            </a:r>
          </a:p>
          <a:p>
            <a:r>
              <a:rPr lang="en-US" sz="1350" dirty="0">
                <a:solidFill>
                  <a:schemeClr val="bg1">
                    <a:lumMod val="50000"/>
                  </a:schemeClr>
                </a:solidFill>
                <a:latin typeface="Candara" pitchFamily="34" charset="0"/>
                <a:ea typeface="Cambria Math" pitchFamily="18" charset="0"/>
              </a:rPr>
              <a:t>Jl. </a:t>
            </a:r>
            <a:r>
              <a:rPr lang="en-US" sz="1350" dirty="0" err="1">
                <a:solidFill>
                  <a:schemeClr val="bg1">
                    <a:lumMod val="50000"/>
                  </a:schemeClr>
                </a:solidFill>
                <a:latin typeface="Candara" pitchFamily="34" charset="0"/>
                <a:ea typeface="Cambria Math" pitchFamily="18" charset="0"/>
              </a:rPr>
              <a:t>Letjen</a:t>
            </a:r>
            <a:r>
              <a:rPr lang="en-US" sz="1350" dirty="0">
                <a:solidFill>
                  <a:schemeClr val="bg1">
                    <a:lumMod val="50000"/>
                  </a:schemeClr>
                </a:solidFill>
                <a:latin typeface="Candara" pitchFamily="34" charset="0"/>
                <a:ea typeface="Cambria Math" pitchFamily="18" charset="0"/>
              </a:rPr>
              <a:t> </a:t>
            </a:r>
            <a:r>
              <a:rPr lang="en-US" sz="1350" dirty="0" err="1">
                <a:solidFill>
                  <a:schemeClr val="bg1">
                    <a:lumMod val="50000"/>
                  </a:schemeClr>
                </a:solidFill>
                <a:latin typeface="Candara" pitchFamily="34" charset="0"/>
                <a:ea typeface="Cambria Math" pitchFamily="18" charset="0"/>
              </a:rPr>
              <a:t>Suprapto</a:t>
            </a:r>
            <a:r>
              <a:rPr lang="en-US" sz="1350" dirty="0">
                <a:solidFill>
                  <a:schemeClr val="bg1">
                    <a:lumMod val="50000"/>
                  </a:schemeClr>
                </a:solidFill>
                <a:latin typeface="Candara" pitchFamily="34" charset="0"/>
                <a:ea typeface="Cambria Math" pitchFamily="18" charset="0"/>
              </a:rPr>
              <a:t> No. 45 Blok B </a:t>
            </a:r>
            <a:r>
              <a:rPr lang="en-US" sz="1350" dirty="0" err="1">
                <a:solidFill>
                  <a:schemeClr val="bg1">
                    <a:lumMod val="50000"/>
                  </a:schemeClr>
                </a:solidFill>
                <a:latin typeface="Candara" pitchFamily="34" charset="0"/>
                <a:ea typeface="Cambria Math" pitchFamily="18" charset="0"/>
              </a:rPr>
              <a:t>lantai</a:t>
            </a:r>
            <a:r>
              <a:rPr lang="en-US" sz="1350" dirty="0">
                <a:solidFill>
                  <a:schemeClr val="bg1">
                    <a:lumMod val="50000"/>
                  </a:schemeClr>
                </a:solidFill>
                <a:latin typeface="Candara" pitchFamily="34" charset="0"/>
                <a:ea typeface="Cambria Math" pitchFamily="18" charset="0"/>
              </a:rPr>
              <a:t> 3, </a:t>
            </a:r>
            <a:r>
              <a:rPr lang="en-US" sz="1350" dirty="0" err="1">
                <a:solidFill>
                  <a:schemeClr val="bg1">
                    <a:lumMod val="50000"/>
                  </a:schemeClr>
                </a:solidFill>
                <a:latin typeface="Candara" pitchFamily="34" charset="0"/>
                <a:ea typeface="Cambria Math" pitchFamily="18" charset="0"/>
              </a:rPr>
              <a:t>Cempaka</a:t>
            </a:r>
            <a:r>
              <a:rPr lang="en-US" sz="1350" dirty="0">
                <a:solidFill>
                  <a:schemeClr val="bg1">
                    <a:lumMod val="50000"/>
                  </a:schemeClr>
                </a:solidFill>
                <a:latin typeface="Candara" pitchFamily="34" charset="0"/>
                <a:ea typeface="Cambria Math" pitchFamily="18" charset="0"/>
              </a:rPr>
              <a:t> </a:t>
            </a:r>
            <a:r>
              <a:rPr lang="en-US" sz="1350" dirty="0" err="1">
                <a:solidFill>
                  <a:schemeClr val="bg1">
                    <a:lumMod val="50000"/>
                  </a:schemeClr>
                </a:solidFill>
                <a:latin typeface="Candara" pitchFamily="34" charset="0"/>
                <a:ea typeface="Cambria Math" pitchFamily="18" charset="0"/>
              </a:rPr>
              <a:t>Putih</a:t>
            </a:r>
            <a:r>
              <a:rPr lang="en-US" sz="1350" dirty="0">
                <a:solidFill>
                  <a:schemeClr val="bg1">
                    <a:lumMod val="50000"/>
                  </a:schemeClr>
                </a:solidFill>
                <a:latin typeface="Candara" pitchFamily="34" charset="0"/>
                <a:ea typeface="Cambria Math" pitchFamily="18" charset="0"/>
              </a:rPr>
              <a:t>, Jakarta Pusat, 10520</a:t>
            </a:r>
          </a:p>
        </p:txBody>
      </p:sp>
      <p:sp>
        <p:nvSpPr>
          <p:cNvPr id="11" name="TextBox 10"/>
          <p:cNvSpPr txBox="1"/>
          <p:nvPr userDrawn="1"/>
        </p:nvSpPr>
        <p:spPr>
          <a:xfrm>
            <a:off x="403953" y="2537479"/>
            <a:ext cx="2310762" cy="300082"/>
          </a:xfrm>
          <a:prstGeom prst="rect">
            <a:avLst/>
          </a:prstGeom>
          <a:noFill/>
        </p:spPr>
        <p:txBody>
          <a:bodyPr wrap="square" rtlCol="0">
            <a:spAutoFit/>
          </a:bodyPr>
          <a:lstStyle/>
          <a:p>
            <a:r>
              <a:rPr lang="en-US" sz="1350" b="1" dirty="0">
                <a:solidFill>
                  <a:schemeClr val="bg1">
                    <a:lumMod val="50000"/>
                  </a:schemeClr>
                </a:solidFill>
                <a:latin typeface="Candara" pitchFamily="34" charset="0"/>
                <a:ea typeface="Cambria Math" pitchFamily="18" charset="0"/>
              </a:rPr>
              <a:t>P         </a:t>
            </a:r>
            <a:r>
              <a:rPr lang="en-US" sz="1350" dirty="0">
                <a:solidFill>
                  <a:schemeClr val="bg1">
                    <a:lumMod val="50000"/>
                  </a:schemeClr>
                </a:solidFill>
                <a:latin typeface="Candara" pitchFamily="34" charset="0"/>
                <a:ea typeface="Cambria Math" pitchFamily="18" charset="0"/>
              </a:rPr>
              <a:t>021 - 4205388</a:t>
            </a:r>
          </a:p>
        </p:txBody>
      </p:sp>
      <p:sp>
        <p:nvSpPr>
          <p:cNvPr id="12" name="TextBox 11"/>
          <p:cNvSpPr txBox="1"/>
          <p:nvPr userDrawn="1"/>
        </p:nvSpPr>
        <p:spPr>
          <a:xfrm>
            <a:off x="2558264" y="2525447"/>
            <a:ext cx="2310762" cy="300082"/>
          </a:xfrm>
          <a:prstGeom prst="rect">
            <a:avLst/>
          </a:prstGeom>
          <a:noFill/>
        </p:spPr>
        <p:txBody>
          <a:bodyPr wrap="square" rtlCol="0">
            <a:spAutoFit/>
          </a:bodyPr>
          <a:lstStyle/>
          <a:p>
            <a:r>
              <a:rPr lang="en-US" sz="1350" b="1" dirty="0">
                <a:solidFill>
                  <a:schemeClr val="bg1">
                    <a:lumMod val="50000"/>
                  </a:schemeClr>
                </a:solidFill>
                <a:latin typeface="Candara" pitchFamily="34" charset="0"/>
                <a:ea typeface="Cambria Math" pitchFamily="18" charset="0"/>
              </a:rPr>
              <a:t>F       </a:t>
            </a:r>
            <a:r>
              <a:rPr lang="en-US" sz="1350" dirty="0">
                <a:solidFill>
                  <a:schemeClr val="bg1">
                    <a:lumMod val="50000"/>
                  </a:schemeClr>
                </a:solidFill>
                <a:latin typeface="Candara" pitchFamily="34" charset="0"/>
                <a:ea typeface="Cambria Math" pitchFamily="18" charset="0"/>
              </a:rPr>
              <a:t>021 - 4205383</a:t>
            </a:r>
          </a:p>
        </p:txBody>
      </p:sp>
      <p:sp>
        <p:nvSpPr>
          <p:cNvPr id="13" name="TextBox 12"/>
          <p:cNvSpPr txBox="1"/>
          <p:nvPr userDrawn="1"/>
        </p:nvSpPr>
        <p:spPr>
          <a:xfrm>
            <a:off x="457486" y="3343349"/>
            <a:ext cx="1744866" cy="300082"/>
          </a:xfrm>
          <a:prstGeom prst="rect">
            <a:avLst/>
          </a:prstGeom>
          <a:noFill/>
        </p:spPr>
        <p:txBody>
          <a:bodyPr wrap="square" rtlCol="0">
            <a:spAutoFit/>
          </a:bodyPr>
          <a:lstStyle/>
          <a:p>
            <a:pPr algn="ctr"/>
            <a:r>
              <a:rPr lang="en-US" sz="1350" b="1" dirty="0">
                <a:solidFill>
                  <a:schemeClr val="bg1">
                    <a:lumMod val="50000"/>
                  </a:schemeClr>
                </a:solidFill>
                <a:latin typeface="Candara" pitchFamily="34" charset="0"/>
                <a:ea typeface="Cambria Math" pitchFamily="18" charset="0"/>
              </a:rPr>
              <a:t>www.taspenlife.com</a:t>
            </a:r>
            <a:endParaRPr lang="en-US" sz="1350" dirty="0">
              <a:solidFill>
                <a:schemeClr val="bg1">
                  <a:lumMod val="50000"/>
                </a:schemeClr>
              </a:solidFill>
              <a:latin typeface="Candara" pitchFamily="34" charset="0"/>
              <a:ea typeface="Cambria Math" pitchFamily="18"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6" t="1605" r="13791" b="84224"/>
          <a:stretch/>
        </p:blipFill>
        <p:spPr>
          <a:xfrm>
            <a:off x="4322887" y="4646054"/>
            <a:ext cx="4846873" cy="511959"/>
          </a:xfrm>
          <a:prstGeom prst="rect">
            <a:avLst/>
          </a:prstGeom>
        </p:spPr>
      </p:pic>
      <p:pic>
        <p:nvPicPr>
          <p:cNvPr id="15" name="Picture 4" descr="File:Instagram logo 2016.svg - Wikipedi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739" y="4875200"/>
            <a:ext cx="145294"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537735" y="4844244"/>
            <a:ext cx="963466" cy="213585"/>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26" eaLnBrk="1" hangingPunct="1">
              <a:defRPr/>
            </a:pPr>
            <a:r>
              <a:rPr lang="en-US" sz="788" b="1" dirty="0">
                <a:solidFill>
                  <a:schemeClr val="bg1">
                    <a:lumMod val="50000"/>
                  </a:schemeClr>
                </a:solidFill>
                <a:latin typeface="Candara" pitchFamily="34" charset="0"/>
                <a:ea typeface="Cambria Math" pitchFamily="18" charset="0"/>
              </a:rPr>
              <a:t>@</a:t>
            </a:r>
            <a:r>
              <a:rPr lang="en-US" sz="788" b="1" dirty="0" err="1">
                <a:solidFill>
                  <a:schemeClr val="bg1">
                    <a:lumMod val="50000"/>
                  </a:schemeClr>
                </a:solidFill>
                <a:latin typeface="Candara" pitchFamily="34" charset="0"/>
                <a:ea typeface="Cambria Math" pitchFamily="18" charset="0"/>
              </a:rPr>
              <a:t>taspenlife</a:t>
            </a:r>
            <a:endParaRPr lang="en-US" sz="788" b="1" dirty="0">
              <a:solidFill>
                <a:schemeClr val="bg1">
                  <a:lumMod val="50000"/>
                </a:schemeClr>
              </a:solidFill>
              <a:latin typeface="Candara" pitchFamily="34" charset="0"/>
              <a:ea typeface="Cambria Math" pitchFamily="18" charset="0"/>
            </a:endParaRPr>
          </a:p>
        </p:txBody>
      </p:sp>
      <p:pic>
        <p:nvPicPr>
          <p:cNvPr id="17" name="Picture 10" descr="Twitter Logo Redesigned | Actividades, Creativida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88553" y="4850196"/>
            <a:ext cx="248906"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334781" y="4844244"/>
            <a:ext cx="753496" cy="213585"/>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26" eaLnBrk="1" hangingPunct="1">
              <a:defRPr/>
            </a:pPr>
            <a:r>
              <a:rPr lang="en-US" sz="788" b="1" dirty="0">
                <a:solidFill>
                  <a:schemeClr val="bg1">
                    <a:lumMod val="50000"/>
                  </a:schemeClr>
                </a:solidFill>
                <a:latin typeface="Candara" pitchFamily="34" charset="0"/>
                <a:ea typeface="Cambria Math" pitchFamily="18" charset="0"/>
              </a:rPr>
              <a:t>@</a:t>
            </a:r>
            <a:r>
              <a:rPr lang="en-US" sz="788" b="1" dirty="0" err="1">
                <a:solidFill>
                  <a:schemeClr val="bg1">
                    <a:lumMod val="50000"/>
                  </a:schemeClr>
                </a:solidFill>
                <a:latin typeface="Candara" pitchFamily="34" charset="0"/>
                <a:ea typeface="Cambria Math" pitchFamily="18" charset="0"/>
              </a:rPr>
              <a:t>taspenlife</a:t>
            </a:r>
            <a:endParaRPr lang="en-US" sz="788" b="1" dirty="0">
              <a:solidFill>
                <a:schemeClr val="bg1">
                  <a:lumMod val="50000"/>
                </a:schemeClr>
              </a:solidFill>
              <a:latin typeface="Candara" pitchFamily="34" charset="0"/>
              <a:ea typeface="Cambria Math" pitchFamily="18" charset="0"/>
            </a:endParaRPr>
          </a:p>
        </p:txBody>
      </p:sp>
      <p:pic>
        <p:nvPicPr>
          <p:cNvPr id="19" name="Picture 1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35621" y="4864744"/>
            <a:ext cx="135767"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userDrawn="1"/>
        </p:nvSpPr>
        <p:spPr bwMode="auto">
          <a:xfrm>
            <a:off x="2128512" y="4832593"/>
            <a:ext cx="722897" cy="213585"/>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26" eaLnBrk="1" hangingPunct="1">
              <a:defRPr/>
            </a:pPr>
            <a:r>
              <a:rPr lang="en-US" sz="788" b="1" dirty="0" err="1">
                <a:solidFill>
                  <a:schemeClr val="bg1">
                    <a:lumMod val="50000"/>
                  </a:schemeClr>
                </a:solidFill>
                <a:latin typeface="Candara" pitchFamily="34" charset="0"/>
                <a:ea typeface="Cambria Math" pitchFamily="18" charset="0"/>
              </a:rPr>
              <a:t>Taspen</a:t>
            </a:r>
            <a:r>
              <a:rPr lang="en-US" sz="788" b="1" dirty="0">
                <a:solidFill>
                  <a:schemeClr val="bg1">
                    <a:lumMod val="50000"/>
                  </a:schemeClr>
                </a:solidFill>
                <a:latin typeface="Candara" pitchFamily="34" charset="0"/>
                <a:ea typeface="Cambria Math" pitchFamily="18" charset="0"/>
              </a:rPr>
              <a:t> Life</a:t>
            </a:r>
          </a:p>
        </p:txBody>
      </p:sp>
      <p:pic>
        <p:nvPicPr>
          <p:cNvPr id="21" name="Picture 4" descr="C:\Users\BRI\Downloads\unnamed Taspen life.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24687" b="24134"/>
          <a:stretch/>
        </p:blipFill>
        <p:spPr bwMode="auto">
          <a:xfrm>
            <a:off x="8058345" y="106777"/>
            <a:ext cx="1081686" cy="55344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a:spLocks noChangeArrowheads="1"/>
          </p:cNvSpPr>
          <p:nvPr userDrawn="1"/>
        </p:nvSpPr>
        <p:spPr bwMode="auto">
          <a:xfrm>
            <a:off x="617504" y="2880844"/>
            <a:ext cx="3701919"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340" eaLnBrk="1" hangingPunct="1">
              <a:defRPr/>
            </a:pPr>
            <a:r>
              <a:rPr lang="en-US" sz="1350" b="0" dirty="0">
                <a:solidFill>
                  <a:schemeClr val="bg1">
                    <a:lumMod val="50000"/>
                  </a:schemeClr>
                </a:solidFill>
                <a:latin typeface="Candara" pitchFamily="34" charset="0"/>
                <a:ea typeface="Cambria Math" pitchFamily="18" charset="0"/>
              </a:rPr>
              <a:t>      021-50998899</a:t>
            </a:r>
            <a:r>
              <a:rPr lang="en-US" sz="1350" b="0" baseline="0" dirty="0">
                <a:solidFill>
                  <a:schemeClr val="bg1">
                    <a:lumMod val="50000"/>
                  </a:schemeClr>
                </a:solidFill>
                <a:latin typeface="Candara" pitchFamily="34" charset="0"/>
                <a:ea typeface="Cambria Math" pitchFamily="18" charset="0"/>
              </a:rPr>
              <a:t> </a:t>
            </a:r>
            <a:r>
              <a:rPr lang="en-US" sz="1350" b="0" dirty="0">
                <a:solidFill>
                  <a:schemeClr val="bg1">
                    <a:lumMod val="50000"/>
                  </a:schemeClr>
                </a:solidFill>
                <a:latin typeface="Candara" pitchFamily="34" charset="0"/>
                <a:ea typeface="Cambria Math" pitchFamily="18" charset="0"/>
                <a:cs typeface="Calibri" panose="020F0502020204030204" pitchFamily="34" charset="0"/>
              </a:rPr>
              <a:t>                           081357998899</a:t>
            </a:r>
          </a:p>
        </p:txBody>
      </p:sp>
      <p:pic>
        <p:nvPicPr>
          <p:cNvPr id="26" name="Picture 25" descr="410199-PD8Q59-641.png"/>
          <p:cNvPicPr>
            <a:picLocks noChangeAspect="1"/>
          </p:cNvPicPr>
          <p:nvPr userDrawn="1"/>
        </p:nvPicPr>
        <p:blipFill>
          <a:blip r:embed="rId7" cstate="print"/>
          <a:stretch>
            <a:fillRect/>
          </a:stretch>
        </p:blipFill>
        <p:spPr>
          <a:xfrm>
            <a:off x="2502203" y="2848650"/>
            <a:ext cx="339808" cy="339719"/>
          </a:xfrm>
          <a:prstGeom prst="rect">
            <a:avLst/>
          </a:prstGeom>
        </p:spPr>
      </p:pic>
      <p:pic>
        <p:nvPicPr>
          <p:cNvPr id="27" name="Picture 26" descr="1261 [Converted].png"/>
          <p:cNvPicPr>
            <a:picLocks noChangeAspect="1"/>
          </p:cNvPicPr>
          <p:nvPr userDrawn="1"/>
        </p:nvPicPr>
        <p:blipFill>
          <a:blip r:embed="rId8" cstate="print"/>
          <a:stretch>
            <a:fillRect/>
          </a:stretch>
        </p:blipFill>
        <p:spPr>
          <a:xfrm>
            <a:off x="336971" y="2858594"/>
            <a:ext cx="373076" cy="368135"/>
          </a:xfrm>
          <a:prstGeom prst="rect">
            <a:avLst/>
          </a:prstGeom>
        </p:spPr>
      </p:pic>
    </p:spTree>
    <p:extLst>
      <p:ext uri="{BB962C8B-B14F-4D97-AF65-F5344CB8AC3E}">
        <p14:creationId xmlns:p14="http://schemas.microsoft.com/office/powerpoint/2010/main" val="2354279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B61F0-7B5D-4FC6-9E54-9A076B28F155}"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81817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93133-20C0-42A1-9836-5B7D6B51F0B1}"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98983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EF7F2-8F10-48EE-8B23-DE8129DC8156}" type="datetime1">
              <a:rPr lang="en-US" smtClean="0">
                <a:solidFill>
                  <a:prstClr val="black">
                    <a:tint val="75000"/>
                  </a:prstClr>
                </a:solidFill>
              </a:rPr>
              <a:pPr/>
              <a:t>9/16/2022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07210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652D0-DB91-483F-A5D9-5FA7E025F006}" type="datetime1">
              <a:rPr lang="en-US" smtClean="0">
                <a:solidFill>
                  <a:prstClr val="black">
                    <a:tint val="75000"/>
                  </a:prstClr>
                </a:solidFill>
              </a:rPr>
              <a:pPr/>
              <a:t>9/16/2022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647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C15FE-C0EE-483D-955C-2E626AD62620}" type="datetime1">
              <a:rPr lang="en-US" smtClean="0">
                <a:solidFill>
                  <a:prstClr val="black">
                    <a:tint val="75000"/>
                  </a:prstClr>
                </a:solidFill>
              </a:rPr>
              <a:pPr/>
              <a:t>9/16/2022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09470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A60239-5BB7-43E6-96F4-F2F3488B3945}"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8058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CF3711-149E-4841-B92C-745606D9B1BB}" type="datetime1">
              <a:rPr lang="en-US" smtClean="0">
                <a:solidFill>
                  <a:prstClr val="black">
                    <a:tint val="75000"/>
                  </a:prstClr>
                </a:solidFill>
              </a:rPr>
              <a:pPr/>
              <a:t>9/16/2022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27614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96424-7F62-4042-A52B-D9622F8978C3}"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5908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8B1AF0-D8C5-4A52-8160-0DB71A0D0C97}" type="datetime1">
              <a:rPr lang="en-US" smtClean="0">
                <a:solidFill>
                  <a:prstClr val="black">
                    <a:tint val="75000"/>
                  </a:prstClr>
                </a:solidFill>
              </a:rPr>
              <a:pPr/>
              <a:t>9/16/2022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24F1B7-7CC9-40BD-A7B5-F876659DF0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257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0.png"/><Relationship Id="rId18" Type="http://schemas.openxmlformats.org/officeDocument/2006/relationships/image" Target="../media/image1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17" Type="http://schemas.openxmlformats.org/officeDocument/2006/relationships/image" Target="../media/image22.png"/><Relationship Id="rId2" Type="http://schemas.openxmlformats.org/officeDocument/2006/relationships/slideLayout" Target="../slideLayouts/slideLayout12.xml"/><Relationship Id="rId16"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7.png"/><Relationship Id="rId10" Type="http://schemas.openxmlformats.org/officeDocument/2006/relationships/slideLayout" Target="../slideLayouts/slideLayout20.xml"/><Relationship Id="rId19" Type="http://schemas.openxmlformats.org/officeDocument/2006/relationships/image" Target="../media/image12.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18" Type="http://schemas.openxmlformats.org/officeDocument/2006/relationships/image" Target="../media/image20.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17" Type="http://schemas.openxmlformats.org/officeDocument/2006/relationships/image" Target="../media/image15.png"/><Relationship Id="rId2" Type="http://schemas.openxmlformats.org/officeDocument/2006/relationships/slideLayout" Target="../slideLayouts/slideLayout23.xml"/><Relationship Id="rId16"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png"/><Relationship Id="rId18" Type="http://schemas.openxmlformats.org/officeDocument/2006/relationships/image" Target="../media/image2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17" Type="http://schemas.openxmlformats.org/officeDocument/2006/relationships/image" Target="../media/image15.png"/><Relationship Id="rId2" Type="http://schemas.openxmlformats.org/officeDocument/2006/relationships/slideLayout" Target="../slideLayouts/slideLayout34.xml"/><Relationship Id="rId16" Type="http://schemas.openxmlformats.org/officeDocument/2006/relationships/image" Target="../media/image2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6.png"/><Relationship Id="rId18" Type="http://schemas.openxmlformats.org/officeDocument/2006/relationships/image" Target="../media/image20.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17" Type="http://schemas.openxmlformats.org/officeDocument/2006/relationships/image" Target="../media/image15.png"/><Relationship Id="rId2" Type="http://schemas.openxmlformats.org/officeDocument/2006/relationships/slideLayout" Target="../slideLayouts/slideLayout45.xml"/><Relationship Id="rId16" Type="http://schemas.openxmlformats.org/officeDocument/2006/relationships/image" Target="../media/image2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2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6.png"/><Relationship Id="rId18" Type="http://schemas.openxmlformats.org/officeDocument/2006/relationships/image" Target="../media/image20.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17" Type="http://schemas.openxmlformats.org/officeDocument/2006/relationships/image" Target="../media/image15.png"/><Relationship Id="rId2" Type="http://schemas.openxmlformats.org/officeDocument/2006/relationships/slideLayout" Target="../slideLayouts/slideLayout56.xml"/><Relationship Id="rId16" Type="http://schemas.openxmlformats.org/officeDocument/2006/relationships/image" Target="../media/image2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3.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6.png"/><Relationship Id="rId18" Type="http://schemas.openxmlformats.org/officeDocument/2006/relationships/image" Target="../media/image20.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17" Type="http://schemas.openxmlformats.org/officeDocument/2006/relationships/image" Target="../media/image15.png"/><Relationship Id="rId2" Type="http://schemas.openxmlformats.org/officeDocument/2006/relationships/slideLayout" Target="../slideLayouts/slideLayout67.xml"/><Relationship Id="rId16" Type="http://schemas.openxmlformats.org/officeDocument/2006/relationships/image" Target="../media/image2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6.png"/><Relationship Id="rId18" Type="http://schemas.openxmlformats.org/officeDocument/2006/relationships/image" Target="../media/image20.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17" Type="http://schemas.openxmlformats.org/officeDocument/2006/relationships/image" Target="../media/image15.png"/><Relationship Id="rId2" Type="http://schemas.openxmlformats.org/officeDocument/2006/relationships/slideLayout" Target="../slideLayouts/slideLayout78.xml"/><Relationship Id="rId16" Type="http://schemas.openxmlformats.org/officeDocument/2006/relationships/image" Target="../media/image26.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25.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20.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7"/>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31126F-8C5B-4AD3-8AE2-0198E0111C80}" type="datetimeFigureOut">
              <a:rPr lang="en-US" smtClean="0"/>
              <a:pPr/>
              <a:t>9/16/2022</a:t>
            </a:fld>
            <a:endParaRPr lang="en-US"/>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730B52-CD1F-41BC-B2DB-5E4872C67AEF}" type="slidenum">
              <a:rPr lang="en-US" smtClean="0"/>
              <a:pPr/>
              <a:t>‹#›</a:t>
            </a:fld>
            <a:endParaRPr lang="en-US"/>
          </a:p>
        </p:txBody>
      </p:sp>
    </p:spTree>
    <p:extLst>
      <p:ext uri="{BB962C8B-B14F-4D97-AF65-F5344CB8AC3E}">
        <p14:creationId xmlns:p14="http://schemas.microsoft.com/office/powerpoint/2010/main" val="292096396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67" tIns="34289" rIns="68567" bIns="34289"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67" tIns="34289" rIns="68567" bIns="34289"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67" tIns="34289" rIns="68567" bIns="34289" rtlCol="0" anchor="ctr"/>
          <a:lstStyle>
            <a:lvl1pPr algn="l">
              <a:defRPr sz="900">
                <a:solidFill>
                  <a:schemeClr val="tx1">
                    <a:tint val="75000"/>
                  </a:schemeClr>
                </a:solidFill>
              </a:defRPr>
            </a:lvl1pPr>
          </a:lstStyle>
          <a:p>
            <a:pPr defTabSz="685647"/>
            <a:fld id="{E845E3B0-AAE1-4EE9-B902-71972AB54E33}" type="datetime1">
              <a:rPr lang="en-US" smtClean="0">
                <a:solidFill>
                  <a:prstClr val="black">
                    <a:tint val="75000"/>
                  </a:prstClr>
                </a:solidFill>
              </a:rPr>
              <a:pPr defTabSz="685647"/>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67" tIns="34289" rIns="68567" bIns="34289" rtlCol="0" anchor="ctr"/>
          <a:lstStyle>
            <a:lvl1pPr algn="ctr">
              <a:defRPr sz="900">
                <a:solidFill>
                  <a:schemeClr val="tx1">
                    <a:tint val="75000"/>
                  </a:schemeClr>
                </a:solidFill>
              </a:defRPr>
            </a:lvl1pPr>
          </a:lstStyle>
          <a:p>
            <a:pPr defTabSz="685647"/>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67" tIns="34289" rIns="68567" bIns="34289" rtlCol="0" anchor="ctr"/>
          <a:lstStyle>
            <a:lvl1pPr algn="r">
              <a:defRPr sz="900">
                <a:solidFill>
                  <a:schemeClr val="tx1"/>
                </a:solidFill>
              </a:defRPr>
            </a:lvl1pPr>
          </a:lstStyle>
          <a:p>
            <a:pPr defTabSz="685647"/>
            <a:fld id="{FC24F1B7-7CC9-40BD-A7B5-F876659DF0DE}" type="slidenum">
              <a:rPr lang="en-US" smtClean="0">
                <a:solidFill>
                  <a:prstClr val="black"/>
                </a:solidFill>
              </a:rPr>
              <a:pPr defTabSz="685647"/>
              <a:t>‹#›</a:t>
            </a:fld>
            <a:endParaRPr lang="en-US" dirty="0">
              <a:solidFill>
                <a:prstClr val="black"/>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pic>
        <p:nvPicPr>
          <p:cNvPr id="11" name="Picture 6"/>
          <p:cNvPicPr>
            <a:picLocks noChangeAspect="1"/>
          </p:cNvPicPr>
          <p:nvPr userDrawn="1"/>
        </p:nvPicPr>
        <p:blipFill>
          <a:blip r:embed="rId14" cstate="print">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32" y="4940695"/>
            <a:ext cx="1418219"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79751" y="4969270"/>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14760" y="4945738"/>
            <a:ext cx="159803" cy="1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104" y="4927993"/>
            <a:ext cx="963341"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81750" y="4933949"/>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4" y="4933959"/>
            <a:ext cx="684699"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8" name="Picture 18"/>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003785" y="4958359"/>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77" y="4933956"/>
            <a:ext cx="72280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err="1">
                <a:solidFill>
                  <a:srgbClr val="FFFFFF"/>
                </a:solidFill>
                <a:latin typeface="Calibri" pitchFamily="34" charset="0"/>
              </a:rPr>
              <a:t>Taspen</a:t>
            </a:r>
            <a:r>
              <a:rPr lang="en-US" sz="800" b="1" dirty="0">
                <a:solidFill>
                  <a:prstClr val="black"/>
                </a:solidFill>
                <a:latin typeface="Calibri" pitchFamily="34" charset="0"/>
              </a:rPr>
              <a:t> </a:t>
            </a:r>
            <a:r>
              <a:rPr lang="en-US" sz="800" b="1" dirty="0">
                <a:solidFill>
                  <a:srgbClr val="FFFFFF"/>
                </a:solidFill>
                <a:latin typeface="Calibri" pitchFamily="34" charset="0"/>
              </a:rPr>
              <a:t>Life</a:t>
            </a:r>
          </a:p>
        </p:txBody>
      </p:sp>
      <p:pic>
        <p:nvPicPr>
          <p:cNvPr id="20" name="Picture 19">
            <a:extLst>
              <a:ext uri="{FF2B5EF4-FFF2-40B4-BE49-F238E27FC236}">
                <a16:creationId xmlns:a16="http://schemas.microsoft.com/office/drawing/2014/main" id="{AF9A4679-9140-4E07-A496-2B2183F54611}"/>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27374" t="68700" r="26048" b="9492"/>
          <a:stretch/>
        </p:blipFill>
        <p:spPr>
          <a:xfrm>
            <a:off x="4071296" y="4817498"/>
            <a:ext cx="949773" cy="289989"/>
          </a:xfrm>
          <a:prstGeom prst="rect">
            <a:avLst/>
          </a:prstGeom>
        </p:spPr>
      </p:pic>
      <p:grpSp>
        <p:nvGrpSpPr>
          <p:cNvPr id="21" name="Group 20">
            <a:extLst>
              <a:ext uri="{FF2B5EF4-FFF2-40B4-BE49-F238E27FC236}">
                <a16:creationId xmlns:a16="http://schemas.microsoft.com/office/drawing/2014/main" id="{4A3C5A87-6379-4B4F-B7FD-EA163696424A}"/>
              </a:ext>
            </a:extLst>
          </p:cNvPr>
          <p:cNvGrpSpPr/>
          <p:nvPr userDrawn="1"/>
        </p:nvGrpSpPr>
        <p:grpSpPr>
          <a:xfrm>
            <a:off x="3676665" y="4911231"/>
            <a:ext cx="297276" cy="91761"/>
            <a:chOff x="6549080" y="6166022"/>
            <a:chExt cx="416010" cy="128411"/>
          </a:xfrm>
        </p:grpSpPr>
        <p:sp>
          <p:nvSpPr>
            <p:cNvPr id="22" name="Oval 21">
              <a:extLst>
                <a:ext uri="{FF2B5EF4-FFF2-40B4-BE49-F238E27FC236}">
                  <a16:creationId xmlns:a16="http://schemas.microsoft.com/office/drawing/2014/main" id="{2A9F7139-02E4-48E0-BC34-3B21023A4186}"/>
                </a:ext>
              </a:extLst>
            </p:cNvPr>
            <p:cNvSpPr/>
            <p:nvPr userDrawn="1"/>
          </p:nvSpPr>
          <p:spPr>
            <a:xfrm>
              <a:off x="6549080" y="6166022"/>
              <a:ext cx="123568" cy="123568"/>
            </a:xfrm>
            <a:prstGeom prst="ellipse">
              <a:avLst/>
            </a:prstGeom>
            <a:solidFill>
              <a:srgbClr val="E8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E976CA1-D88F-4BD3-87BD-9079E30BFAEC}"/>
                </a:ext>
              </a:extLst>
            </p:cNvPr>
            <p:cNvSpPr/>
            <p:nvPr userDrawn="1"/>
          </p:nvSpPr>
          <p:spPr>
            <a:xfrm>
              <a:off x="6692515" y="6170141"/>
              <a:ext cx="123568" cy="123568"/>
            </a:xfrm>
            <a:prstGeom prst="ellipse">
              <a:avLst/>
            </a:prstGeom>
            <a:solidFill>
              <a:srgbClr val="E8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66851C08-BD9A-4039-AB23-7A45DE894917}"/>
                </a:ext>
              </a:extLst>
            </p:cNvPr>
            <p:cNvSpPr/>
            <p:nvPr userDrawn="1"/>
          </p:nvSpPr>
          <p:spPr>
            <a:xfrm>
              <a:off x="6841522" y="6170865"/>
              <a:ext cx="123568" cy="123568"/>
            </a:xfrm>
            <a:prstGeom prst="ellipse">
              <a:avLst/>
            </a:prstGeom>
            <a:solidFill>
              <a:srgbClr val="E8C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5" name="Group 24">
            <a:extLst>
              <a:ext uri="{FF2B5EF4-FFF2-40B4-BE49-F238E27FC236}">
                <a16:creationId xmlns:a16="http://schemas.microsoft.com/office/drawing/2014/main" id="{6401A805-FCCD-4193-B47D-5DFFF7718032}"/>
              </a:ext>
            </a:extLst>
          </p:cNvPr>
          <p:cNvGrpSpPr/>
          <p:nvPr userDrawn="1"/>
        </p:nvGrpSpPr>
        <p:grpSpPr>
          <a:xfrm>
            <a:off x="5105522" y="4911231"/>
            <a:ext cx="297276" cy="91761"/>
            <a:chOff x="6549080" y="6166022"/>
            <a:chExt cx="416010" cy="128411"/>
          </a:xfrm>
          <a:solidFill>
            <a:srgbClr val="005D97"/>
          </a:solidFill>
        </p:grpSpPr>
        <p:sp>
          <p:nvSpPr>
            <p:cNvPr id="26" name="Oval 25">
              <a:extLst>
                <a:ext uri="{FF2B5EF4-FFF2-40B4-BE49-F238E27FC236}">
                  <a16:creationId xmlns:a16="http://schemas.microsoft.com/office/drawing/2014/main" id="{32C369C1-C224-40F7-9803-27FF1D466BA1}"/>
                </a:ext>
              </a:extLst>
            </p:cNvPr>
            <p:cNvSpPr/>
            <p:nvPr userDrawn="1"/>
          </p:nvSpPr>
          <p:spPr>
            <a:xfrm>
              <a:off x="6549080" y="6166022"/>
              <a:ext cx="123568" cy="12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E4111619-0A0C-4D6C-B854-47637127821F}"/>
                </a:ext>
              </a:extLst>
            </p:cNvPr>
            <p:cNvSpPr/>
            <p:nvPr userDrawn="1"/>
          </p:nvSpPr>
          <p:spPr>
            <a:xfrm>
              <a:off x="6692515" y="6170141"/>
              <a:ext cx="123568" cy="12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94402BCA-3337-42A1-8BF6-38EFE252F39C}"/>
                </a:ext>
              </a:extLst>
            </p:cNvPr>
            <p:cNvSpPr/>
            <p:nvPr userDrawn="1"/>
          </p:nvSpPr>
          <p:spPr>
            <a:xfrm>
              <a:off x="6841522" y="6170865"/>
              <a:ext cx="123568" cy="12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5651672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685647"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14" indent="-171414" algn="l" defTabSz="685647"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241" indent="-171414" algn="l" defTabSz="68564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60" indent="-171414" algn="l" defTabSz="68564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80"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527"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35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74"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67" tIns="34289" rIns="68567" bIns="34289"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67" tIns="34289" rIns="68567" bIns="34289"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67" tIns="34289" rIns="68567" bIns="34289" rtlCol="0" anchor="ctr"/>
          <a:lstStyle>
            <a:lvl1pPr algn="l">
              <a:defRPr sz="900">
                <a:solidFill>
                  <a:schemeClr val="tx1">
                    <a:tint val="75000"/>
                  </a:schemeClr>
                </a:solidFill>
              </a:defRPr>
            </a:lvl1pPr>
          </a:lstStyle>
          <a:p>
            <a:pPr defTabSz="685647"/>
            <a:fld id="{E845E3B0-AAE1-4EE9-B902-71972AB54E33}" type="datetime1">
              <a:rPr lang="en-US" smtClean="0">
                <a:solidFill>
                  <a:prstClr val="black">
                    <a:tint val="75000"/>
                  </a:prstClr>
                </a:solidFill>
              </a:rPr>
              <a:pPr defTabSz="685647"/>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67" tIns="34289" rIns="68567" bIns="34289" rtlCol="0" anchor="ctr"/>
          <a:lstStyle>
            <a:lvl1pPr algn="ctr">
              <a:defRPr sz="900">
                <a:solidFill>
                  <a:schemeClr val="tx1">
                    <a:tint val="75000"/>
                  </a:schemeClr>
                </a:solidFill>
              </a:defRPr>
            </a:lvl1pPr>
          </a:lstStyle>
          <a:p>
            <a:pPr defTabSz="685647"/>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67" tIns="34289" rIns="68567" bIns="34289" rtlCol="0" anchor="ctr"/>
          <a:lstStyle>
            <a:lvl1pPr algn="r">
              <a:defRPr sz="900">
                <a:solidFill>
                  <a:schemeClr val="tx1"/>
                </a:solidFill>
              </a:defRPr>
            </a:lvl1pPr>
          </a:lstStyle>
          <a:p>
            <a:pPr defTabSz="685647"/>
            <a:fld id="{FC24F1B7-7CC9-40BD-A7B5-F876659DF0DE}" type="slidenum">
              <a:rPr lang="en-US" smtClean="0">
                <a:solidFill>
                  <a:prstClr val="black"/>
                </a:solidFill>
              </a:rPr>
              <a:pPr defTabSz="685647"/>
              <a:t>‹#›</a:t>
            </a:fld>
            <a:endParaRPr lang="en-US" dirty="0">
              <a:solidFill>
                <a:prstClr val="black"/>
              </a:solidFill>
            </a:endParaRPr>
          </a:p>
        </p:txBody>
      </p:sp>
      <p:pic>
        <p:nvPicPr>
          <p:cNvPr id="11" name="Picture 6"/>
          <p:cNvPicPr>
            <a:picLocks noChangeAspect="1"/>
          </p:cNvPicPr>
          <p:nvPr userDrawn="1"/>
        </p:nvPicPr>
        <p:blipFill>
          <a:blip r:embed="rId13" cstate="print">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32" y="4940695"/>
            <a:ext cx="1418219"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79751" y="4969270"/>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2024" y="4953001"/>
            <a:ext cx="145275"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104" y="4927993"/>
            <a:ext cx="963341"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50" y="4933949"/>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4" y="4933959"/>
            <a:ext cx="684699"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8" name="Picture 18"/>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03785" y="4958359"/>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77" y="4933956"/>
            <a:ext cx="72280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err="1">
                <a:solidFill>
                  <a:srgbClr val="FFFFFF"/>
                </a:solidFill>
                <a:latin typeface="Calibri" pitchFamily="34" charset="0"/>
              </a:rPr>
              <a:t>Taspen</a:t>
            </a:r>
            <a:r>
              <a:rPr lang="en-US" sz="800" b="1" dirty="0">
                <a:solidFill>
                  <a:prstClr val="black"/>
                </a:solidFill>
                <a:latin typeface="Calibri" pitchFamily="34" charset="0"/>
              </a:rPr>
              <a:t> </a:t>
            </a:r>
            <a:r>
              <a:rPr lang="en-US" sz="800" b="1" dirty="0">
                <a:solidFill>
                  <a:srgbClr val="FFFFFF"/>
                </a:solidFill>
                <a:latin typeface="Calibri" pitchFamily="34" charset="0"/>
              </a:rPr>
              <a:t>Life</a:t>
            </a:r>
          </a:p>
        </p:txBody>
      </p:sp>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2534122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685647"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14" indent="-171414" algn="l" defTabSz="685647"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241" indent="-171414" algn="l" defTabSz="68564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60" indent="-171414" algn="l" defTabSz="68564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80"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527"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35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74"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67" tIns="34289" rIns="68567" bIns="34289"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67" tIns="34289" rIns="68567" bIns="34289"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67" tIns="34289" rIns="68567" bIns="34289" rtlCol="0" anchor="ctr"/>
          <a:lstStyle>
            <a:lvl1pPr algn="l">
              <a:defRPr sz="900">
                <a:solidFill>
                  <a:schemeClr val="tx1">
                    <a:tint val="75000"/>
                  </a:schemeClr>
                </a:solidFill>
              </a:defRPr>
            </a:lvl1pPr>
          </a:lstStyle>
          <a:p>
            <a:pPr defTabSz="685647"/>
            <a:fld id="{E845E3B0-AAE1-4EE9-B902-71972AB54E33}" type="datetime1">
              <a:rPr lang="en-US" smtClean="0">
                <a:solidFill>
                  <a:prstClr val="black">
                    <a:tint val="75000"/>
                  </a:prstClr>
                </a:solidFill>
              </a:rPr>
              <a:pPr defTabSz="685647"/>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67" tIns="34289" rIns="68567" bIns="34289" rtlCol="0" anchor="ctr"/>
          <a:lstStyle>
            <a:lvl1pPr algn="ctr">
              <a:defRPr sz="900">
                <a:solidFill>
                  <a:schemeClr val="tx1">
                    <a:tint val="75000"/>
                  </a:schemeClr>
                </a:solidFill>
              </a:defRPr>
            </a:lvl1pPr>
          </a:lstStyle>
          <a:p>
            <a:pPr defTabSz="685647"/>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67" tIns="34289" rIns="68567" bIns="34289" rtlCol="0" anchor="ctr"/>
          <a:lstStyle>
            <a:lvl1pPr algn="r">
              <a:defRPr sz="900">
                <a:solidFill>
                  <a:schemeClr val="tx1"/>
                </a:solidFill>
              </a:defRPr>
            </a:lvl1pPr>
          </a:lstStyle>
          <a:p>
            <a:pPr defTabSz="685647"/>
            <a:fld id="{FC24F1B7-7CC9-40BD-A7B5-F876659DF0DE}" type="slidenum">
              <a:rPr lang="en-US" smtClean="0">
                <a:solidFill>
                  <a:prstClr val="black"/>
                </a:solidFill>
              </a:rPr>
              <a:pPr defTabSz="685647"/>
              <a:t>‹#›</a:t>
            </a:fld>
            <a:endParaRPr lang="en-US" dirty="0">
              <a:solidFill>
                <a:prstClr val="black"/>
              </a:solidFill>
            </a:endParaRPr>
          </a:p>
        </p:txBody>
      </p:sp>
      <p:pic>
        <p:nvPicPr>
          <p:cNvPr id="11" name="Picture 6"/>
          <p:cNvPicPr>
            <a:picLocks noChangeAspect="1"/>
          </p:cNvPicPr>
          <p:nvPr userDrawn="1"/>
        </p:nvPicPr>
        <p:blipFill>
          <a:blip r:embed="rId13" cstate="print">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32" y="4940695"/>
            <a:ext cx="1418219"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79751" y="4969270"/>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2024" y="4953001"/>
            <a:ext cx="145275"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104" y="4927993"/>
            <a:ext cx="963341"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50" y="4933949"/>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4" y="4933959"/>
            <a:ext cx="684699"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8" name="Picture 18"/>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03785" y="4958359"/>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77" y="4933956"/>
            <a:ext cx="72280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9" rIns="68567"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11" eaLnBrk="1" hangingPunct="1">
              <a:defRPr/>
            </a:pPr>
            <a:r>
              <a:rPr lang="en-US" sz="800" b="1" dirty="0" err="1">
                <a:solidFill>
                  <a:srgbClr val="FFFFFF"/>
                </a:solidFill>
                <a:latin typeface="Calibri" pitchFamily="34" charset="0"/>
              </a:rPr>
              <a:t>Taspen</a:t>
            </a:r>
            <a:r>
              <a:rPr lang="en-US" sz="800" b="1" dirty="0">
                <a:solidFill>
                  <a:prstClr val="black"/>
                </a:solidFill>
                <a:latin typeface="Calibri" pitchFamily="34" charset="0"/>
              </a:rPr>
              <a:t> </a:t>
            </a:r>
            <a:r>
              <a:rPr lang="en-US" sz="800" b="1" dirty="0">
                <a:solidFill>
                  <a:srgbClr val="FFFFFF"/>
                </a:solidFill>
                <a:latin typeface="Calibri" pitchFamily="34" charset="0"/>
              </a:rPr>
              <a:t>Life</a:t>
            </a:r>
          </a:p>
        </p:txBody>
      </p:sp>
      <p:sp>
        <p:nvSpPr>
          <p:cNvPr id="20" name="Rectangle 19"/>
          <p:cNvSpPr/>
          <p:nvPr userDrawn="1"/>
        </p:nvSpPr>
        <p:spPr>
          <a:xfrm>
            <a:off x="0" y="2636520"/>
            <a:ext cx="9144000" cy="2506980"/>
          </a:xfrm>
          <a:prstGeom prst="rect">
            <a:avLst/>
          </a:prstGeom>
          <a:solidFill>
            <a:srgbClr val="DDD9DD"/>
          </a:solidFill>
          <a:ln w="12700" cap="flat" cmpd="sng" algn="ctr">
            <a:noFill/>
            <a:prstDash val="solid"/>
            <a:miter lim="800000"/>
          </a:ln>
          <a:effectLst/>
        </p:spPr>
        <p:txBody>
          <a:bodyPr lIns="68571" tIns="34289" rIns="68571" bIns="34289" rtlCol="0" anchor="ctr"/>
          <a:lstStyle/>
          <a:p>
            <a:pPr marL="0" marR="0" lvl="0" indent="0" algn="ctr" defTabSz="685698"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25958857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685647"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14" indent="-171414" algn="l" defTabSz="685647"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241" indent="-171414" algn="l" defTabSz="68564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60" indent="-171414" algn="l" defTabSz="68564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80"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527"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35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74"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01" indent="-171414" algn="l" defTabSz="68564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E845E3B0-AAE1-4EE9-B902-71972AB54E33}" type="datetime1">
              <a:rPr lang="en-US" smtClean="0">
                <a:solidFill>
                  <a:prstClr val="black">
                    <a:tint val="75000"/>
                  </a:prstClr>
                </a:solidFill>
              </a:rPr>
              <a:pPr defTabSz="685698"/>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solidFill>
              </a:defRPr>
            </a:lvl1pPr>
          </a:lstStyle>
          <a:p>
            <a:pPr defTabSz="685698"/>
            <a:fld id="{FC24F1B7-7CC9-40BD-A7B5-F876659DF0DE}" type="slidenum">
              <a:rPr lang="en-US" smtClean="0">
                <a:solidFill>
                  <a:prstClr val="black"/>
                </a:solidFill>
              </a:rPr>
              <a:pPr defTabSz="685698"/>
              <a:t>‹#›</a:t>
            </a:fld>
            <a:endParaRPr lang="en-US" dirty="0">
              <a:solidFill>
                <a:prstClr val="black"/>
              </a:solidFill>
            </a:endParaRPr>
          </a:p>
        </p:txBody>
      </p:sp>
      <p:pic>
        <p:nvPicPr>
          <p:cNvPr id="11" name="Picture 6"/>
          <p:cNvPicPr>
            <a:picLocks noChangeAspect="1"/>
          </p:cNvPicPr>
          <p:nvPr userDrawn="1"/>
        </p:nvPicPr>
        <p:blipFill>
          <a:blip r:embed="rId13" cstate="print">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29" y="4940695"/>
            <a:ext cx="1418219"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79751" y="4969270"/>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2024" y="4953001"/>
            <a:ext cx="145275"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101" y="4927993"/>
            <a:ext cx="963341"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47" y="4933949"/>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4" y="4933956"/>
            <a:ext cx="684699"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8" name="Picture 18"/>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03782" y="4958359"/>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74" y="4933953"/>
            <a:ext cx="72280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err="1">
                <a:solidFill>
                  <a:srgbClr val="FFFFFF"/>
                </a:solidFill>
                <a:latin typeface="Calibri" pitchFamily="34" charset="0"/>
              </a:rPr>
              <a:t>Taspen</a:t>
            </a:r>
            <a:r>
              <a:rPr lang="en-US" sz="800" b="1" dirty="0">
                <a:solidFill>
                  <a:prstClr val="black"/>
                </a:solidFill>
                <a:latin typeface="Calibri" pitchFamily="34" charset="0"/>
              </a:rPr>
              <a:t> </a:t>
            </a:r>
            <a:r>
              <a:rPr lang="en-US" sz="800" b="1" dirty="0">
                <a:solidFill>
                  <a:srgbClr val="FFFFFF"/>
                </a:solidFill>
                <a:latin typeface="Calibri" pitchFamily="34" charset="0"/>
              </a:rPr>
              <a:t>Life</a:t>
            </a:r>
          </a:p>
        </p:txBody>
      </p:sp>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28684265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685698"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68571" tIns="34289" rIns="68571" bIns="34289"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E845E3B0-AAE1-4EE9-B902-71972AB54E33}" type="datetime1">
              <a:rPr lang="en-US" smtClean="0">
                <a:solidFill>
                  <a:prstClr val="black">
                    <a:tint val="75000"/>
                  </a:prstClr>
                </a:solidFill>
              </a:rPr>
              <a:pPr defTabSz="685698"/>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solidFill>
              </a:defRPr>
            </a:lvl1pPr>
          </a:lstStyle>
          <a:p>
            <a:pPr defTabSz="685698"/>
            <a:fld id="{FC24F1B7-7CC9-40BD-A7B5-F876659DF0DE}" type="slidenum">
              <a:rPr lang="en-US" smtClean="0">
                <a:solidFill>
                  <a:prstClr val="black"/>
                </a:solidFill>
              </a:rPr>
              <a:pPr defTabSz="685698"/>
              <a:t>‹#›</a:t>
            </a:fld>
            <a:endParaRPr lang="en-US" dirty="0">
              <a:solidFill>
                <a:prstClr val="black"/>
              </a:solidFill>
            </a:endParaRPr>
          </a:p>
        </p:txBody>
      </p:sp>
      <p:pic>
        <p:nvPicPr>
          <p:cNvPr id="11" name="Picture 6"/>
          <p:cNvPicPr>
            <a:picLocks noChangeAspect="1"/>
          </p:cNvPicPr>
          <p:nvPr userDrawn="1"/>
        </p:nvPicPr>
        <p:blipFill>
          <a:blip r:embed="rId13" cstate="print">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29" y="4940695"/>
            <a:ext cx="1418219"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79751" y="4969270"/>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2024" y="4953001"/>
            <a:ext cx="145275"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101" y="4927993"/>
            <a:ext cx="963341"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47" y="4933949"/>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4" y="4933956"/>
            <a:ext cx="684699"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8" name="Picture 18"/>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03782" y="4958359"/>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74" y="4933953"/>
            <a:ext cx="72280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9" rIns="68571" bIns="3428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562" eaLnBrk="1" hangingPunct="1">
              <a:defRPr/>
            </a:pPr>
            <a:r>
              <a:rPr lang="en-US" sz="800" b="1" dirty="0" err="1">
                <a:solidFill>
                  <a:srgbClr val="FFFFFF"/>
                </a:solidFill>
                <a:latin typeface="Calibri" pitchFamily="34" charset="0"/>
              </a:rPr>
              <a:t>Taspen</a:t>
            </a:r>
            <a:r>
              <a:rPr lang="en-US" sz="800" b="1" dirty="0">
                <a:solidFill>
                  <a:prstClr val="black"/>
                </a:solidFill>
                <a:latin typeface="Calibri" pitchFamily="34" charset="0"/>
              </a:rPr>
              <a:t> </a:t>
            </a:r>
            <a:r>
              <a:rPr lang="en-US" sz="800" b="1" dirty="0">
                <a:solidFill>
                  <a:srgbClr val="FFFFFF"/>
                </a:solidFill>
                <a:latin typeface="Calibri" pitchFamily="34" charset="0"/>
              </a:rPr>
              <a:t>Life</a:t>
            </a:r>
          </a:p>
        </p:txBody>
      </p:sp>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234961162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685698"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E845E3B0-AAE1-4EE9-B902-71972AB54E33}" type="datetime1">
              <a:rPr lang="en-US" smtClean="0">
                <a:solidFill>
                  <a:prstClr val="black">
                    <a:tint val="75000"/>
                  </a:prstClr>
                </a:solidFill>
              </a:rPr>
              <a:pPr defTabSz="685800"/>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solidFill>
              </a:defRPr>
            </a:lvl1pPr>
          </a:lstStyle>
          <a:p>
            <a:pPr defTabSz="685800"/>
            <a:fld id="{FC24F1B7-7CC9-40BD-A7B5-F876659DF0DE}" type="slidenum">
              <a:rPr lang="en-US" smtClean="0">
                <a:solidFill>
                  <a:prstClr val="black"/>
                </a:solidFill>
              </a:rPr>
              <a:pPr defTabSz="685800"/>
              <a:t>‹#›</a:t>
            </a:fld>
            <a:endParaRPr lang="en-US" dirty="0">
              <a:solidFill>
                <a:prstClr val="black"/>
              </a:solidFill>
            </a:endParaRPr>
          </a:p>
        </p:txBody>
      </p:sp>
      <p:pic>
        <p:nvPicPr>
          <p:cNvPr id="11" name="Picture 6"/>
          <p:cNvPicPr>
            <a:picLocks noChangeAspect="1"/>
          </p:cNvPicPr>
          <p:nvPr userDrawn="1"/>
        </p:nvPicPr>
        <p:blipFill>
          <a:blip r:embed="rId13">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23" y="4940693"/>
            <a:ext cx="1418219"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800"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79751" y="4969268"/>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2023" y="4953001"/>
            <a:ext cx="145275"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095" y="4927993"/>
            <a:ext cx="963341" cy="1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41" y="4933947"/>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2" y="4933950"/>
            <a:ext cx="684699"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800" b="1" dirty="0">
                <a:solidFill>
                  <a:srgbClr val="FFFFFF"/>
                </a:solidFill>
                <a:latin typeface="Calibri" pitchFamily="34" charset="0"/>
              </a:rPr>
              <a:t>@</a:t>
            </a:r>
            <a:r>
              <a:rPr lang="en-US" sz="800" b="1" dirty="0" err="1">
                <a:solidFill>
                  <a:srgbClr val="FFFFFF"/>
                </a:solidFill>
                <a:latin typeface="Calibri" pitchFamily="34" charset="0"/>
              </a:rPr>
              <a:t>taspenlife</a:t>
            </a:r>
            <a:endParaRPr lang="en-US" sz="800" b="1" dirty="0">
              <a:solidFill>
                <a:srgbClr val="FFFFFF"/>
              </a:solidFill>
              <a:latin typeface="Calibri" pitchFamily="34" charset="0"/>
            </a:endParaRPr>
          </a:p>
        </p:txBody>
      </p:sp>
      <p:pic>
        <p:nvPicPr>
          <p:cNvPr id="18" name="Picture 18"/>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03776" y="4958358"/>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68" y="4933947"/>
            <a:ext cx="72280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800" b="1" dirty="0" err="1">
                <a:solidFill>
                  <a:srgbClr val="FFFFFF"/>
                </a:solidFill>
                <a:latin typeface="Calibri" pitchFamily="34" charset="0"/>
              </a:rPr>
              <a:t>Taspen</a:t>
            </a:r>
            <a:r>
              <a:rPr lang="en-US" sz="800" b="1" dirty="0">
                <a:solidFill>
                  <a:prstClr val="black"/>
                </a:solidFill>
                <a:latin typeface="Calibri" pitchFamily="34" charset="0"/>
              </a:rPr>
              <a:t> </a:t>
            </a:r>
            <a:r>
              <a:rPr lang="en-US" sz="800" b="1" dirty="0">
                <a:solidFill>
                  <a:srgbClr val="FFFFFF"/>
                </a:solidFill>
                <a:latin typeface="Calibri" pitchFamily="34" charset="0"/>
              </a:rPr>
              <a:t>Life</a:t>
            </a:r>
          </a:p>
        </p:txBody>
      </p:sp>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580348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685800"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845E3B0-AAE1-4EE9-B902-71972AB54E33}" type="datetime1">
              <a:rPr lang="en-US" smtClean="0">
                <a:solidFill>
                  <a:prstClr val="black">
                    <a:tint val="75000"/>
                  </a:prstClr>
                </a:solidFill>
              </a:rPr>
              <a:pPr defTabSz="685800"/>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solidFill>
              </a:defRPr>
            </a:lvl1pPr>
          </a:lstStyle>
          <a:p>
            <a:pPr defTabSz="685800"/>
            <a:fld id="{FC24F1B7-7CC9-40BD-A7B5-F876659DF0DE}" type="slidenum">
              <a:rPr lang="en-US" smtClean="0">
                <a:solidFill>
                  <a:prstClr val="black"/>
                </a:solidFill>
              </a:rPr>
              <a:pPr defTabSz="685800"/>
              <a:t>‹#›</a:t>
            </a:fld>
            <a:endParaRPr lang="en-US" dirty="0">
              <a:solidFill>
                <a:prstClr val="black"/>
              </a:solidFill>
            </a:endParaRPr>
          </a:p>
        </p:txBody>
      </p:sp>
      <p:pic>
        <p:nvPicPr>
          <p:cNvPr id="11" name="Picture 6"/>
          <p:cNvPicPr>
            <a:picLocks noChangeAspect="1"/>
          </p:cNvPicPr>
          <p:nvPr userDrawn="1"/>
        </p:nvPicPr>
        <p:blipFill>
          <a:blip r:embed="rId13">
            <a:extLst>
              <a:ext uri="{28A0092B-C50C-407E-A947-70E740481C1C}">
                <a14:useLocalDpi xmlns:a14="http://schemas.microsoft.com/office/drawing/2010/main" val="0"/>
              </a:ext>
            </a:extLst>
          </a:blip>
          <a:srcRect l="40756" t="1605" r="13791" b="84224"/>
          <a:stretch>
            <a:fillRect/>
          </a:stretch>
        </p:blipFill>
        <p:spPr bwMode="auto">
          <a:xfrm>
            <a:off x="-204326" y="4869657"/>
            <a:ext cx="941192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7473823" y="4940694"/>
            <a:ext cx="1418219"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788" b="1" dirty="0">
                <a:solidFill>
                  <a:prstClr val="white"/>
                </a:solidFill>
                <a:latin typeface="Calibri" pitchFamily="34" charset="0"/>
              </a:rPr>
              <a:t>www.taspenlife.com</a:t>
            </a:r>
            <a:endParaRPr lang="en-US" sz="900" b="1" dirty="0">
              <a:solidFill>
                <a:prstClr val="white"/>
              </a:solidFill>
              <a:latin typeface="Calibri" pitchFamily="34" charset="0"/>
            </a:endParaRPr>
          </a:p>
        </p:txBody>
      </p:sp>
      <p:pic>
        <p:nvPicPr>
          <p:cNvPr id="13" name="Picture 18" descr="C:\Users\Dinda\Documents\ACA\! WORK\Bayu\185-1853646_creativity-27-the-best-advertising-and-design.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79751" y="4969268"/>
            <a:ext cx="13455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File:Instagram logo 2016.svg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2023" y="4953001"/>
            <a:ext cx="145275" cy="14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userDrawn="1"/>
        </p:nvSpPr>
        <p:spPr bwMode="auto">
          <a:xfrm>
            <a:off x="516095" y="4927994"/>
            <a:ext cx="963341"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788" b="1" dirty="0">
                <a:solidFill>
                  <a:srgbClr val="FFFFFF"/>
                </a:solidFill>
                <a:latin typeface="Calibri" pitchFamily="34" charset="0"/>
              </a:rPr>
              <a:t>@</a:t>
            </a:r>
            <a:r>
              <a:rPr lang="en-US" sz="788" b="1" dirty="0" err="1">
                <a:solidFill>
                  <a:srgbClr val="FFFFFF"/>
                </a:solidFill>
                <a:latin typeface="Calibri" pitchFamily="34" charset="0"/>
              </a:rPr>
              <a:t>taspenlife</a:t>
            </a:r>
            <a:endParaRPr lang="en-US" sz="788" b="1" dirty="0">
              <a:solidFill>
                <a:srgbClr val="FFFFFF"/>
              </a:solidFill>
              <a:latin typeface="Calibri" pitchFamily="34" charset="0"/>
            </a:endParaRPr>
          </a:p>
        </p:txBody>
      </p:sp>
      <p:pic>
        <p:nvPicPr>
          <p:cNvPr id="16" name="Picture 10" descr="Twitter Logo Redesigned | Actividades, Creatividad"/>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41" y="4933947"/>
            <a:ext cx="24887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userDrawn="1"/>
        </p:nvSpPr>
        <p:spPr bwMode="auto">
          <a:xfrm>
            <a:off x="1305582" y="4933950"/>
            <a:ext cx="684699"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788" b="1" dirty="0">
                <a:solidFill>
                  <a:srgbClr val="FFFFFF"/>
                </a:solidFill>
                <a:latin typeface="Calibri" pitchFamily="34" charset="0"/>
              </a:rPr>
              <a:t>@</a:t>
            </a:r>
            <a:r>
              <a:rPr lang="en-US" sz="788" b="1" dirty="0" err="1">
                <a:solidFill>
                  <a:srgbClr val="FFFFFF"/>
                </a:solidFill>
                <a:latin typeface="Calibri" pitchFamily="34" charset="0"/>
              </a:rPr>
              <a:t>taspenlife</a:t>
            </a:r>
            <a:endParaRPr lang="en-US" sz="788" b="1" dirty="0">
              <a:solidFill>
                <a:srgbClr val="FFFFFF"/>
              </a:solidFill>
              <a:latin typeface="Calibri" pitchFamily="34" charset="0"/>
            </a:endParaRPr>
          </a:p>
        </p:txBody>
      </p:sp>
      <p:pic>
        <p:nvPicPr>
          <p:cNvPr id="18" name="Picture 18"/>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03776" y="4958358"/>
            <a:ext cx="135749"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userDrawn="1"/>
        </p:nvSpPr>
        <p:spPr bwMode="auto">
          <a:xfrm>
            <a:off x="2095068" y="4933947"/>
            <a:ext cx="722803"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664" eaLnBrk="1" hangingPunct="1">
              <a:defRPr/>
            </a:pPr>
            <a:r>
              <a:rPr lang="en-US" sz="788" b="1" dirty="0" err="1">
                <a:solidFill>
                  <a:srgbClr val="FFFFFF"/>
                </a:solidFill>
                <a:latin typeface="Calibri" pitchFamily="34" charset="0"/>
              </a:rPr>
              <a:t>Taspen</a:t>
            </a:r>
            <a:r>
              <a:rPr lang="en-US" sz="788" b="1" dirty="0">
                <a:solidFill>
                  <a:prstClr val="black"/>
                </a:solidFill>
                <a:latin typeface="Calibri" pitchFamily="34" charset="0"/>
              </a:rPr>
              <a:t> </a:t>
            </a:r>
            <a:r>
              <a:rPr lang="en-US" sz="788" b="1" dirty="0">
                <a:solidFill>
                  <a:srgbClr val="FFFFFF"/>
                </a:solidFill>
                <a:latin typeface="Calibri" pitchFamily="34" charset="0"/>
              </a:rPr>
              <a:t>Life</a:t>
            </a:r>
          </a:p>
        </p:txBody>
      </p:sp>
      <p:pic>
        <p:nvPicPr>
          <p:cNvPr id="20" name="Picture 1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37118035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685800"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845E3B0-AAE1-4EE9-B902-71972AB54E33}" type="datetime1">
              <a:rPr lang="en-US" smtClean="0">
                <a:solidFill>
                  <a:prstClr val="black">
                    <a:tint val="75000"/>
                  </a:prstClr>
                </a:solidFill>
              </a:rPr>
              <a:pPr defTabSz="685800"/>
              <a:t>9/16/2022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solidFill>
              </a:defRPr>
            </a:lvl1pPr>
          </a:lstStyle>
          <a:p>
            <a:pPr defTabSz="685800"/>
            <a:fld id="{FC24F1B7-7CC9-40BD-A7B5-F876659DF0DE}" type="slidenum">
              <a:rPr lang="en-US" smtClean="0">
                <a:solidFill>
                  <a:prstClr val="black"/>
                </a:solidFill>
              </a:rPr>
              <a:pPr defTabSz="685800"/>
              <a:t>‹#›</a:t>
            </a:fld>
            <a:endParaRPr lang="en-US" dirty="0">
              <a:solidFill>
                <a:prstClr val="black"/>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92468" y="126283"/>
            <a:ext cx="682552" cy="381115"/>
          </a:xfrm>
          <a:prstGeom prst="rect">
            <a:avLst/>
          </a:prstGeom>
        </p:spPr>
      </p:pic>
    </p:spTree>
    <p:extLst>
      <p:ext uri="{BB962C8B-B14F-4D97-AF65-F5344CB8AC3E}">
        <p14:creationId xmlns:p14="http://schemas.microsoft.com/office/powerpoint/2010/main" val="5111392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l" defTabSz="685800" rtl="0" eaLnBrk="1" latinLnBrk="0" hangingPunct="1">
        <a:lnSpc>
          <a:spcPct val="90000"/>
        </a:lnSpc>
        <a:spcBef>
          <a:spcPct val="0"/>
        </a:spcBef>
        <a:buNone/>
        <a:defRPr sz="2400" b="1" kern="1200">
          <a:solidFill>
            <a:srgbClr val="0000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F06E-C6EE-EE72-7386-A8B352E9FA63}"/>
              </a:ext>
            </a:extLst>
          </p:cNvPr>
          <p:cNvSpPr>
            <a:spLocks noGrp="1"/>
          </p:cNvSpPr>
          <p:nvPr>
            <p:ph type="title"/>
          </p:nvPr>
        </p:nvSpPr>
        <p:spPr>
          <a:xfrm>
            <a:off x="4500088" y="1851670"/>
            <a:ext cx="4176368" cy="562194"/>
          </a:xfrm>
        </p:spPr>
        <p:txBody>
          <a:bodyPr>
            <a:noAutofit/>
          </a:bodyPr>
          <a:lstStyle/>
          <a:p>
            <a:r>
              <a:rPr lang="en-ID" sz="2800" dirty="0" err="1"/>
              <a:t>Studi</a:t>
            </a:r>
            <a:r>
              <a:rPr lang="en-ID" sz="2800" dirty="0"/>
              <a:t> </a:t>
            </a:r>
            <a:r>
              <a:rPr lang="en-ID" sz="2800" dirty="0" err="1"/>
              <a:t>Kasus</a:t>
            </a:r>
            <a:r>
              <a:rPr lang="en-ID" sz="2800" dirty="0"/>
              <a:t> – PT </a:t>
            </a:r>
            <a:r>
              <a:rPr lang="en-ID" sz="2800" dirty="0" err="1"/>
              <a:t>Ritel</a:t>
            </a:r>
            <a:r>
              <a:rPr lang="en-ID" sz="2800" dirty="0"/>
              <a:t> </a:t>
            </a:r>
            <a:r>
              <a:rPr lang="en-ID" sz="2800" dirty="0" err="1"/>
              <a:t>Energi</a:t>
            </a:r>
            <a:endParaRPr lang="en-ID" sz="2800" dirty="0"/>
          </a:p>
        </p:txBody>
      </p:sp>
      <p:sp>
        <p:nvSpPr>
          <p:cNvPr id="4" name="Text Placeholder 3">
            <a:extLst>
              <a:ext uri="{FF2B5EF4-FFF2-40B4-BE49-F238E27FC236}">
                <a16:creationId xmlns:a16="http://schemas.microsoft.com/office/drawing/2014/main" id="{2C840468-CC94-8F9B-6D8A-CCF99E1E4CC8}"/>
              </a:ext>
            </a:extLst>
          </p:cNvPr>
          <p:cNvSpPr>
            <a:spLocks noGrp="1"/>
          </p:cNvSpPr>
          <p:nvPr>
            <p:ph type="body" sz="quarter" idx="11"/>
          </p:nvPr>
        </p:nvSpPr>
        <p:spPr>
          <a:xfrm>
            <a:off x="4500088" y="2643758"/>
            <a:ext cx="4680520" cy="720080"/>
          </a:xfrm>
        </p:spPr>
        <p:txBody>
          <a:bodyPr>
            <a:normAutofit lnSpcReduction="10000"/>
          </a:bodyPr>
          <a:lstStyle/>
          <a:p>
            <a:pPr marL="0" indent="0">
              <a:buNone/>
            </a:pPr>
            <a:r>
              <a:rPr lang="en-ID" dirty="0"/>
              <a:t>Didit Ali Perdana</a:t>
            </a:r>
          </a:p>
          <a:p>
            <a:pPr marL="0" indent="0">
              <a:buNone/>
            </a:pPr>
            <a:r>
              <a:rPr lang="en-ID" dirty="0"/>
              <a:t>PT </a:t>
            </a:r>
            <a:r>
              <a:rPr lang="en-ID" dirty="0" err="1"/>
              <a:t>Asuransi</a:t>
            </a:r>
            <a:r>
              <a:rPr lang="en-ID" dirty="0"/>
              <a:t> Jiwa </a:t>
            </a:r>
            <a:r>
              <a:rPr lang="en-ID" dirty="0" err="1"/>
              <a:t>Taspen</a:t>
            </a:r>
            <a:endParaRPr lang="en-ID" dirty="0"/>
          </a:p>
        </p:txBody>
      </p:sp>
      <p:pic>
        <p:nvPicPr>
          <p:cNvPr id="7" name="Picture Placeholder 6">
            <a:extLst>
              <a:ext uri="{FF2B5EF4-FFF2-40B4-BE49-F238E27FC236}">
                <a16:creationId xmlns:a16="http://schemas.microsoft.com/office/drawing/2014/main" id="{B4247B22-D638-439A-9136-BB8B48C8A0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50" r="22250"/>
          <a:stretch>
            <a:fillRect/>
          </a:stretch>
        </p:blipFill>
        <p:spPr/>
      </p:pic>
    </p:spTree>
    <p:extLst>
      <p:ext uri="{BB962C8B-B14F-4D97-AF65-F5344CB8AC3E}">
        <p14:creationId xmlns:p14="http://schemas.microsoft.com/office/powerpoint/2010/main" val="102159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11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latin typeface="Candara" panose="020E0502030303020204" pitchFamily="34" charset="0"/>
                <a:ea typeface="Neo Sans Pro"/>
                <a:cs typeface="Neo Sans Pro"/>
              </a:rPr>
              <a:t>Profil</a:t>
            </a:r>
            <a:r>
              <a:rPr lang="en-US" b="1" dirty="0">
                <a:solidFill>
                  <a:schemeClr val="bg1"/>
                </a:solidFill>
                <a:latin typeface="Candara" panose="020E0502030303020204" pitchFamily="34" charset="0"/>
                <a:ea typeface="Neo Sans Pro"/>
                <a:cs typeface="Neo Sans Pro"/>
              </a:rPr>
              <a:t> Perusahaan</a:t>
            </a:r>
            <a:endParaRPr lang="en-US" sz="1800" b="1" dirty="0">
              <a:solidFill>
                <a:schemeClr val="bg1"/>
              </a:solidFill>
              <a:latin typeface="Candara" panose="020E0502030303020204" pitchFamily="34" charset="0"/>
              <a:ea typeface="Neo Sans Pro"/>
              <a:cs typeface="Neo Sans Pro"/>
            </a:endParaRPr>
          </a:p>
        </p:txBody>
      </p:sp>
      <p:grpSp>
        <p:nvGrpSpPr>
          <p:cNvPr id="4" name="Group 3">
            <a:extLst>
              <a:ext uri="{FF2B5EF4-FFF2-40B4-BE49-F238E27FC236}">
                <a16:creationId xmlns:a16="http://schemas.microsoft.com/office/drawing/2014/main" id="{46EB31D7-0655-B780-C88C-4BE89EEBBF70}"/>
              </a:ext>
            </a:extLst>
          </p:cNvPr>
          <p:cNvGrpSpPr/>
          <p:nvPr/>
        </p:nvGrpSpPr>
        <p:grpSpPr>
          <a:xfrm>
            <a:off x="174131" y="819830"/>
            <a:ext cx="8829440" cy="2341714"/>
            <a:chOff x="742121" y="964554"/>
            <a:chExt cx="10906539" cy="2341714"/>
          </a:xfrm>
        </p:grpSpPr>
        <p:sp>
          <p:nvSpPr>
            <p:cNvPr id="5" name="TextBox 4">
              <a:extLst>
                <a:ext uri="{FF2B5EF4-FFF2-40B4-BE49-F238E27FC236}">
                  <a16:creationId xmlns:a16="http://schemas.microsoft.com/office/drawing/2014/main" id="{49EA6AE0-AEFD-E0E3-5750-3EA4064A689E}"/>
                </a:ext>
              </a:extLst>
            </p:cNvPr>
            <p:cNvSpPr txBox="1"/>
            <p:nvPr/>
          </p:nvSpPr>
          <p:spPr>
            <a:xfrm>
              <a:off x="742121" y="964554"/>
              <a:ext cx="10906539" cy="1569660"/>
            </a:xfrm>
            <a:prstGeom prst="rect">
              <a:avLst/>
            </a:prstGeom>
            <a:noFill/>
          </p:spPr>
          <p:txBody>
            <a:bodyPr wrap="square">
              <a:spAutoFit/>
            </a:bodyPr>
            <a:lstStyle/>
            <a:p>
              <a:pPr algn="just"/>
              <a:r>
                <a:rPr lang="en-ID" sz="1200" b="0" i="0" dirty="0" err="1">
                  <a:solidFill>
                    <a:srgbClr val="212529"/>
                  </a:solidFill>
                  <a:effectLst/>
                  <a:latin typeface="Arial" panose="020B0604020202020204" pitchFamily="34" charset="0"/>
                </a:rPr>
                <a:t>Berdiri</a:t>
              </a:r>
              <a:r>
                <a:rPr lang="en-ID" sz="1200" b="0" i="0" dirty="0">
                  <a:solidFill>
                    <a:srgbClr val="212529"/>
                  </a:solidFill>
                  <a:effectLst/>
                  <a:latin typeface="Arial" panose="020B0604020202020204" pitchFamily="34" charset="0"/>
                </a:rPr>
                <a:t> pada </a:t>
              </a:r>
              <a:r>
                <a:rPr lang="en-ID" sz="1200" b="0" i="0" dirty="0" err="1">
                  <a:solidFill>
                    <a:srgbClr val="212529"/>
                  </a:solidFill>
                  <a:effectLst/>
                  <a:latin typeface="Arial" panose="020B0604020202020204" pitchFamily="34" charset="0"/>
                </a:rPr>
                <a:t>tahun</a:t>
              </a:r>
              <a:r>
                <a:rPr lang="en-ID" sz="1200" b="0" i="0" dirty="0">
                  <a:solidFill>
                    <a:srgbClr val="212529"/>
                  </a:solidFill>
                  <a:effectLst/>
                  <a:latin typeface="Arial" panose="020B0604020202020204" pitchFamily="34" charset="0"/>
                </a:rPr>
                <a:t> 2005 di Jakarta, Indonesia, PT </a:t>
              </a:r>
              <a:r>
                <a:rPr lang="en-ID" sz="1200" b="0" i="0" dirty="0" err="1">
                  <a:solidFill>
                    <a:srgbClr val="212529"/>
                  </a:solidFill>
                  <a:effectLst/>
                  <a:latin typeface="Arial" panose="020B0604020202020204" pitchFamily="34" charset="0"/>
                </a:rPr>
                <a:t>Ritel</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Energi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merupakan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perusahaan</a:t>
              </a:r>
              <a:r>
                <a:rPr lang="en-ID" sz="1200" b="0" i="0" dirty="0">
                  <a:solidFill>
                    <a:srgbClr val="212529"/>
                  </a:solidFill>
                  <a:effectLst/>
                  <a:latin typeface="Arial" panose="020B0604020202020204" pitchFamily="34" charset="0"/>
                </a:rPr>
                <a:t> yang </a:t>
              </a:r>
              <a:r>
                <a:rPr lang="en-ID" sz="1200" b="0" i="0" dirty="0" err="1">
                  <a:solidFill>
                    <a:srgbClr val="212529"/>
                  </a:solidFill>
                  <a:effectLst/>
                  <a:latin typeface="Arial" panose="020B0604020202020204" pitchFamily="34" charset="0"/>
                </a:rPr>
                <a:t>menginduk</a:t>
              </a:r>
              <a:r>
                <a:rPr lang="en-ID" sz="1200" b="0" i="0" dirty="0">
                  <a:solidFill>
                    <a:srgbClr val="212529"/>
                  </a:solidFill>
                  <a:effectLst/>
                  <a:latin typeface="Arial" panose="020B0604020202020204" pitchFamily="34" charset="0"/>
                </a:rPr>
                <a:t> pada </a:t>
              </a:r>
              <a:r>
                <a:rPr lang="en-ID" sz="1200" b="0" i="0" dirty="0" err="1">
                  <a:solidFill>
                    <a:srgbClr val="212529"/>
                  </a:solidFill>
                  <a:effectLst/>
                  <a:latin typeface="Arial" panose="020B0604020202020204" pitchFamily="34" charset="0"/>
                </a:rPr>
                <a:t>perusahaan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perusahaan</a:t>
              </a:r>
              <a:r>
                <a:rPr lang="en-ID" sz="1200" b="0" i="0" dirty="0">
                  <a:solidFill>
                    <a:srgbClr val="212529"/>
                  </a:solidFill>
                  <a:effectLst/>
                  <a:latin typeface="Arial" panose="020B0604020202020204" pitchFamily="34" charset="0"/>
                </a:rPr>
                <a:t> yang </a:t>
              </a:r>
              <a:r>
                <a:rPr lang="en-ID" sz="1200" b="0" i="0" dirty="0" err="1">
                  <a:solidFill>
                    <a:srgbClr val="212529"/>
                  </a:solidFill>
                  <a:effectLst/>
                  <a:latin typeface="Arial" panose="020B0604020202020204" pitchFamily="34" charset="0"/>
                </a:rPr>
                <a:t>menyediakan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energi</a:t>
              </a:r>
              <a:r>
                <a:rPr lang="en-ID" sz="1200" b="0" i="0" dirty="0">
                  <a:solidFill>
                    <a:srgbClr val="212529"/>
                  </a:solidFill>
                  <a:effectLst/>
                  <a:latin typeface="Arial" panose="020B0604020202020204" pitchFamily="34" charset="0"/>
                </a:rPr>
                <a:t> dan </a:t>
              </a:r>
              <a:r>
                <a:rPr lang="en-ID" sz="1200" b="0" i="0" dirty="0" err="1">
                  <a:solidFill>
                    <a:srgbClr val="212529"/>
                  </a:solidFill>
                  <a:effectLst/>
                  <a:latin typeface="Arial" panose="020B0604020202020204" pitchFamily="34" charset="0"/>
                </a:rPr>
                <a:t>mengembangkan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energi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baru</a:t>
              </a:r>
              <a:r>
                <a:rPr lang="en-ID" sz="1200" b="0" i="0" dirty="0">
                  <a:solidFill>
                    <a:srgbClr val="212529"/>
                  </a:solidFill>
                  <a:effectLst/>
                  <a:latin typeface="Arial" panose="020B0604020202020204" pitchFamily="34" charset="0"/>
                </a:rPr>
                <a:t> dan </a:t>
              </a:r>
              <a:r>
                <a:rPr lang="en-ID" sz="1200" b="0" i="0" dirty="0" err="1">
                  <a:solidFill>
                    <a:srgbClr val="212529"/>
                  </a:solidFill>
                  <a:effectLst/>
                  <a:latin typeface="Arial" panose="020B0604020202020204" pitchFamily="34" charset="0"/>
                </a:rPr>
                <a:t>terbarukan</a:t>
              </a:r>
              <a:r>
                <a:rPr lang="en-ID" sz="1200" b="0" i="0" dirty="0">
                  <a:solidFill>
                    <a:srgbClr val="212529"/>
                  </a:solidFill>
                  <a:effectLst/>
                  <a:latin typeface="Arial" panose="020B0604020202020204" pitchFamily="34" charset="0"/>
                </a:rPr>
                <a:t>. PT. </a:t>
              </a:r>
              <a:r>
                <a:rPr lang="en-ID" sz="1200" b="0" i="0" dirty="0" err="1">
                  <a:solidFill>
                    <a:srgbClr val="212529"/>
                  </a:solidFill>
                  <a:effectLst/>
                  <a:latin typeface="Arial" panose="020B0604020202020204" pitchFamily="34" charset="0"/>
                </a:rPr>
                <a:t>Ritel</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Energi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melakukan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usaha</a:t>
              </a:r>
              <a:r>
                <a:rPr lang="en-ID" sz="1200" b="0" i="0" dirty="0">
                  <a:solidFill>
                    <a:srgbClr val="212529"/>
                  </a:solidFill>
                  <a:effectLst/>
                  <a:latin typeface="Arial" panose="020B0604020202020204" pitchFamily="34" charset="0"/>
                </a:rPr>
                <a:t> di </a:t>
              </a:r>
              <a:r>
                <a:rPr lang="en-ID" sz="1200" b="0" i="0" dirty="0" err="1">
                  <a:solidFill>
                    <a:srgbClr val="212529"/>
                  </a:solidFill>
                  <a:effectLst/>
                  <a:latin typeface="Arial" panose="020B0604020202020204" pitchFamily="34" charset="0"/>
                </a:rPr>
                <a:t>bidang</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ritel</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khususnya</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penyaluran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bahan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bakar</a:t>
              </a:r>
              <a:r>
                <a:rPr lang="en-ID" sz="1200" b="0" i="0" dirty="0">
                  <a:solidFill>
                    <a:srgbClr val="212529"/>
                  </a:solidFill>
                  <a:effectLst/>
                  <a:latin typeface="Arial" panose="020B0604020202020204" pitchFamily="34" charset="0"/>
                </a:rPr>
                <a:t> di SPBU dan </a:t>
              </a:r>
              <a:r>
                <a:rPr lang="en-ID" sz="1200" b="0" i="0" dirty="0" err="1">
                  <a:solidFill>
                    <a:srgbClr val="212529"/>
                  </a:solidFill>
                  <a:effectLst/>
                  <a:latin typeface="Arial" panose="020B0604020202020204" pitchFamily="34" charset="0"/>
                </a:rPr>
                <a:t>pengelolaan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pengembangan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serta</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pemasaran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produk-produk</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bahan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bakar</a:t>
              </a:r>
              <a:r>
                <a:rPr lang="en-ID" sz="1200" b="0" i="0" dirty="0">
                  <a:solidFill>
                    <a:srgbClr val="212529"/>
                  </a:solidFill>
                  <a:effectLst/>
                  <a:latin typeface="Arial" panose="020B0604020202020204" pitchFamily="34" charset="0"/>
                </a:rPr>
                <a:t> dan non </a:t>
              </a:r>
              <a:r>
                <a:rPr lang="en-ID" sz="1200" b="0" i="0" dirty="0" err="1">
                  <a:solidFill>
                    <a:srgbClr val="212529"/>
                  </a:solidFill>
                  <a:effectLst/>
                  <a:latin typeface="Arial" panose="020B0604020202020204" pitchFamily="34" charset="0"/>
                </a:rPr>
                <a:t>bahan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bakar</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sesuai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dengan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bisnis</a:t>
              </a:r>
              <a:r>
                <a:rPr lang="en-ID" sz="1200" b="0" i="0" dirty="0">
                  <a:solidFill>
                    <a:srgbClr val="212529"/>
                  </a:solidFill>
                  <a:effectLst/>
                  <a:latin typeface="Arial" panose="020B0604020202020204" pitchFamily="34" charset="0"/>
                </a:rPr>
                <a:t> yang </a:t>
              </a:r>
              <a:r>
                <a:rPr lang="en-ID" sz="1200" b="0" i="0" dirty="0" err="1">
                  <a:solidFill>
                    <a:srgbClr val="212529"/>
                  </a:solidFill>
                  <a:effectLst/>
                  <a:latin typeface="Arial" panose="020B0604020202020204" pitchFamily="34" charset="0"/>
                </a:rPr>
                <a:t>terkait</a:t>
              </a:r>
              <a:r>
                <a:rPr lang="en-ID" sz="1200" b="0" i="0" dirty="0">
                  <a:solidFill>
                    <a:srgbClr val="212529"/>
                  </a:solidFill>
                  <a:effectLst/>
                  <a:latin typeface="Arial" panose="020B0604020202020204" pitchFamily="34" charset="0"/>
                </a:rPr>
                <a:t> di </a:t>
              </a:r>
              <a:r>
                <a:rPr lang="en-ID" sz="1200" b="0" i="0" dirty="0" err="1">
                  <a:solidFill>
                    <a:srgbClr val="212529"/>
                  </a:solidFill>
                  <a:effectLst/>
                  <a:latin typeface="Arial" panose="020B0604020202020204" pitchFamily="34" charset="0"/>
                </a:rPr>
                <a:t>dalamnya</a:t>
              </a:r>
              <a:r>
                <a:rPr lang="en-ID" sz="1200" b="0" i="0" dirty="0">
                  <a:solidFill>
                    <a:srgbClr val="212529"/>
                  </a:solidFill>
                  <a:effectLst/>
                  <a:latin typeface="Arial" panose="020B0604020202020204" pitchFamily="34" charset="0"/>
                </a:rPr>
                <a:t>.</a:t>
              </a:r>
              <a:endParaRPr lang="en-US" sz="1200" dirty="0"/>
            </a:p>
            <a:p>
              <a:pPr marL="457200" indent="-457200" algn="just">
                <a:buFont typeface="+mj-lt"/>
                <a:buAutoNum type="arabicPeriod"/>
              </a:pPr>
              <a:endParaRPr lang="en-US" sz="1200" b="0" u="none" dirty="0">
                <a:solidFill>
                  <a:schemeClr val="tx1"/>
                </a:solidFill>
                <a:effectLst/>
              </a:endParaRPr>
            </a:p>
            <a:p>
              <a:pPr marL="457200" indent="-457200" algn="just">
                <a:buFont typeface="+mj-lt"/>
                <a:buAutoNum type="arabicPeriod"/>
              </a:pPr>
              <a:endParaRPr lang="en-US" sz="1200" dirty="0"/>
            </a:p>
            <a:p>
              <a:pPr marL="457200" indent="-457200" algn="just">
                <a:buFont typeface="+mj-lt"/>
                <a:buAutoNum type="arabicPeriod"/>
              </a:pPr>
              <a:endParaRPr lang="en-US" sz="1200" b="0" u="none" dirty="0">
                <a:solidFill>
                  <a:schemeClr val="tx1"/>
                </a:solidFill>
                <a:effectLst/>
              </a:endParaRPr>
            </a:p>
            <a:p>
              <a:pPr marL="457200" indent="-457200" algn="just">
                <a:buFont typeface="+mj-lt"/>
                <a:buAutoNum type="arabicPeriod"/>
              </a:pPr>
              <a:endParaRPr lang="en-US" sz="1200" b="0" u="none" dirty="0">
                <a:solidFill>
                  <a:schemeClr val="tx1"/>
                </a:solidFill>
                <a:effectLst/>
              </a:endParaRPr>
            </a:p>
          </p:txBody>
        </p:sp>
        <p:pic>
          <p:nvPicPr>
            <p:cNvPr id="6" name="Picture 5">
              <a:extLst>
                <a:ext uri="{FF2B5EF4-FFF2-40B4-BE49-F238E27FC236}">
                  <a16:creationId xmlns:a16="http://schemas.microsoft.com/office/drawing/2014/main" id="{543B346C-12C4-B9EF-A8AA-C9EBFB1DB470}"/>
                </a:ext>
              </a:extLst>
            </p:cNvPr>
            <p:cNvPicPr>
              <a:picLocks noChangeAspect="1"/>
            </p:cNvPicPr>
            <p:nvPr/>
          </p:nvPicPr>
          <p:blipFill>
            <a:blip r:embed="rId2"/>
            <a:stretch>
              <a:fillRect/>
            </a:stretch>
          </p:blipFill>
          <p:spPr>
            <a:xfrm>
              <a:off x="4484570" y="2004011"/>
              <a:ext cx="2964092" cy="1302257"/>
            </a:xfrm>
            <a:prstGeom prst="rect">
              <a:avLst/>
            </a:prstGeom>
          </p:spPr>
        </p:pic>
      </p:grpSp>
    </p:spTree>
    <p:extLst>
      <p:ext uri="{BB962C8B-B14F-4D97-AF65-F5344CB8AC3E}">
        <p14:creationId xmlns:p14="http://schemas.microsoft.com/office/powerpoint/2010/main" val="427223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1. Analisa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permasalahan</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yang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terjadi</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di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dalam</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PT.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Ritel</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Energi</a:t>
            </a:r>
            <a:endParaRPr lang="en-US" sz="1800" b="1" dirty="0">
              <a:solidFill>
                <a:schemeClr val="bg1"/>
              </a:solidFill>
              <a:latin typeface="Candara" panose="020E0502030303020204" pitchFamily="34" charset="0"/>
              <a:ea typeface="Neo Sans Pro"/>
              <a:cs typeface="Neo Sans Pro"/>
            </a:endParaRPr>
          </a:p>
        </p:txBody>
      </p:sp>
      <p:graphicFrame>
        <p:nvGraphicFramePr>
          <p:cNvPr id="2" name="Table 2">
            <a:extLst>
              <a:ext uri="{FF2B5EF4-FFF2-40B4-BE49-F238E27FC236}">
                <a16:creationId xmlns:a16="http://schemas.microsoft.com/office/drawing/2014/main" id="{ACBE283D-7E66-F90B-5B92-E1AEA0594684}"/>
              </a:ext>
            </a:extLst>
          </p:cNvPr>
          <p:cNvGraphicFramePr>
            <a:graphicFrameLocks noGrp="1"/>
          </p:cNvGraphicFramePr>
          <p:nvPr>
            <p:extLst>
              <p:ext uri="{D42A27DB-BD31-4B8C-83A1-F6EECF244321}">
                <p14:modId xmlns:p14="http://schemas.microsoft.com/office/powerpoint/2010/main" val="1377562560"/>
              </p:ext>
            </p:extLst>
          </p:nvPr>
        </p:nvGraphicFramePr>
        <p:xfrm>
          <a:off x="1524000" y="950812"/>
          <a:ext cx="6096000" cy="240175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694759781"/>
                    </a:ext>
                  </a:extLst>
                </a:gridCol>
                <a:gridCol w="1524000">
                  <a:extLst>
                    <a:ext uri="{9D8B030D-6E8A-4147-A177-3AD203B41FA5}">
                      <a16:colId xmlns:a16="http://schemas.microsoft.com/office/drawing/2014/main" val="2004135565"/>
                    </a:ext>
                  </a:extLst>
                </a:gridCol>
                <a:gridCol w="1524000">
                  <a:extLst>
                    <a:ext uri="{9D8B030D-6E8A-4147-A177-3AD203B41FA5}">
                      <a16:colId xmlns:a16="http://schemas.microsoft.com/office/drawing/2014/main" val="1280053839"/>
                    </a:ext>
                  </a:extLst>
                </a:gridCol>
                <a:gridCol w="1524000">
                  <a:extLst>
                    <a:ext uri="{9D8B030D-6E8A-4147-A177-3AD203B41FA5}">
                      <a16:colId xmlns:a16="http://schemas.microsoft.com/office/drawing/2014/main" val="3550980355"/>
                    </a:ext>
                  </a:extLst>
                </a:gridCol>
              </a:tblGrid>
              <a:tr h="316473">
                <a:tc>
                  <a:txBody>
                    <a:bodyPr/>
                    <a:lstStyle/>
                    <a:p>
                      <a:endParaRPr lang="en-ID" dirty="0"/>
                    </a:p>
                  </a:txBody>
                  <a:tcPr/>
                </a:tc>
                <a:tc>
                  <a:txBody>
                    <a:bodyPr/>
                    <a:lstStyle/>
                    <a:p>
                      <a:pPr algn="ctr"/>
                      <a:r>
                        <a:rPr lang="en-US" dirty="0"/>
                        <a:t>2019</a:t>
                      </a:r>
                      <a:endParaRPr lang="en-ID" dirty="0"/>
                    </a:p>
                  </a:txBody>
                  <a:tcPr/>
                </a:tc>
                <a:tc>
                  <a:txBody>
                    <a:bodyPr/>
                    <a:lstStyle/>
                    <a:p>
                      <a:pPr algn="ctr"/>
                      <a:r>
                        <a:rPr lang="en-US" dirty="0"/>
                        <a:t>2020</a:t>
                      </a:r>
                      <a:endParaRPr lang="en-ID" dirty="0"/>
                    </a:p>
                  </a:txBody>
                  <a:tcPr/>
                </a:tc>
                <a:tc>
                  <a:txBody>
                    <a:bodyPr/>
                    <a:lstStyle/>
                    <a:p>
                      <a:pPr algn="ctr"/>
                      <a:r>
                        <a:rPr lang="en-US" dirty="0"/>
                        <a:t>Growth</a:t>
                      </a:r>
                      <a:endParaRPr lang="en-ID" dirty="0"/>
                    </a:p>
                  </a:txBody>
                  <a:tcPr/>
                </a:tc>
                <a:extLst>
                  <a:ext uri="{0D108BD9-81ED-4DB2-BD59-A6C34878D82A}">
                    <a16:rowId xmlns:a16="http://schemas.microsoft.com/office/drawing/2014/main" val="1922139272"/>
                  </a:ext>
                </a:extLst>
              </a:tr>
              <a:tr h="316473">
                <a:tc>
                  <a:txBody>
                    <a:bodyPr/>
                    <a:lstStyle/>
                    <a:p>
                      <a:r>
                        <a:rPr lang="en-US" dirty="0" err="1"/>
                        <a:t>Penjualan</a:t>
                      </a:r>
                      <a:r>
                        <a:rPr lang="en-US" dirty="0"/>
                        <a:t> </a:t>
                      </a:r>
                      <a:r>
                        <a:rPr lang="en-US" dirty="0" err="1"/>
                        <a:t>Minyak</a:t>
                      </a:r>
                      <a:endParaRPr lang="en-ID" dirty="0"/>
                    </a:p>
                  </a:txBody>
                  <a:tcPr/>
                </a:tc>
                <a:tc>
                  <a:txBody>
                    <a:bodyPr/>
                    <a:lstStyle/>
                    <a:p>
                      <a:pPr algn="ctr"/>
                      <a:r>
                        <a:rPr lang="en-US" dirty="0"/>
                        <a:t>USD 20,02</a:t>
                      </a:r>
                      <a:endParaRPr lang="en-ID" dirty="0"/>
                    </a:p>
                  </a:txBody>
                  <a:tcPr/>
                </a:tc>
                <a:tc>
                  <a:txBody>
                    <a:bodyPr/>
                    <a:lstStyle/>
                    <a:p>
                      <a:pPr algn="ctr"/>
                      <a:r>
                        <a:rPr lang="en-ID" sz="1350" b="0" i="0" kern="1200" dirty="0">
                          <a:solidFill>
                            <a:schemeClr val="dk1"/>
                          </a:solidFill>
                          <a:effectLst/>
                          <a:latin typeface="+mn-lt"/>
                          <a:ea typeface="+mn-ea"/>
                          <a:cs typeface="+mn-cs"/>
                        </a:rPr>
                        <a:t>USD 16,56</a:t>
                      </a:r>
                      <a:endParaRPr lang="en-ID" dirty="0"/>
                    </a:p>
                  </a:txBody>
                  <a:tcPr/>
                </a:tc>
                <a:tc>
                  <a:txBody>
                    <a:bodyPr/>
                    <a:lstStyle/>
                    <a:p>
                      <a:pPr algn="ctr"/>
                      <a:r>
                        <a:rPr lang="en-US" dirty="0"/>
                        <a:t>-20,91%</a:t>
                      </a:r>
                      <a:endParaRPr lang="en-ID" dirty="0"/>
                    </a:p>
                  </a:txBody>
                  <a:tcPr/>
                </a:tc>
                <a:extLst>
                  <a:ext uri="{0D108BD9-81ED-4DB2-BD59-A6C34878D82A}">
                    <a16:rowId xmlns:a16="http://schemas.microsoft.com/office/drawing/2014/main" val="4033374535"/>
                  </a:ext>
                </a:extLst>
              </a:tr>
              <a:tr h="3164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err="1"/>
                        <a:t>Pendapatan</a:t>
                      </a:r>
                      <a:r>
                        <a:rPr lang="en-US" dirty="0"/>
                        <a:t> Usaha</a:t>
                      </a:r>
                      <a:endParaRPr lang="en-ID" dirty="0"/>
                    </a:p>
                  </a:txBody>
                  <a:tcPr/>
                </a:tc>
                <a:tc>
                  <a:txBody>
                    <a:bodyPr/>
                    <a:lstStyle/>
                    <a:p>
                      <a:pPr algn="ctr"/>
                      <a:r>
                        <a:rPr lang="en-ID" sz="1350" b="0" i="0" kern="1200" dirty="0">
                          <a:solidFill>
                            <a:schemeClr val="dk1"/>
                          </a:solidFill>
                          <a:effectLst/>
                          <a:latin typeface="+mn-lt"/>
                          <a:ea typeface="+mn-ea"/>
                          <a:cs typeface="+mn-cs"/>
                        </a:rPr>
                        <a:t>USD 25,55</a:t>
                      </a:r>
                      <a:endParaRPr lang="en-ID" dirty="0"/>
                    </a:p>
                  </a:txBody>
                  <a:tcPr/>
                </a:tc>
                <a:tc>
                  <a:txBody>
                    <a:bodyPr/>
                    <a:lstStyle/>
                    <a:p>
                      <a:pPr algn="ctr"/>
                      <a:r>
                        <a:rPr lang="en-ID" sz="1350" b="0" i="0" kern="1200" dirty="0">
                          <a:solidFill>
                            <a:schemeClr val="dk1"/>
                          </a:solidFill>
                          <a:effectLst/>
                          <a:latin typeface="+mn-lt"/>
                          <a:ea typeface="+mn-ea"/>
                          <a:cs typeface="+mn-cs"/>
                        </a:rPr>
                        <a:t>USD 20,48</a:t>
                      </a:r>
                      <a:endParaRPr lang="en-ID" dirty="0"/>
                    </a:p>
                  </a:txBody>
                  <a:tcPr/>
                </a:tc>
                <a:tc>
                  <a:txBody>
                    <a:bodyPr/>
                    <a:lstStyle/>
                    <a:p>
                      <a:pPr algn="ctr"/>
                      <a:r>
                        <a:rPr lang="en-US" dirty="0"/>
                        <a:t>-19,84%</a:t>
                      </a:r>
                      <a:endParaRPr lang="en-ID" dirty="0"/>
                    </a:p>
                  </a:txBody>
                  <a:tcPr/>
                </a:tc>
                <a:extLst>
                  <a:ext uri="{0D108BD9-81ED-4DB2-BD59-A6C34878D82A}">
                    <a16:rowId xmlns:a16="http://schemas.microsoft.com/office/drawing/2014/main" val="1539634878"/>
                  </a:ext>
                </a:extLst>
              </a:tr>
              <a:tr h="316473">
                <a:tc>
                  <a:txBody>
                    <a:bodyPr/>
                    <a:lstStyle/>
                    <a:p>
                      <a:r>
                        <a:rPr lang="en-US" dirty="0"/>
                        <a:t>Beban </a:t>
                      </a:r>
                      <a:r>
                        <a:rPr lang="en-US" dirty="0" err="1"/>
                        <a:t>Produksi</a:t>
                      </a:r>
                      <a:endParaRPr lang="en-ID" dirty="0"/>
                    </a:p>
                  </a:txBody>
                  <a:tcPr/>
                </a:tc>
                <a:tc>
                  <a:txBody>
                    <a:bodyPr/>
                    <a:lstStyle/>
                    <a:p>
                      <a:pPr algn="ctr"/>
                      <a:r>
                        <a:rPr lang="en-ID" sz="1350" b="0" i="0" kern="1200" dirty="0">
                          <a:solidFill>
                            <a:schemeClr val="dk1"/>
                          </a:solidFill>
                          <a:effectLst/>
                          <a:latin typeface="+mn-lt"/>
                          <a:ea typeface="+mn-ea"/>
                          <a:cs typeface="+mn-cs"/>
                        </a:rPr>
                        <a:t>USD 2,38</a:t>
                      </a:r>
                      <a:endParaRPr lang="en-ID" dirty="0"/>
                    </a:p>
                  </a:txBody>
                  <a:tcPr/>
                </a:tc>
                <a:tc>
                  <a:txBody>
                    <a:bodyPr/>
                    <a:lstStyle/>
                    <a:p>
                      <a:pPr algn="ctr"/>
                      <a:r>
                        <a:rPr lang="en-ID" sz="1350" b="0" i="0" kern="1200" dirty="0">
                          <a:solidFill>
                            <a:schemeClr val="dk1"/>
                          </a:solidFill>
                          <a:effectLst/>
                          <a:latin typeface="+mn-lt"/>
                          <a:ea typeface="+mn-ea"/>
                          <a:cs typeface="+mn-cs"/>
                        </a:rPr>
                        <a:t>USD 2,43 </a:t>
                      </a:r>
                      <a:endParaRPr lang="en-ID" dirty="0"/>
                    </a:p>
                  </a:txBody>
                  <a:tcPr/>
                </a:tc>
                <a:tc>
                  <a:txBody>
                    <a:bodyPr/>
                    <a:lstStyle/>
                    <a:p>
                      <a:pPr algn="ctr"/>
                      <a:r>
                        <a:rPr lang="en-US" dirty="0"/>
                        <a:t>2,1%</a:t>
                      </a:r>
                      <a:endParaRPr lang="en-ID" dirty="0"/>
                    </a:p>
                  </a:txBody>
                  <a:tcPr/>
                </a:tc>
                <a:extLst>
                  <a:ext uri="{0D108BD9-81ED-4DB2-BD59-A6C34878D82A}">
                    <a16:rowId xmlns:a16="http://schemas.microsoft.com/office/drawing/2014/main" val="1921481745"/>
                  </a:ext>
                </a:extLst>
              </a:tr>
              <a:tr h="316473">
                <a:tc>
                  <a:txBody>
                    <a:bodyPr/>
                    <a:lstStyle/>
                    <a:p>
                      <a:r>
                        <a:rPr lang="en-US" dirty="0" err="1"/>
                        <a:t>Laba</a:t>
                      </a:r>
                      <a:r>
                        <a:rPr lang="en-US" dirty="0"/>
                        <a:t> Kotor</a:t>
                      </a:r>
                      <a:endParaRPr lang="en-ID" dirty="0"/>
                    </a:p>
                  </a:txBody>
                  <a:tcPr/>
                </a:tc>
                <a:tc>
                  <a:txBody>
                    <a:bodyPr/>
                    <a:lstStyle/>
                    <a:p>
                      <a:pPr algn="ctr"/>
                      <a:r>
                        <a:rPr lang="en-US" dirty="0"/>
                        <a:t>USD 2,48</a:t>
                      </a:r>
                      <a:endParaRPr lang="en-ID" dirty="0"/>
                    </a:p>
                  </a:txBody>
                  <a:tcPr/>
                </a:tc>
                <a:tc>
                  <a:txBody>
                    <a:bodyPr/>
                    <a:lstStyle/>
                    <a:p>
                      <a:pPr algn="ctr"/>
                      <a:r>
                        <a:rPr lang="en-ID" sz="1350" b="0" i="0" kern="1200" dirty="0">
                          <a:solidFill>
                            <a:schemeClr val="dk1"/>
                          </a:solidFill>
                          <a:effectLst/>
                          <a:latin typeface="+mn-lt"/>
                          <a:ea typeface="+mn-ea"/>
                          <a:cs typeface="+mn-cs"/>
                        </a:rPr>
                        <a:t>USD 1,60</a:t>
                      </a:r>
                      <a:endParaRPr lang="en-ID" dirty="0"/>
                    </a:p>
                  </a:txBody>
                  <a:tcPr/>
                </a:tc>
                <a:tc>
                  <a:txBody>
                    <a:bodyPr/>
                    <a:lstStyle/>
                    <a:p>
                      <a:pPr algn="ctr"/>
                      <a:r>
                        <a:rPr lang="en-US" dirty="0"/>
                        <a:t>-55,05%</a:t>
                      </a:r>
                      <a:endParaRPr lang="en-ID" dirty="0"/>
                    </a:p>
                  </a:txBody>
                  <a:tcPr/>
                </a:tc>
                <a:extLst>
                  <a:ext uri="{0D108BD9-81ED-4DB2-BD59-A6C34878D82A}">
                    <a16:rowId xmlns:a16="http://schemas.microsoft.com/office/drawing/2014/main" val="201061305"/>
                  </a:ext>
                </a:extLst>
              </a:tr>
              <a:tr h="429190">
                <a:tc>
                  <a:txBody>
                    <a:bodyPr/>
                    <a:lstStyle/>
                    <a:p>
                      <a:r>
                        <a:rPr lang="en-US" dirty="0" err="1"/>
                        <a:t>Keuntungan</a:t>
                      </a:r>
                      <a:r>
                        <a:rPr lang="en-US" dirty="0"/>
                        <a:t>/ </a:t>
                      </a:r>
                      <a:r>
                        <a:rPr lang="en-US" dirty="0" err="1"/>
                        <a:t>kerugian</a:t>
                      </a:r>
                      <a:r>
                        <a:rPr lang="en-US" dirty="0"/>
                        <a:t> </a:t>
                      </a:r>
                      <a:r>
                        <a:rPr lang="en-US" dirty="0" err="1"/>
                        <a:t>Kurs</a:t>
                      </a:r>
                      <a:endParaRPr lang="en-ID" dirty="0"/>
                    </a:p>
                  </a:txBody>
                  <a:tcPr/>
                </a:tc>
                <a:tc>
                  <a:txBody>
                    <a:bodyPr/>
                    <a:lstStyle/>
                    <a:p>
                      <a:pPr algn="ctr"/>
                      <a:r>
                        <a:rPr lang="en-US" dirty="0"/>
                        <a:t>USD 0,064</a:t>
                      </a:r>
                      <a:endParaRPr lang="en-ID" dirty="0"/>
                    </a:p>
                  </a:txBody>
                  <a:tcPr/>
                </a:tc>
                <a:tc>
                  <a:txBody>
                    <a:bodyPr/>
                    <a:lstStyle/>
                    <a:p>
                      <a:pPr algn="ctr"/>
                      <a:r>
                        <a:rPr lang="en-ID" sz="1350" b="0" i="0" kern="1200" dirty="0">
                          <a:solidFill>
                            <a:schemeClr val="dk1"/>
                          </a:solidFill>
                          <a:effectLst/>
                          <a:latin typeface="+mn-lt"/>
                          <a:ea typeface="+mn-ea"/>
                          <a:cs typeface="+mn-cs"/>
                        </a:rPr>
                        <a:t>(USD 0,211)</a:t>
                      </a:r>
                      <a:endParaRPr lang="en-ID" dirty="0"/>
                    </a:p>
                  </a:txBody>
                  <a:tcPr/>
                </a:tc>
                <a:tc>
                  <a:txBody>
                    <a:bodyPr/>
                    <a:lstStyle/>
                    <a:p>
                      <a:pPr algn="ctr"/>
                      <a:r>
                        <a:rPr lang="en-US" dirty="0"/>
                        <a:t>-329%</a:t>
                      </a:r>
                      <a:endParaRPr lang="en-ID" dirty="0"/>
                    </a:p>
                  </a:txBody>
                  <a:tcPr/>
                </a:tc>
                <a:extLst>
                  <a:ext uri="{0D108BD9-81ED-4DB2-BD59-A6C34878D82A}">
                    <a16:rowId xmlns:a16="http://schemas.microsoft.com/office/drawing/2014/main" val="3798968769"/>
                  </a:ext>
                </a:extLst>
              </a:tr>
              <a:tr h="316473">
                <a:tc>
                  <a:txBody>
                    <a:bodyPr/>
                    <a:lstStyle/>
                    <a:p>
                      <a:r>
                        <a:rPr lang="en-US" dirty="0" err="1"/>
                        <a:t>Laba</a:t>
                      </a:r>
                      <a:r>
                        <a:rPr lang="en-US" dirty="0"/>
                        <a:t>/</a:t>
                      </a:r>
                      <a:r>
                        <a:rPr lang="en-US" dirty="0" err="1"/>
                        <a:t>Rugi</a:t>
                      </a:r>
                      <a:r>
                        <a:rPr lang="en-US" dirty="0"/>
                        <a:t> </a:t>
                      </a:r>
                      <a:r>
                        <a:rPr lang="en-US" dirty="0" err="1"/>
                        <a:t>Bersih</a:t>
                      </a:r>
                      <a:endParaRPr lang="en-ID" dirty="0"/>
                    </a:p>
                  </a:txBody>
                  <a:tcPr/>
                </a:tc>
                <a:tc>
                  <a:txBody>
                    <a:bodyPr/>
                    <a:lstStyle/>
                    <a:p>
                      <a:pPr algn="ctr"/>
                      <a:r>
                        <a:rPr lang="en-ID" sz="1350" b="0" i="0" kern="1200" dirty="0">
                          <a:solidFill>
                            <a:schemeClr val="dk1"/>
                          </a:solidFill>
                          <a:effectLst/>
                          <a:latin typeface="+mn-lt"/>
                          <a:ea typeface="+mn-ea"/>
                          <a:cs typeface="+mn-cs"/>
                        </a:rPr>
                        <a:t>USD 659,96</a:t>
                      </a:r>
                      <a:endParaRPr lang="en-ID" dirty="0"/>
                    </a:p>
                  </a:txBody>
                  <a:tcPr/>
                </a:tc>
                <a:tc>
                  <a:txBody>
                    <a:bodyPr/>
                    <a:lstStyle/>
                    <a:p>
                      <a:pPr algn="ctr"/>
                      <a:r>
                        <a:rPr lang="en-ID" sz="1350" b="0" i="0" kern="1200" dirty="0">
                          <a:solidFill>
                            <a:schemeClr val="dk1"/>
                          </a:solidFill>
                          <a:effectLst/>
                          <a:latin typeface="+mn-lt"/>
                          <a:ea typeface="+mn-ea"/>
                          <a:cs typeface="+mn-cs"/>
                        </a:rPr>
                        <a:t>(USD 767,92)</a:t>
                      </a:r>
                      <a:endParaRPr lang="en-ID" dirty="0"/>
                    </a:p>
                  </a:txBody>
                  <a:tcPr/>
                </a:tc>
                <a:tc>
                  <a:txBody>
                    <a:bodyPr/>
                    <a:lstStyle/>
                    <a:p>
                      <a:pPr algn="ctr"/>
                      <a:r>
                        <a:rPr lang="en-US" dirty="0"/>
                        <a:t>-116%</a:t>
                      </a:r>
                      <a:endParaRPr lang="en-ID" dirty="0"/>
                    </a:p>
                  </a:txBody>
                  <a:tcPr/>
                </a:tc>
                <a:extLst>
                  <a:ext uri="{0D108BD9-81ED-4DB2-BD59-A6C34878D82A}">
                    <a16:rowId xmlns:a16="http://schemas.microsoft.com/office/drawing/2014/main" val="3999665410"/>
                  </a:ext>
                </a:extLst>
              </a:tr>
            </a:tbl>
          </a:graphicData>
        </a:graphic>
      </p:graphicFrame>
      <p:sp>
        <p:nvSpPr>
          <p:cNvPr id="7" name="TextBox 6">
            <a:extLst>
              <a:ext uri="{FF2B5EF4-FFF2-40B4-BE49-F238E27FC236}">
                <a16:creationId xmlns:a16="http://schemas.microsoft.com/office/drawing/2014/main" id="{F4A3BED4-87F6-0014-1013-289F3CF894D4}"/>
              </a:ext>
            </a:extLst>
          </p:cNvPr>
          <p:cNvSpPr txBox="1"/>
          <p:nvPr/>
        </p:nvSpPr>
        <p:spPr>
          <a:xfrm>
            <a:off x="207056" y="3416578"/>
            <a:ext cx="8829440" cy="776110"/>
          </a:xfrm>
          <a:prstGeom prst="rect">
            <a:avLst/>
          </a:prstGeom>
          <a:noFill/>
        </p:spPr>
        <p:txBody>
          <a:bodyPr wrap="square">
            <a:spAutoFit/>
          </a:bodyPr>
          <a:lstStyle/>
          <a:p>
            <a:pPr algn="just">
              <a:lnSpc>
                <a:spcPct val="107000"/>
              </a:lnSpc>
            </a:pPr>
            <a:r>
              <a:rPr lang="id-ID" sz="105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05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r>
              <a:rPr lang="id-ID" sz="1050" dirty="0">
                <a:effectLst/>
                <a:latin typeface="Calibri" panose="020F0502020204030204" pitchFamily="34" charset="0"/>
                <a:ea typeface="Malgun Gothic" panose="020B0503020000020004" pitchFamily="34" charset="-127"/>
                <a:cs typeface="Times New Roman" panose="02020603050405020304" pitchFamily="18" charset="0"/>
              </a:rPr>
              <a:t>Selain faktor eksternal, performa yang kurang bagus pada tahun 2020 disebabkan juga oleh faktor internal. Sejumlah karyawan yang menjadi tulang punggung perusahaan satu persatu mengundurkan diri dan memilih untuk bekerja ditempat lain, bahkan ada yang pindah ke perusahaan pesaing. Sementara itu, moral dan semangat karyawan mengalami penurunan yang cukup dramatis. </a:t>
            </a:r>
            <a:endParaRPr lang="en-ID" sz="105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2259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1. Analisa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permasalahan</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yang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terjadi</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di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dalam</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PT.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Ritel</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Energi</a:t>
            </a:r>
            <a:endParaRPr lang="en-US" sz="1800" b="1" dirty="0">
              <a:solidFill>
                <a:schemeClr val="bg1"/>
              </a:solidFill>
              <a:latin typeface="Candara" panose="020E0502030303020204" pitchFamily="34" charset="0"/>
              <a:ea typeface="Neo Sans Pro"/>
              <a:cs typeface="Neo Sans Pro"/>
            </a:endParaRPr>
          </a:p>
        </p:txBody>
      </p:sp>
      <p:sp>
        <p:nvSpPr>
          <p:cNvPr id="7" name="TextBox 6">
            <a:extLst>
              <a:ext uri="{FF2B5EF4-FFF2-40B4-BE49-F238E27FC236}">
                <a16:creationId xmlns:a16="http://schemas.microsoft.com/office/drawing/2014/main" id="{F4A3BED4-87F6-0014-1013-289F3CF894D4}"/>
              </a:ext>
            </a:extLst>
          </p:cNvPr>
          <p:cNvSpPr txBox="1"/>
          <p:nvPr/>
        </p:nvSpPr>
        <p:spPr>
          <a:xfrm>
            <a:off x="157280" y="651384"/>
            <a:ext cx="8829440" cy="4374018"/>
          </a:xfrm>
          <a:prstGeom prst="rect">
            <a:avLst/>
          </a:prstGeom>
          <a:noFill/>
        </p:spPr>
        <p:txBody>
          <a:bodyPr wrap="square">
            <a:spAutoFit/>
          </a:bodyPr>
          <a:lstStyle/>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Selain </a:t>
            </a:r>
            <a:r>
              <a:rPr lang="en-US" sz="1200" dirty="0" err="1">
                <a:effectLst/>
                <a:latin typeface="Calibri" panose="020F0502020204030204" pitchFamily="34" charset="0"/>
                <a:ea typeface="Malgun Gothic" panose="020B0503020000020004" pitchFamily="34" charset="-127"/>
                <a:cs typeface="Times New Roman" panose="02020603050405020304" pitchFamily="18" charset="0"/>
              </a:rPr>
              <a:t>itu</a:t>
            </a: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200" dirty="0" err="1">
                <a:effectLst/>
                <a:latin typeface="Calibri" panose="020F0502020204030204" pitchFamily="34" charset="0"/>
                <a:ea typeface="Malgun Gothic" panose="020B0503020000020004" pitchFamily="34" charset="-127"/>
                <a:cs typeface="Times New Roman" panose="02020603050405020304" pitchFamily="18" charset="0"/>
              </a:rPr>
              <a:t>permasalahan</a:t>
            </a: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 juga </a:t>
            </a:r>
            <a:r>
              <a:rPr lang="en-US" sz="1200" dirty="0" err="1">
                <a:effectLst/>
                <a:latin typeface="Calibri" panose="020F0502020204030204" pitchFamily="34" charset="0"/>
                <a:ea typeface="Malgun Gothic" panose="020B0503020000020004" pitchFamily="34" charset="-127"/>
                <a:cs typeface="Times New Roman" panose="02020603050405020304" pitchFamily="18" charset="0"/>
              </a:rPr>
              <a:t>terjadi</a:t>
            </a: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200" dirty="0" err="1">
                <a:effectLst/>
                <a:latin typeface="Calibri" panose="020F0502020204030204" pitchFamily="34" charset="0"/>
                <a:ea typeface="Malgun Gothic" panose="020B0503020000020004" pitchFamily="34" charset="-127"/>
                <a:cs typeface="Times New Roman" panose="02020603050405020304" pitchFamily="18" charset="0"/>
              </a:rPr>
              <a:t>karena</a:t>
            </a:r>
            <a:r>
              <a:rPr lang="en-US" sz="1200" dirty="0">
                <a:effectLst/>
                <a:latin typeface="Calibri" panose="020F0502020204030204" pitchFamily="34" charset="0"/>
                <a:ea typeface="Malgun Gothic" panose="020B0503020000020004" pitchFamily="34" charset="-127"/>
                <a:cs typeface="Times New Roman" panose="02020603050405020304" pitchFamily="18" charset="0"/>
              </a:rPr>
              <a:t>:</a:t>
            </a:r>
          </a:p>
          <a:p>
            <a:pPr marL="228600" indent="-228600" algn="just">
              <a:lnSpc>
                <a:spcPct val="107000"/>
              </a:lnSpc>
              <a:spcAft>
                <a:spcPts val="800"/>
              </a:spcAft>
              <a:buAutoNum type="arabicPeriod"/>
            </a:pPr>
            <a:r>
              <a:rPr lang="en-ID" sz="1200" dirty="0" err="1">
                <a:latin typeface="Calibri" panose="020F0502020204030204" pitchFamily="34" charset="0"/>
                <a:ea typeface="Malgun Gothic" panose="020B0503020000020004" pitchFamily="34" charset="-127"/>
                <a:cs typeface="Times New Roman" panose="02020603050405020304" pitchFamily="18" charset="0"/>
              </a:rPr>
              <a:t>Aspek</a:t>
            </a:r>
            <a:r>
              <a:rPr lang="en-ID" sz="1200" dirty="0">
                <a:latin typeface="Calibri" panose="020F0502020204030204" pitchFamily="34" charset="0"/>
                <a:ea typeface="Malgun Gothic" panose="020B0503020000020004" pitchFamily="34" charset="-127"/>
                <a:cs typeface="Times New Roman" panose="02020603050405020304" pitchFamily="18" charset="0"/>
              </a:rPr>
              <a:t> </a:t>
            </a:r>
            <a:r>
              <a:rPr lang="en-ID" sz="1200" dirty="0" err="1">
                <a:latin typeface="Calibri" panose="020F0502020204030204" pitchFamily="34" charset="0"/>
                <a:ea typeface="Malgun Gothic" panose="020B0503020000020004" pitchFamily="34" charset="-127"/>
                <a:cs typeface="Times New Roman" panose="02020603050405020304" pitchFamily="18" charset="0"/>
              </a:rPr>
              <a:t>Budaya</a:t>
            </a:r>
            <a:r>
              <a:rPr lang="en-ID" sz="1200" dirty="0">
                <a:latin typeface="Calibri" panose="020F0502020204030204" pitchFamily="34" charset="0"/>
                <a:ea typeface="Malgun Gothic" panose="020B0503020000020004" pitchFamily="34" charset="-127"/>
                <a:cs typeface="Times New Roman" panose="02020603050405020304" pitchFamily="18" charset="0"/>
              </a:rPr>
              <a:t>:</a:t>
            </a:r>
          </a:p>
          <a:p>
            <a:pPr marL="685694" lvl="1" indent="-228600" algn="just">
              <a:lnSpc>
                <a:spcPct val="107000"/>
              </a:lnSpc>
              <a:spcAft>
                <a:spcPts val="800"/>
              </a:spcAft>
              <a:buFont typeface="+mj-lt"/>
              <a:buAutoNum type="alphaLcParenR"/>
            </a:pPr>
            <a:r>
              <a:rPr lang="sv-SE" sz="1200" b="0" i="0" dirty="0">
                <a:solidFill>
                  <a:srgbClr val="212529"/>
                </a:solidFill>
                <a:effectLst/>
                <a:latin typeface="Arial" panose="020B0604020202020204" pitchFamily="34" charset="0"/>
              </a:rPr>
              <a:t>lemahnya spirit untuk melakukan perubahan dan inovasi dalam menangani </a:t>
            </a:r>
            <a:r>
              <a:rPr lang="sv-SE" sz="1200" b="0" i="1" dirty="0">
                <a:solidFill>
                  <a:srgbClr val="212529"/>
                </a:solidFill>
                <a:effectLst/>
                <a:latin typeface="Arial" panose="020B0604020202020204" pitchFamily="34" charset="0"/>
              </a:rPr>
              <a:t>distruption</a:t>
            </a:r>
            <a:r>
              <a:rPr lang="sv-SE" sz="1200" b="0" i="0" dirty="0">
                <a:solidFill>
                  <a:srgbClr val="212529"/>
                </a:solidFill>
                <a:effectLst/>
                <a:latin typeface="Arial" panose="020B0604020202020204" pitchFamily="34" charset="0"/>
              </a:rPr>
              <a:t> akibat pamdemi Covid-19.</a:t>
            </a:r>
            <a:endParaRPr lang="en-ID" sz="1200" b="0" i="0" dirty="0">
              <a:solidFill>
                <a:srgbClr val="212529"/>
              </a:solidFill>
              <a:effectLst/>
              <a:latin typeface="Calibri" panose="020F0502020204030204" pitchFamily="34" charset="0"/>
              <a:ea typeface="Malgun Gothic" panose="020B0503020000020004" pitchFamily="34" charset="-127"/>
              <a:cs typeface="Times New Roman" panose="02020603050405020304" pitchFamily="18" charset="0"/>
            </a:endParaRPr>
          </a:p>
          <a:p>
            <a:pPr marL="685694" lvl="1" indent="-228600" algn="just">
              <a:lnSpc>
                <a:spcPct val="107000"/>
              </a:lnSpc>
              <a:spcAft>
                <a:spcPts val="800"/>
              </a:spcAft>
              <a:buFont typeface="+mj-lt"/>
              <a:buAutoNum type="alphaLcParenR"/>
            </a:pPr>
            <a:r>
              <a:rPr lang="en-ID" sz="1200" b="0" i="0" dirty="0" err="1">
                <a:solidFill>
                  <a:srgbClr val="212529"/>
                </a:solidFill>
                <a:effectLst/>
                <a:latin typeface="Arial" panose="020B0604020202020204" pitchFamily="34" charset="0"/>
              </a:rPr>
              <a:t>kurangnya</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fokus</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karyawan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dalam</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meningkatkan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kompetensi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sesuai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dengan</a:t>
            </a:r>
            <a:r>
              <a:rPr lang="en-ID" sz="1200" b="0" i="0" dirty="0">
                <a:solidFill>
                  <a:srgbClr val="212529"/>
                </a:solidFill>
                <a:effectLst/>
                <a:latin typeface="Arial" panose="020B0604020202020204" pitchFamily="34" charset="0"/>
              </a:rPr>
              <a:t> </a:t>
            </a:r>
            <a:r>
              <a:rPr lang="en-ID" sz="1200" b="0" i="1" dirty="0">
                <a:solidFill>
                  <a:srgbClr val="212529"/>
                </a:solidFill>
                <a:effectLst/>
                <a:latin typeface="Arial" panose="020B0604020202020204" pitchFamily="34" charset="0"/>
              </a:rPr>
              <a:t>core competency </a:t>
            </a:r>
            <a:r>
              <a:rPr lang="en-ID" sz="1200" b="0" i="0" dirty="0">
                <a:solidFill>
                  <a:srgbClr val="212529"/>
                </a:solidFill>
                <a:effectLst/>
                <a:latin typeface="Arial" panose="020B0604020202020204" pitchFamily="34" charset="0"/>
              </a:rPr>
              <a:t>yang </a:t>
            </a:r>
            <a:r>
              <a:rPr lang="en-ID" sz="1200" b="0" i="0" dirty="0" err="1">
                <a:solidFill>
                  <a:srgbClr val="212529"/>
                </a:solidFill>
                <a:effectLst/>
                <a:latin typeface="Arial" panose="020B0604020202020204" pitchFamily="34" charset="0"/>
              </a:rPr>
              <a:t>mengacu</a:t>
            </a:r>
            <a:r>
              <a:rPr lang="en-ID" sz="1200" b="0" i="0" dirty="0">
                <a:solidFill>
                  <a:srgbClr val="212529"/>
                </a:solidFill>
                <a:effectLst/>
                <a:latin typeface="Arial" panose="020B0604020202020204" pitchFamily="34" charset="0"/>
              </a:rPr>
              <a:t> pada </a:t>
            </a:r>
            <a:r>
              <a:rPr lang="en-ID" sz="1200" b="0" i="0" dirty="0" err="1">
                <a:solidFill>
                  <a:srgbClr val="212529"/>
                </a:solidFill>
                <a:effectLst/>
                <a:latin typeface="Arial" panose="020B0604020202020204" pitchFamily="34" charset="0"/>
              </a:rPr>
              <a:t>bisnis</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ritel</a:t>
            </a:r>
            <a:endParaRPr lang="en-ID" sz="12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r>
              <a:rPr lang="en-ID" sz="1200" dirty="0" err="1">
                <a:latin typeface="Calibri" panose="020F0502020204030204" pitchFamily="34" charset="0"/>
                <a:ea typeface="Malgun Gothic" panose="020B0503020000020004" pitchFamily="34" charset="-127"/>
                <a:cs typeface="Times New Roman" panose="02020603050405020304" pitchFamily="18" charset="0"/>
              </a:rPr>
              <a:t>Aspek</a:t>
            </a:r>
            <a:r>
              <a:rPr lang="en-ID" sz="1200" dirty="0">
                <a:latin typeface="Calibri" panose="020F0502020204030204" pitchFamily="34" charset="0"/>
                <a:ea typeface="Malgun Gothic" panose="020B0503020000020004" pitchFamily="34" charset="-127"/>
                <a:cs typeface="Times New Roman" panose="02020603050405020304" pitchFamily="18" charset="0"/>
              </a:rPr>
              <a:t> </a:t>
            </a:r>
            <a:r>
              <a:rPr lang="en-ID" sz="1200" dirty="0" err="1">
                <a:latin typeface="Calibri" panose="020F0502020204030204" pitchFamily="34" charset="0"/>
                <a:ea typeface="Malgun Gothic" panose="020B0503020000020004" pitchFamily="34" charset="-127"/>
                <a:cs typeface="Times New Roman" panose="02020603050405020304" pitchFamily="18" charset="0"/>
              </a:rPr>
              <a:t>Kesejahteraan</a:t>
            </a:r>
            <a:r>
              <a:rPr lang="en-ID" sz="1200" dirty="0">
                <a:latin typeface="Calibri" panose="020F0502020204030204" pitchFamily="34" charset="0"/>
                <a:ea typeface="Malgun Gothic" panose="020B0503020000020004" pitchFamily="34" charset="-127"/>
                <a:cs typeface="Times New Roman" panose="02020603050405020304" pitchFamily="18" charset="0"/>
              </a:rPr>
              <a:t>:</a:t>
            </a:r>
          </a:p>
          <a:p>
            <a:pPr marL="685694" lvl="1" indent="-228600" algn="just">
              <a:lnSpc>
                <a:spcPct val="107000"/>
              </a:lnSpc>
              <a:spcAft>
                <a:spcPts val="800"/>
              </a:spcAft>
              <a:buFont typeface="+mj-lt"/>
              <a:buAutoNum type="alphaLcParenR"/>
            </a:pPr>
            <a:r>
              <a:rPr lang="en-ID" sz="1200" b="0" i="0" dirty="0" err="1">
                <a:solidFill>
                  <a:srgbClr val="212529"/>
                </a:solidFill>
                <a:effectLst/>
                <a:latin typeface="Arial" panose="020B0604020202020204" pitchFamily="34" charset="0"/>
              </a:rPr>
              <a:t>sistem</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pemberian</a:t>
            </a:r>
            <a:r>
              <a:rPr lang="en-ID" sz="1200" b="0" i="0" dirty="0">
                <a:solidFill>
                  <a:srgbClr val="212529"/>
                </a:solidFill>
                <a:effectLst/>
                <a:latin typeface="Arial" panose="020B0604020202020204" pitchFamily="34" charset="0"/>
              </a:rPr>
              <a:t> bonus yang </a:t>
            </a:r>
            <a:r>
              <a:rPr lang="en-ID" sz="1200" b="0" i="0" dirty="0" err="1">
                <a:solidFill>
                  <a:srgbClr val="212529"/>
                </a:solidFill>
                <a:effectLst/>
                <a:latin typeface="Arial" panose="020B0604020202020204" pitchFamily="34" charset="0"/>
              </a:rPr>
              <a:t>dilakukan</a:t>
            </a:r>
            <a:r>
              <a:rPr lang="en-ID" sz="1200" b="0" i="0" dirty="0">
                <a:solidFill>
                  <a:srgbClr val="212529"/>
                </a:solidFill>
                <a:effectLst/>
                <a:latin typeface="Arial" panose="020B0604020202020204" pitchFamily="34" charset="0"/>
              </a:rPr>
              <a:t> oleh PT. </a:t>
            </a:r>
            <a:r>
              <a:rPr lang="en-ID" sz="1200" b="0" i="0" dirty="0" err="1">
                <a:solidFill>
                  <a:srgbClr val="212529"/>
                </a:solidFill>
                <a:effectLst/>
                <a:latin typeface="Arial" panose="020B0604020202020204" pitchFamily="34" charset="0"/>
              </a:rPr>
              <a:t>Ritel</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Energi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kurang</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mengacu</a:t>
            </a:r>
            <a:r>
              <a:rPr lang="en-ID" sz="1200" b="0" i="0" dirty="0">
                <a:solidFill>
                  <a:srgbClr val="212529"/>
                </a:solidFill>
                <a:effectLst/>
                <a:latin typeface="Arial" panose="020B0604020202020204" pitchFamily="34" charset="0"/>
              </a:rPr>
              <a:t> pada </a:t>
            </a:r>
            <a:r>
              <a:rPr lang="en-ID" sz="1200" b="0" i="0" dirty="0" err="1">
                <a:solidFill>
                  <a:srgbClr val="212529"/>
                </a:solidFill>
                <a:effectLst/>
                <a:latin typeface="Arial" panose="020B0604020202020204" pitchFamily="34" charset="0"/>
              </a:rPr>
              <a:t>prestasi</a:t>
            </a:r>
            <a:endParaRPr lang="en-ID" sz="12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r>
              <a:rPr lang="en-ID" sz="1200" dirty="0" err="1">
                <a:latin typeface="Calibri" panose="020F0502020204030204" pitchFamily="34" charset="0"/>
                <a:ea typeface="Malgun Gothic" panose="020B0503020000020004" pitchFamily="34" charset="-127"/>
                <a:cs typeface="Times New Roman" panose="02020603050405020304" pitchFamily="18" charset="0"/>
              </a:rPr>
              <a:t>Aspek</a:t>
            </a:r>
            <a:r>
              <a:rPr lang="en-ID" sz="1200" dirty="0">
                <a:latin typeface="Calibri" panose="020F0502020204030204" pitchFamily="34" charset="0"/>
                <a:ea typeface="Malgun Gothic" panose="020B0503020000020004" pitchFamily="34" charset="-127"/>
                <a:cs typeface="Times New Roman" panose="02020603050405020304" pitchFamily="18" charset="0"/>
              </a:rPr>
              <a:t> </a:t>
            </a:r>
            <a:r>
              <a:rPr lang="en-ID" sz="1200" dirty="0" err="1">
                <a:latin typeface="Calibri" panose="020F0502020204030204" pitchFamily="34" charset="0"/>
                <a:ea typeface="Malgun Gothic" panose="020B0503020000020004" pitchFamily="34" charset="-127"/>
                <a:cs typeface="Times New Roman" panose="02020603050405020304" pitchFamily="18" charset="0"/>
              </a:rPr>
              <a:t>Keterampilan</a:t>
            </a:r>
            <a:r>
              <a:rPr lang="en-ID" sz="1200" dirty="0">
                <a:latin typeface="Calibri" panose="020F0502020204030204" pitchFamily="34" charset="0"/>
                <a:ea typeface="Malgun Gothic" panose="020B0503020000020004" pitchFamily="34" charset="-127"/>
                <a:cs typeface="Times New Roman" panose="02020603050405020304" pitchFamily="18" charset="0"/>
              </a:rPr>
              <a:t>:</a:t>
            </a:r>
          </a:p>
          <a:p>
            <a:pPr marL="685694" lvl="1" indent="-228600" algn="just">
              <a:lnSpc>
                <a:spcPct val="107000"/>
              </a:lnSpc>
              <a:spcAft>
                <a:spcPts val="800"/>
              </a:spcAft>
              <a:buFont typeface="+mj-lt"/>
              <a:buAutoNum type="alphaLcParenR"/>
            </a:pP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adanya</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kesenjangan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ketrampilan</a:t>
            </a:r>
            <a:r>
              <a:rPr lang="en-ID" sz="1200" b="0" i="0" dirty="0">
                <a:solidFill>
                  <a:srgbClr val="212529"/>
                </a:solidFill>
                <a:effectLst/>
                <a:latin typeface="Arial" panose="020B0604020202020204" pitchFamily="34" charset="0"/>
              </a:rPr>
              <a:t>” (</a:t>
            </a:r>
            <a:r>
              <a:rPr lang="en-ID" sz="1200" b="0" i="1" dirty="0">
                <a:solidFill>
                  <a:srgbClr val="212529"/>
                </a:solidFill>
                <a:effectLst/>
                <a:latin typeface="Arial" panose="020B0604020202020204" pitchFamily="34" charset="0"/>
              </a:rPr>
              <a:t>skill gap</a:t>
            </a:r>
            <a:r>
              <a:rPr lang="en-ID" sz="1200" b="0" i="0" dirty="0">
                <a:solidFill>
                  <a:srgbClr val="212529"/>
                </a:solidFill>
                <a:effectLst/>
                <a:latin typeface="Arial" panose="020B0604020202020204" pitchFamily="34" charset="0"/>
              </a:rPr>
              <a:t>) yang </a:t>
            </a:r>
            <a:r>
              <a:rPr lang="en-ID" sz="1200" b="0" i="0" dirty="0" err="1">
                <a:solidFill>
                  <a:srgbClr val="212529"/>
                </a:solidFill>
                <a:effectLst/>
                <a:latin typeface="Arial" panose="020B0604020202020204" pitchFamily="34" charset="0"/>
              </a:rPr>
              <a:t>cukup</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besar</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antara</a:t>
            </a:r>
            <a:r>
              <a:rPr lang="en-ID" sz="1200" b="0" i="0" dirty="0">
                <a:solidFill>
                  <a:srgbClr val="212529"/>
                </a:solidFill>
                <a:effectLst/>
                <a:latin typeface="Arial" panose="020B0604020202020204" pitchFamily="34" charset="0"/>
              </a:rPr>
              <a:t> </a:t>
            </a:r>
            <a:r>
              <a:rPr lang="en-ID" sz="1200" b="0" i="1" dirty="0">
                <a:solidFill>
                  <a:srgbClr val="212529"/>
                </a:solidFill>
                <a:effectLst/>
                <a:latin typeface="Arial" panose="020B0604020202020204" pitchFamily="34" charset="0"/>
              </a:rPr>
              <a:t>old generation employees</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dengan</a:t>
            </a:r>
            <a:r>
              <a:rPr lang="en-ID" sz="1200" b="0" i="0" dirty="0">
                <a:solidFill>
                  <a:srgbClr val="212529"/>
                </a:solidFill>
                <a:effectLst/>
                <a:latin typeface="Arial" panose="020B0604020202020204" pitchFamily="34" charset="0"/>
              </a:rPr>
              <a:t> </a:t>
            </a:r>
            <a:r>
              <a:rPr lang="en-ID" sz="1200" b="0" i="1" dirty="0">
                <a:solidFill>
                  <a:srgbClr val="212529"/>
                </a:solidFill>
                <a:effectLst/>
                <a:latin typeface="Arial" panose="020B0604020202020204" pitchFamily="34" charset="0"/>
              </a:rPr>
              <a:t>new and young generation employees</a:t>
            </a:r>
            <a:endParaRPr lang="en-ID" sz="1200" b="0" i="1" dirty="0">
              <a:solidFill>
                <a:srgbClr val="212529"/>
              </a:solidFill>
              <a:effectLst/>
              <a:latin typeface="Calibri" panose="020F0502020204030204" pitchFamily="34" charset="0"/>
              <a:ea typeface="Malgun Gothic" panose="020B0503020000020004" pitchFamily="34" charset="-127"/>
              <a:cs typeface="Times New Roman" panose="02020603050405020304" pitchFamily="18" charset="0"/>
            </a:endParaRPr>
          </a:p>
          <a:p>
            <a:pPr marL="685694" lvl="1" indent="-228600" algn="just">
              <a:lnSpc>
                <a:spcPct val="107000"/>
              </a:lnSpc>
              <a:spcAft>
                <a:spcPts val="800"/>
              </a:spcAft>
              <a:buFont typeface="+mj-lt"/>
              <a:buAutoNum type="alphaLcParenR"/>
            </a:pPr>
            <a:r>
              <a:rPr lang="en-ID" sz="1200" b="0" i="0" dirty="0" err="1">
                <a:solidFill>
                  <a:srgbClr val="212529"/>
                </a:solidFill>
                <a:effectLst/>
                <a:latin typeface="Arial" panose="020B0604020202020204" pitchFamily="34" charset="0"/>
              </a:rPr>
              <a:t>perbedan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interpretasi</a:t>
            </a:r>
            <a:r>
              <a:rPr lang="en-ID" sz="1200" b="0" i="0" dirty="0">
                <a:solidFill>
                  <a:srgbClr val="212529"/>
                </a:solidFill>
                <a:effectLst/>
                <a:latin typeface="Arial" panose="020B0604020202020204" pitchFamily="34" charset="0"/>
              </a:rPr>
              <a:t> yang </a:t>
            </a:r>
            <a:r>
              <a:rPr lang="en-ID" sz="1200" b="0" i="0" dirty="0" err="1">
                <a:solidFill>
                  <a:srgbClr val="212529"/>
                </a:solidFill>
                <a:effectLst/>
                <a:latin typeface="Arial" panose="020B0604020202020204" pitchFamily="34" charset="0"/>
              </a:rPr>
              <a:t>disebabkan</a:t>
            </a:r>
            <a:r>
              <a:rPr lang="en-ID" sz="1200" b="0" i="0" dirty="0">
                <a:solidFill>
                  <a:srgbClr val="212529"/>
                </a:solidFill>
                <a:effectLst/>
                <a:latin typeface="Arial" panose="020B0604020202020204" pitchFamily="34" charset="0"/>
              </a:rPr>
              <a:t> oleh </a:t>
            </a:r>
            <a:r>
              <a:rPr lang="en-ID" sz="1200" b="0" i="0" dirty="0" err="1">
                <a:solidFill>
                  <a:srgbClr val="212529"/>
                </a:solidFill>
                <a:effectLst/>
                <a:latin typeface="Arial" panose="020B0604020202020204" pitchFamily="34" charset="0"/>
              </a:rPr>
              <a:t>perbedaan</a:t>
            </a:r>
            <a:r>
              <a:rPr lang="en-ID" sz="1200" b="0" i="0" dirty="0">
                <a:solidFill>
                  <a:srgbClr val="212529"/>
                </a:solidFill>
                <a:effectLst/>
                <a:latin typeface="Arial" panose="020B0604020202020204" pitchFamily="34" charset="0"/>
              </a:rPr>
              <a:t> basis </a:t>
            </a:r>
            <a:r>
              <a:rPr lang="en-ID" sz="1200" b="0" i="0" dirty="0" err="1">
                <a:solidFill>
                  <a:srgbClr val="212529"/>
                </a:solidFill>
                <a:effectLst/>
                <a:latin typeface="Arial" panose="020B0604020202020204" pitchFamily="34" charset="0"/>
              </a:rPr>
              <a:t>pengetahuan</a:t>
            </a:r>
            <a:r>
              <a:rPr lang="en-ID" sz="1200" b="0" i="0" dirty="0">
                <a:solidFill>
                  <a:srgbClr val="212529"/>
                </a:solidFill>
                <a:effectLst/>
                <a:latin typeface="Arial" panose="020B0604020202020204" pitchFamily="34" charset="0"/>
              </a:rPr>
              <a:t> dan </a:t>
            </a:r>
            <a:r>
              <a:rPr lang="en-ID" sz="1200" b="0" i="0" dirty="0" err="1">
                <a:solidFill>
                  <a:srgbClr val="212529"/>
                </a:solidFill>
                <a:effectLst/>
                <a:latin typeface="Arial" panose="020B0604020202020204" pitchFamily="34" charset="0"/>
              </a:rPr>
              <a:t>ketrampilan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Perbedaan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ini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tak</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jarang</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menimbulkan</a:t>
            </a:r>
            <a:r>
              <a:rPr lang="en-ID" sz="1200" b="0" i="0" dirty="0">
                <a:solidFill>
                  <a:srgbClr val="212529"/>
                </a:solidFill>
                <a:effectLst/>
                <a:latin typeface="Arial" panose="020B0604020202020204" pitchFamily="34" charset="0"/>
              </a:rPr>
              <a:t> problem personal yang </a:t>
            </a:r>
            <a:r>
              <a:rPr lang="en-ID" sz="1200" b="0" i="0" dirty="0" err="1">
                <a:solidFill>
                  <a:srgbClr val="212529"/>
                </a:solidFill>
                <a:effectLst/>
                <a:latin typeface="Arial" panose="020B0604020202020204" pitchFamily="34" charset="0"/>
              </a:rPr>
              <a:t>berkepanjangan</a:t>
            </a:r>
            <a:r>
              <a:rPr lang="en-ID" sz="1200" b="0" i="0" dirty="0">
                <a:solidFill>
                  <a:srgbClr val="212529"/>
                </a:solidFill>
                <a:effectLst/>
                <a:latin typeface="Arial" panose="020B0604020202020204" pitchFamily="34" charset="0"/>
              </a:rPr>
              <a:t>.</a:t>
            </a:r>
          </a:p>
          <a:p>
            <a:pPr marL="685694" lvl="1" indent="-228600" algn="just">
              <a:lnSpc>
                <a:spcPct val="107000"/>
              </a:lnSpc>
              <a:spcAft>
                <a:spcPts val="800"/>
              </a:spcAft>
              <a:buFont typeface="+mj-lt"/>
              <a:buAutoNum type="alphaLcParenR"/>
            </a:pPr>
            <a:r>
              <a:rPr lang="en-ID" sz="1200" b="0" i="0" dirty="0" err="1">
                <a:solidFill>
                  <a:srgbClr val="212529"/>
                </a:solidFill>
                <a:effectLst/>
                <a:latin typeface="Arial" panose="020B0604020202020204" pitchFamily="34" charset="0"/>
              </a:rPr>
              <a:t>hampir</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semua</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karyawa</a:t>
            </a:r>
            <a:r>
              <a:rPr lang="en-ID" sz="1200" b="0" i="0" dirty="0">
                <a:solidFill>
                  <a:srgbClr val="212529"/>
                </a:solidFill>
                <a:effectLst/>
                <a:latin typeface="Arial" panose="020B0604020202020204" pitchFamily="34" charset="0"/>
              </a:rPr>
              <a:t> PT. </a:t>
            </a:r>
            <a:r>
              <a:rPr lang="en-ID" sz="1200" b="0" i="0" dirty="0" err="1">
                <a:solidFill>
                  <a:srgbClr val="212529"/>
                </a:solidFill>
                <a:effectLst/>
                <a:latin typeface="Arial" panose="020B0604020202020204" pitchFamily="34" charset="0"/>
              </a:rPr>
              <a:t>Ritel</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Energi</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lemah</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dalam</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ketrampilan</a:t>
            </a:r>
            <a:r>
              <a:rPr lang="en-ID" sz="1200" b="0" i="0" dirty="0">
                <a:solidFill>
                  <a:srgbClr val="212529"/>
                </a:solidFill>
                <a:effectLst/>
                <a:latin typeface="Arial" panose="020B0604020202020204" pitchFamily="34" charset="0"/>
              </a:rPr>
              <a:t> </a:t>
            </a:r>
            <a:r>
              <a:rPr lang="en-ID" sz="1200" b="0" i="0" dirty="0" err="1">
                <a:solidFill>
                  <a:srgbClr val="212529"/>
                </a:solidFill>
                <a:effectLst/>
                <a:latin typeface="Arial" panose="020B0604020202020204" pitchFamily="34" charset="0"/>
              </a:rPr>
              <a:t>menjual</a:t>
            </a:r>
            <a:r>
              <a:rPr lang="en-ID" sz="1200" b="0" i="0" dirty="0">
                <a:solidFill>
                  <a:srgbClr val="212529"/>
                </a:solidFill>
                <a:effectLst/>
                <a:latin typeface="Arial" panose="020B0604020202020204" pitchFamily="34" charset="0"/>
              </a:rPr>
              <a:t> (</a:t>
            </a:r>
            <a:r>
              <a:rPr lang="en-ID" sz="1200" b="0" i="1" dirty="0">
                <a:solidFill>
                  <a:srgbClr val="212529"/>
                </a:solidFill>
                <a:effectLst/>
                <a:latin typeface="Arial" panose="020B0604020202020204" pitchFamily="34" charset="0"/>
              </a:rPr>
              <a:t>selling skill</a:t>
            </a:r>
            <a:r>
              <a:rPr lang="en-ID" sz="1200" b="0" i="0" dirty="0">
                <a:solidFill>
                  <a:srgbClr val="212529"/>
                </a:solidFill>
                <a:effectLst/>
                <a:latin typeface="Arial" panose="020B0604020202020204" pitchFamily="34" charset="0"/>
              </a:rPr>
              <a:t>).</a:t>
            </a:r>
            <a:endParaRPr lang="en-ID" sz="12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ID" sz="12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US" sz="12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83511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1. Analisa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permasalahan</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yang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terjadi</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di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dalam</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PT.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Ritel</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Energi</a:t>
            </a:r>
            <a:endParaRPr lang="en-US" sz="1800" b="1" dirty="0">
              <a:solidFill>
                <a:schemeClr val="bg1"/>
              </a:solidFill>
              <a:latin typeface="Candara" panose="020E0502030303020204" pitchFamily="34" charset="0"/>
              <a:ea typeface="Neo Sans Pro"/>
              <a:cs typeface="Neo Sans Pro"/>
            </a:endParaRPr>
          </a:p>
        </p:txBody>
      </p:sp>
      <p:sp>
        <p:nvSpPr>
          <p:cNvPr id="7" name="TextBox 6">
            <a:extLst>
              <a:ext uri="{FF2B5EF4-FFF2-40B4-BE49-F238E27FC236}">
                <a16:creationId xmlns:a16="http://schemas.microsoft.com/office/drawing/2014/main" id="{F4A3BED4-87F6-0014-1013-289F3CF894D4}"/>
              </a:ext>
            </a:extLst>
          </p:cNvPr>
          <p:cNvSpPr txBox="1"/>
          <p:nvPr/>
        </p:nvSpPr>
        <p:spPr>
          <a:xfrm>
            <a:off x="157280" y="651384"/>
            <a:ext cx="8829440" cy="4654479"/>
          </a:xfrm>
          <a:prstGeom prst="rect">
            <a:avLst/>
          </a:prstGeom>
          <a:noFill/>
        </p:spPr>
        <p:txBody>
          <a:bodyPr wrap="square">
            <a:spAutoFit/>
          </a:bodyPr>
          <a:lstStyle/>
          <a:p>
            <a:pPr algn="just">
              <a:lnSpc>
                <a:spcPct val="107000"/>
              </a:lnSpc>
            </a:pPr>
            <a:r>
              <a:rPr lang="id-ID" sz="11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1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r>
              <a:rPr lang="en-ID" sz="1100" dirty="0">
                <a:ea typeface="Malgun Gothic" panose="020B0503020000020004" pitchFamily="34" charset="-127"/>
                <a:cs typeface="Times New Roman" panose="02020603050405020304" pitchFamily="18" charset="0"/>
              </a:rPr>
              <a:t>4. </a:t>
            </a:r>
            <a:r>
              <a:rPr lang="en-ID" sz="1100" dirty="0" err="1">
                <a:ea typeface="Malgun Gothic" panose="020B0503020000020004" pitchFamily="34" charset="-127"/>
                <a:cs typeface="Times New Roman" panose="02020603050405020304" pitchFamily="18" charset="0"/>
              </a:rPr>
              <a:t>Aspek</a:t>
            </a:r>
            <a:r>
              <a:rPr lang="en-ID" sz="1100" dirty="0">
                <a:ea typeface="Malgun Gothic" panose="020B0503020000020004" pitchFamily="34" charset="-127"/>
                <a:cs typeface="Times New Roman" panose="02020603050405020304" pitchFamily="18" charset="0"/>
              </a:rPr>
              <a:t> Personalia:</a:t>
            </a:r>
          </a:p>
          <a:p>
            <a:pPr marL="685694" lvl="1" indent="-228600" algn="just">
              <a:lnSpc>
                <a:spcPct val="107000"/>
              </a:lnSpc>
              <a:spcAft>
                <a:spcPts val="800"/>
              </a:spcAft>
              <a:buAutoNum type="alphaLcParenR"/>
            </a:pPr>
            <a:r>
              <a:rPr lang="en-ID" sz="1100" b="0" i="0" dirty="0" err="1">
                <a:solidFill>
                  <a:srgbClr val="212529"/>
                </a:solidFill>
                <a:effectLst/>
              </a:rPr>
              <a:t>penumpukan</a:t>
            </a:r>
            <a:r>
              <a:rPr lang="en-ID" sz="1100" b="0" i="0" dirty="0">
                <a:solidFill>
                  <a:srgbClr val="212529"/>
                </a:solidFill>
                <a:effectLst/>
              </a:rPr>
              <a:t> </a:t>
            </a:r>
            <a:r>
              <a:rPr lang="en-ID" sz="1100" b="0" i="0" dirty="0" err="1">
                <a:solidFill>
                  <a:srgbClr val="212529"/>
                </a:solidFill>
                <a:effectLst/>
              </a:rPr>
              <a:t>karyawan</a:t>
            </a:r>
            <a:r>
              <a:rPr lang="en-ID" sz="1100" b="0" i="0" dirty="0">
                <a:solidFill>
                  <a:srgbClr val="212529"/>
                </a:solidFill>
                <a:effectLst/>
              </a:rPr>
              <a:t> (</a:t>
            </a:r>
            <a:r>
              <a:rPr lang="en-ID" sz="1100" b="0" i="1" dirty="0" err="1">
                <a:solidFill>
                  <a:srgbClr val="212529"/>
                </a:solidFill>
                <a:effectLst/>
              </a:rPr>
              <a:t>redudant</a:t>
            </a:r>
            <a:r>
              <a:rPr lang="en-ID" sz="1100" b="0" i="1" dirty="0">
                <a:solidFill>
                  <a:srgbClr val="212529"/>
                </a:solidFill>
                <a:effectLst/>
              </a:rPr>
              <a:t> employees</a:t>
            </a:r>
            <a:r>
              <a:rPr lang="en-ID" sz="1100" b="0" i="0" dirty="0">
                <a:solidFill>
                  <a:srgbClr val="212529"/>
                </a:solidFill>
                <a:effectLst/>
              </a:rPr>
              <a:t>) </a:t>
            </a:r>
            <a:r>
              <a:rPr lang="en-ID" sz="1100" b="0" i="0" dirty="0" err="1">
                <a:solidFill>
                  <a:srgbClr val="212529"/>
                </a:solidFill>
                <a:effectLst/>
              </a:rPr>
              <a:t>terutama</a:t>
            </a:r>
            <a:r>
              <a:rPr lang="en-ID" sz="1100" b="0" i="0" dirty="0">
                <a:solidFill>
                  <a:srgbClr val="212529"/>
                </a:solidFill>
                <a:effectLst/>
              </a:rPr>
              <a:t> </a:t>
            </a:r>
            <a:r>
              <a:rPr lang="en-ID" sz="1100" b="0" i="0" dirty="0" err="1">
                <a:solidFill>
                  <a:srgbClr val="212529"/>
                </a:solidFill>
                <a:effectLst/>
              </a:rPr>
              <a:t>dalam</a:t>
            </a:r>
            <a:r>
              <a:rPr lang="en-ID" sz="1100" b="0" i="0" dirty="0">
                <a:solidFill>
                  <a:srgbClr val="212529"/>
                </a:solidFill>
                <a:effectLst/>
              </a:rPr>
              <a:t> </a:t>
            </a:r>
            <a:r>
              <a:rPr lang="en-ID" sz="1100" b="0" i="0" dirty="0" err="1">
                <a:solidFill>
                  <a:srgbClr val="212529"/>
                </a:solidFill>
                <a:effectLst/>
              </a:rPr>
              <a:t>bagian</a:t>
            </a:r>
            <a:r>
              <a:rPr lang="en-ID" sz="1100" b="0" i="0" dirty="0">
                <a:solidFill>
                  <a:srgbClr val="212529"/>
                </a:solidFill>
                <a:effectLst/>
              </a:rPr>
              <a:t> </a:t>
            </a:r>
            <a:r>
              <a:rPr lang="en-ID" sz="1100" b="0" i="0" dirty="0" err="1">
                <a:solidFill>
                  <a:srgbClr val="212529"/>
                </a:solidFill>
                <a:effectLst/>
              </a:rPr>
              <a:t>administrasi</a:t>
            </a:r>
            <a:r>
              <a:rPr lang="en-ID" sz="1100" b="0" i="0" dirty="0">
                <a:solidFill>
                  <a:srgbClr val="212529"/>
                </a:solidFill>
                <a:effectLst/>
              </a:rPr>
              <a:t>. </a:t>
            </a:r>
            <a:endParaRPr lang="en-ID" sz="1100" b="0" i="0" dirty="0">
              <a:solidFill>
                <a:srgbClr val="212529"/>
              </a:solidFill>
              <a:effectLst/>
              <a:ea typeface="Malgun Gothic" panose="020B0503020000020004" pitchFamily="34" charset="-127"/>
              <a:cs typeface="Times New Roman" panose="02020603050405020304" pitchFamily="18" charset="0"/>
            </a:endParaRPr>
          </a:p>
          <a:p>
            <a:pPr marL="685694" lvl="1" indent="-228600" algn="just">
              <a:lnSpc>
                <a:spcPct val="107000"/>
              </a:lnSpc>
              <a:spcAft>
                <a:spcPts val="800"/>
              </a:spcAft>
              <a:buAutoNum type="alphaLcParenR"/>
            </a:pPr>
            <a:r>
              <a:rPr lang="en-ID" sz="1100" b="0" i="0" dirty="0" err="1">
                <a:solidFill>
                  <a:srgbClr val="212529"/>
                </a:solidFill>
                <a:effectLst/>
              </a:rPr>
              <a:t>tidak</a:t>
            </a:r>
            <a:r>
              <a:rPr lang="en-ID" sz="1100" b="0" i="0" dirty="0">
                <a:solidFill>
                  <a:srgbClr val="212529"/>
                </a:solidFill>
                <a:effectLst/>
              </a:rPr>
              <a:t> </a:t>
            </a:r>
            <a:r>
              <a:rPr lang="en-ID" sz="1100" b="0" i="0" dirty="0" err="1">
                <a:solidFill>
                  <a:srgbClr val="212529"/>
                </a:solidFill>
                <a:effectLst/>
              </a:rPr>
              <a:t>adanya</a:t>
            </a:r>
            <a:r>
              <a:rPr lang="en-ID" sz="1100" b="0" i="0" dirty="0">
                <a:solidFill>
                  <a:srgbClr val="212529"/>
                </a:solidFill>
                <a:effectLst/>
              </a:rPr>
              <a:t> </a:t>
            </a:r>
            <a:r>
              <a:rPr lang="en-ID" sz="1100" b="0" i="0" dirty="0" err="1">
                <a:solidFill>
                  <a:srgbClr val="212529"/>
                </a:solidFill>
                <a:effectLst/>
              </a:rPr>
              <a:t>kejelasan</a:t>
            </a:r>
            <a:r>
              <a:rPr lang="en-ID" sz="1100" b="0" i="0" dirty="0">
                <a:solidFill>
                  <a:srgbClr val="212529"/>
                </a:solidFill>
                <a:effectLst/>
              </a:rPr>
              <a:t> </a:t>
            </a:r>
            <a:r>
              <a:rPr lang="en-ID" sz="1100" b="0" i="0" dirty="0" err="1">
                <a:solidFill>
                  <a:srgbClr val="212529"/>
                </a:solidFill>
                <a:effectLst/>
              </a:rPr>
              <a:t>dalam</a:t>
            </a:r>
            <a:r>
              <a:rPr lang="en-ID" sz="1100" b="0" i="0" dirty="0">
                <a:solidFill>
                  <a:srgbClr val="212529"/>
                </a:solidFill>
                <a:effectLst/>
              </a:rPr>
              <a:t> </a:t>
            </a:r>
            <a:r>
              <a:rPr lang="en-ID" sz="1100" b="0" i="0" dirty="0" err="1">
                <a:solidFill>
                  <a:srgbClr val="212529"/>
                </a:solidFill>
                <a:effectLst/>
              </a:rPr>
              <a:t>perencanaan</a:t>
            </a:r>
            <a:r>
              <a:rPr lang="en-ID" sz="1100" b="0" i="0" dirty="0">
                <a:solidFill>
                  <a:srgbClr val="212529"/>
                </a:solidFill>
                <a:effectLst/>
              </a:rPr>
              <a:t> </a:t>
            </a:r>
            <a:r>
              <a:rPr lang="en-ID" sz="1100" b="0" i="0" dirty="0" err="1">
                <a:solidFill>
                  <a:srgbClr val="212529"/>
                </a:solidFill>
                <a:effectLst/>
              </a:rPr>
              <a:t>karir</a:t>
            </a:r>
            <a:r>
              <a:rPr lang="en-ID" sz="1100" b="0" i="0" dirty="0">
                <a:solidFill>
                  <a:srgbClr val="212529"/>
                </a:solidFill>
                <a:effectLst/>
              </a:rPr>
              <a:t> </a:t>
            </a:r>
            <a:r>
              <a:rPr lang="en-ID" sz="1100" b="0" i="0" dirty="0" err="1">
                <a:solidFill>
                  <a:srgbClr val="212529"/>
                </a:solidFill>
                <a:effectLst/>
              </a:rPr>
              <a:t>karyawan</a:t>
            </a:r>
            <a:r>
              <a:rPr lang="en-ID" sz="1100" b="0" i="0" dirty="0">
                <a:solidFill>
                  <a:srgbClr val="212529"/>
                </a:solidFill>
                <a:effectLst/>
              </a:rPr>
              <a:t> (</a:t>
            </a:r>
            <a:r>
              <a:rPr lang="en-ID" sz="1100" b="0" i="1" dirty="0">
                <a:solidFill>
                  <a:srgbClr val="212529"/>
                </a:solidFill>
                <a:effectLst/>
              </a:rPr>
              <a:t>employee career planning</a:t>
            </a:r>
            <a:r>
              <a:rPr lang="en-ID" sz="1100" b="0" i="0" dirty="0">
                <a:solidFill>
                  <a:srgbClr val="212529"/>
                </a:solidFill>
                <a:effectLst/>
              </a:rPr>
              <a:t>).</a:t>
            </a:r>
            <a:endParaRPr lang="en-ID" sz="1100" dirty="0">
              <a:solidFill>
                <a:srgbClr val="212529"/>
              </a:solidFill>
              <a:ea typeface="Malgun Gothic" panose="020B0503020000020004" pitchFamily="34" charset="-127"/>
              <a:cs typeface="Times New Roman" panose="02020603050405020304" pitchFamily="18" charset="0"/>
            </a:endParaRPr>
          </a:p>
          <a:p>
            <a:pPr marL="685694" lvl="1" indent="-228600" algn="just">
              <a:lnSpc>
                <a:spcPct val="107000"/>
              </a:lnSpc>
              <a:spcAft>
                <a:spcPts val="800"/>
              </a:spcAft>
              <a:buAutoNum type="alphaLcParenR"/>
            </a:pPr>
            <a:r>
              <a:rPr lang="en-ID" sz="1100" b="0" i="0" dirty="0" err="1">
                <a:solidFill>
                  <a:srgbClr val="212529"/>
                </a:solidFill>
                <a:effectLst/>
              </a:rPr>
              <a:t>tidak</a:t>
            </a:r>
            <a:r>
              <a:rPr lang="en-ID" sz="1100" b="0" i="0" dirty="0">
                <a:solidFill>
                  <a:srgbClr val="212529"/>
                </a:solidFill>
                <a:effectLst/>
              </a:rPr>
              <a:t> </a:t>
            </a:r>
            <a:r>
              <a:rPr lang="en-ID" sz="1100" b="0" i="0" dirty="0" err="1">
                <a:solidFill>
                  <a:srgbClr val="212529"/>
                </a:solidFill>
                <a:effectLst/>
              </a:rPr>
              <a:t>adanya</a:t>
            </a:r>
            <a:r>
              <a:rPr lang="en-ID" sz="1100" b="0" i="0" dirty="0">
                <a:solidFill>
                  <a:srgbClr val="212529"/>
                </a:solidFill>
                <a:effectLst/>
              </a:rPr>
              <a:t> </a:t>
            </a:r>
            <a:r>
              <a:rPr lang="en-ID" sz="1100" b="0" i="0" dirty="0" err="1">
                <a:solidFill>
                  <a:srgbClr val="212529"/>
                </a:solidFill>
                <a:effectLst/>
              </a:rPr>
              <a:t>kejelasan</a:t>
            </a:r>
            <a:r>
              <a:rPr lang="en-ID" sz="1100" b="0" i="0" dirty="0">
                <a:solidFill>
                  <a:srgbClr val="212529"/>
                </a:solidFill>
                <a:effectLst/>
              </a:rPr>
              <a:t> </a:t>
            </a:r>
            <a:r>
              <a:rPr lang="en-ID" sz="1100" b="0" i="0" dirty="0" err="1">
                <a:solidFill>
                  <a:srgbClr val="212529"/>
                </a:solidFill>
                <a:effectLst/>
              </a:rPr>
              <a:t>dalam</a:t>
            </a:r>
            <a:r>
              <a:rPr lang="en-ID" sz="1100" b="0" i="0" dirty="0">
                <a:solidFill>
                  <a:srgbClr val="212529"/>
                </a:solidFill>
                <a:effectLst/>
              </a:rPr>
              <a:t> </a:t>
            </a:r>
            <a:r>
              <a:rPr lang="en-ID" sz="1100" b="0" i="0" dirty="0" err="1">
                <a:solidFill>
                  <a:srgbClr val="212529"/>
                </a:solidFill>
                <a:effectLst/>
              </a:rPr>
              <a:t>perencanaan</a:t>
            </a:r>
            <a:r>
              <a:rPr lang="en-ID" sz="1100" b="0" i="0" dirty="0">
                <a:solidFill>
                  <a:srgbClr val="212529"/>
                </a:solidFill>
                <a:effectLst/>
              </a:rPr>
              <a:t> </a:t>
            </a:r>
            <a:r>
              <a:rPr lang="en-ID" sz="1100" b="0" i="0" dirty="0" err="1">
                <a:solidFill>
                  <a:srgbClr val="212529"/>
                </a:solidFill>
                <a:effectLst/>
              </a:rPr>
              <a:t>karir</a:t>
            </a:r>
            <a:r>
              <a:rPr lang="en-ID" sz="1100" b="0" i="0" dirty="0">
                <a:solidFill>
                  <a:srgbClr val="212529"/>
                </a:solidFill>
                <a:effectLst/>
              </a:rPr>
              <a:t> </a:t>
            </a:r>
            <a:r>
              <a:rPr lang="en-ID" sz="1100" b="0" i="0" dirty="0" err="1">
                <a:solidFill>
                  <a:srgbClr val="212529"/>
                </a:solidFill>
                <a:effectLst/>
              </a:rPr>
              <a:t>karyawan</a:t>
            </a:r>
            <a:r>
              <a:rPr lang="en-ID" sz="1100" b="0" i="0" dirty="0">
                <a:solidFill>
                  <a:srgbClr val="212529"/>
                </a:solidFill>
                <a:effectLst/>
              </a:rPr>
              <a:t> (</a:t>
            </a:r>
            <a:r>
              <a:rPr lang="en-ID" sz="1100" b="0" i="1" dirty="0">
                <a:solidFill>
                  <a:srgbClr val="212529"/>
                </a:solidFill>
                <a:effectLst/>
              </a:rPr>
              <a:t>employee career planning</a:t>
            </a:r>
            <a:r>
              <a:rPr lang="en-ID" sz="1100" b="0" i="0" dirty="0">
                <a:solidFill>
                  <a:srgbClr val="212529"/>
                </a:solidFill>
                <a:effectLst/>
              </a:rPr>
              <a:t>).</a:t>
            </a:r>
            <a:endParaRPr lang="en-ID" sz="1100" b="0" i="0" dirty="0">
              <a:solidFill>
                <a:srgbClr val="212529"/>
              </a:solidFill>
              <a:effectLst/>
              <a:ea typeface="Malgun Gothic" panose="020B0503020000020004" pitchFamily="34" charset="-127"/>
              <a:cs typeface="Times New Roman" panose="02020603050405020304" pitchFamily="18" charset="0"/>
            </a:endParaRPr>
          </a:p>
          <a:p>
            <a:pPr marL="685694" lvl="1" indent="-228600" algn="just">
              <a:lnSpc>
                <a:spcPct val="107000"/>
              </a:lnSpc>
              <a:spcAft>
                <a:spcPts val="800"/>
              </a:spcAft>
              <a:buAutoNum type="alphaLcParenR"/>
            </a:pPr>
            <a:r>
              <a:rPr lang="en-ID" sz="1100" b="0" i="0" dirty="0" err="1">
                <a:solidFill>
                  <a:srgbClr val="212529"/>
                </a:solidFill>
                <a:effectLst/>
              </a:rPr>
              <a:t>terdapat</a:t>
            </a:r>
            <a:r>
              <a:rPr lang="en-ID" sz="1100" b="0" i="0" dirty="0">
                <a:solidFill>
                  <a:srgbClr val="212529"/>
                </a:solidFill>
                <a:effectLst/>
              </a:rPr>
              <a:t> </a:t>
            </a:r>
            <a:r>
              <a:rPr lang="en-ID" sz="1100" b="0" i="0" dirty="0" err="1">
                <a:solidFill>
                  <a:srgbClr val="212529"/>
                </a:solidFill>
                <a:effectLst/>
              </a:rPr>
              <a:t>gejala</a:t>
            </a:r>
            <a:r>
              <a:rPr lang="en-ID" sz="1100" b="0" i="0" dirty="0">
                <a:solidFill>
                  <a:srgbClr val="212529"/>
                </a:solidFill>
                <a:effectLst/>
              </a:rPr>
              <a:t> </a:t>
            </a:r>
            <a:r>
              <a:rPr lang="en-ID" sz="1100" b="0" i="0" dirty="0" err="1">
                <a:solidFill>
                  <a:srgbClr val="212529"/>
                </a:solidFill>
                <a:effectLst/>
              </a:rPr>
              <a:t>makin</a:t>
            </a:r>
            <a:r>
              <a:rPr lang="en-ID" sz="1100" b="0" i="0" dirty="0">
                <a:solidFill>
                  <a:srgbClr val="212529"/>
                </a:solidFill>
                <a:effectLst/>
              </a:rPr>
              <a:t> </a:t>
            </a:r>
            <a:r>
              <a:rPr lang="en-ID" sz="1100" b="0" i="0" dirty="0" err="1">
                <a:solidFill>
                  <a:srgbClr val="212529"/>
                </a:solidFill>
                <a:effectLst/>
              </a:rPr>
              <a:t>tingginya</a:t>
            </a:r>
            <a:r>
              <a:rPr lang="en-ID" sz="1100" b="0" i="0" dirty="0">
                <a:solidFill>
                  <a:srgbClr val="212529"/>
                </a:solidFill>
                <a:effectLst/>
              </a:rPr>
              <a:t> </a:t>
            </a:r>
            <a:r>
              <a:rPr lang="en-ID" sz="1100" b="0" i="0" dirty="0" err="1">
                <a:solidFill>
                  <a:srgbClr val="212529"/>
                </a:solidFill>
                <a:effectLst/>
              </a:rPr>
              <a:t>jumlah</a:t>
            </a:r>
            <a:r>
              <a:rPr lang="en-ID" sz="1100" b="0" i="0" dirty="0">
                <a:solidFill>
                  <a:srgbClr val="212529"/>
                </a:solidFill>
                <a:effectLst/>
              </a:rPr>
              <a:t> </a:t>
            </a:r>
            <a:r>
              <a:rPr lang="en-ID" sz="1100" b="0" i="0" dirty="0" err="1">
                <a:solidFill>
                  <a:srgbClr val="212529"/>
                </a:solidFill>
                <a:effectLst/>
              </a:rPr>
              <a:t>karyawan</a:t>
            </a:r>
            <a:r>
              <a:rPr lang="en-ID" sz="1100" b="0" i="0" dirty="0">
                <a:solidFill>
                  <a:srgbClr val="212529"/>
                </a:solidFill>
                <a:effectLst/>
              </a:rPr>
              <a:t> yang </a:t>
            </a:r>
            <a:r>
              <a:rPr lang="en-ID" sz="1100" b="0" i="0" dirty="0" err="1">
                <a:solidFill>
                  <a:srgbClr val="212529"/>
                </a:solidFill>
                <a:effectLst/>
              </a:rPr>
              <a:t>mengundurkan</a:t>
            </a:r>
            <a:r>
              <a:rPr lang="en-ID" sz="1100" b="0" i="0" dirty="0">
                <a:solidFill>
                  <a:srgbClr val="212529"/>
                </a:solidFill>
                <a:effectLst/>
              </a:rPr>
              <a:t> </a:t>
            </a:r>
            <a:r>
              <a:rPr lang="en-ID" sz="1100" b="0" i="0" dirty="0" err="1">
                <a:solidFill>
                  <a:srgbClr val="212529"/>
                </a:solidFill>
                <a:effectLst/>
              </a:rPr>
              <a:t>diri</a:t>
            </a:r>
            <a:r>
              <a:rPr lang="en-ID" sz="1100" b="0" i="0" dirty="0">
                <a:solidFill>
                  <a:srgbClr val="212529"/>
                </a:solidFill>
                <a:effectLst/>
              </a:rPr>
              <a:t>. Analisa juga </a:t>
            </a:r>
            <a:r>
              <a:rPr lang="en-ID" sz="1100" b="0" i="0" dirty="0" err="1">
                <a:solidFill>
                  <a:srgbClr val="212529"/>
                </a:solidFill>
                <a:effectLst/>
              </a:rPr>
              <a:t>menunjukkan</a:t>
            </a:r>
            <a:r>
              <a:rPr lang="en-ID" sz="1100" b="0" i="0" dirty="0">
                <a:solidFill>
                  <a:srgbClr val="212529"/>
                </a:solidFill>
                <a:effectLst/>
              </a:rPr>
              <a:t> </a:t>
            </a:r>
            <a:r>
              <a:rPr lang="en-ID" sz="1100" b="0" i="0" dirty="0" err="1">
                <a:solidFill>
                  <a:srgbClr val="212529"/>
                </a:solidFill>
                <a:effectLst/>
              </a:rPr>
              <a:t>bahwa</a:t>
            </a:r>
            <a:r>
              <a:rPr lang="en-ID" sz="1100" b="0" i="0" dirty="0">
                <a:solidFill>
                  <a:srgbClr val="212529"/>
                </a:solidFill>
                <a:effectLst/>
              </a:rPr>
              <a:t> </a:t>
            </a:r>
            <a:r>
              <a:rPr lang="en-ID" sz="1100" b="0" i="0" dirty="0" err="1">
                <a:solidFill>
                  <a:srgbClr val="212529"/>
                </a:solidFill>
                <a:effectLst/>
              </a:rPr>
              <a:t>karyawan</a:t>
            </a:r>
            <a:r>
              <a:rPr lang="en-ID" sz="1100" b="0" i="0" dirty="0">
                <a:solidFill>
                  <a:srgbClr val="212529"/>
                </a:solidFill>
                <a:effectLst/>
              </a:rPr>
              <a:t> yang </a:t>
            </a:r>
            <a:r>
              <a:rPr lang="en-ID" sz="1100" b="0" i="0" dirty="0" err="1">
                <a:solidFill>
                  <a:srgbClr val="212529"/>
                </a:solidFill>
                <a:effectLst/>
              </a:rPr>
              <a:t>keluar</a:t>
            </a:r>
            <a:r>
              <a:rPr lang="en-ID" sz="1100" b="0" i="0" dirty="0">
                <a:solidFill>
                  <a:srgbClr val="212529"/>
                </a:solidFill>
                <a:effectLst/>
              </a:rPr>
              <a:t> </a:t>
            </a:r>
            <a:r>
              <a:rPr lang="en-ID" sz="1100" b="0" i="0" dirty="0" err="1">
                <a:solidFill>
                  <a:srgbClr val="212529"/>
                </a:solidFill>
                <a:effectLst/>
              </a:rPr>
              <a:t>ini</a:t>
            </a:r>
            <a:r>
              <a:rPr lang="en-ID" sz="1100" b="0" i="0" dirty="0">
                <a:solidFill>
                  <a:srgbClr val="212529"/>
                </a:solidFill>
                <a:effectLst/>
              </a:rPr>
              <a:t> rata-rata </a:t>
            </a:r>
            <a:r>
              <a:rPr lang="en-ID" sz="1100" b="0" i="0" dirty="0" err="1">
                <a:solidFill>
                  <a:srgbClr val="212529"/>
                </a:solidFill>
                <a:effectLst/>
              </a:rPr>
              <a:t>memiliki</a:t>
            </a:r>
            <a:r>
              <a:rPr lang="en-ID" sz="1100" b="0" i="0" dirty="0">
                <a:solidFill>
                  <a:srgbClr val="212529"/>
                </a:solidFill>
                <a:effectLst/>
              </a:rPr>
              <a:t> </a:t>
            </a:r>
            <a:r>
              <a:rPr lang="en-ID" sz="1100" b="0" i="0" dirty="0" err="1">
                <a:solidFill>
                  <a:srgbClr val="212529"/>
                </a:solidFill>
                <a:effectLst/>
              </a:rPr>
              <a:t>prestasi</a:t>
            </a:r>
            <a:r>
              <a:rPr lang="en-ID" sz="1100" b="0" i="0" dirty="0">
                <a:solidFill>
                  <a:srgbClr val="212529"/>
                </a:solidFill>
                <a:effectLst/>
              </a:rPr>
              <a:t> </a:t>
            </a:r>
            <a:r>
              <a:rPr lang="en-ID" sz="1100" b="0" i="0" dirty="0" err="1">
                <a:solidFill>
                  <a:srgbClr val="212529"/>
                </a:solidFill>
                <a:effectLst/>
              </a:rPr>
              <a:t>kerja</a:t>
            </a:r>
            <a:r>
              <a:rPr lang="en-ID" sz="1100" b="0" i="0" dirty="0">
                <a:solidFill>
                  <a:srgbClr val="212529"/>
                </a:solidFill>
                <a:effectLst/>
              </a:rPr>
              <a:t> yang </a:t>
            </a:r>
            <a:r>
              <a:rPr lang="en-ID" sz="1100" b="0" i="0" dirty="0" err="1">
                <a:solidFill>
                  <a:srgbClr val="212529"/>
                </a:solidFill>
                <a:effectLst/>
              </a:rPr>
              <a:t>bagus</a:t>
            </a:r>
            <a:r>
              <a:rPr lang="en-ID" sz="1100" b="0" i="0" dirty="0">
                <a:solidFill>
                  <a:srgbClr val="212529"/>
                </a:solidFill>
                <a:effectLst/>
              </a:rPr>
              <a:t> (</a:t>
            </a:r>
            <a:r>
              <a:rPr lang="en-ID" sz="1100" b="0" i="1" dirty="0">
                <a:solidFill>
                  <a:srgbClr val="212529"/>
                </a:solidFill>
                <a:effectLst/>
              </a:rPr>
              <a:t>excellent</a:t>
            </a:r>
            <a:r>
              <a:rPr lang="en-ID" sz="1100" b="0" i="0" dirty="0">
                <a:solidFill>
                  <a:srgbClr val="212529"/>
                </a:solidFill>
                <a:effectLst/>
              </a:rPr>
              <a:t>).</a:t>
            </a:r>
          </a:p>
          <a:p>
            <a:pPr marL="685694" lvl="1" indent="-228600" algn="just">
              <a:lnSpc>
                <a:spcPct val="107000"/>
              </a:lnSpc>
              <a:spcAft>
                <a:spcPts val="800"/>
              </a:spcAft>
              <a:buAutoNum type="alphaLcParenR"/>
            </a:pPr>
            <a:r>
              <a:rPr lang="en-ID" sz="1100" dirty="0" err="1">
                <a:solidFill>
                  <a:srgbClr val="212529"/>
                </a:solidFill>
                <a:ea typeface="Malgun Gothic" panose="020B0503020000020004" pitchFamily="34" charset="-127"/>
                <a:cs typeface="Times New Roman" panose="02020603050405020304" pitchFamily="18" charset="0"/>
              </a:rPr>
              <a:t>Terdapat</a:t>
            </a:r>
            <a:r>
              <a:rPr lang="en-ID" sz="1100" dirty="0">
                <a:solidFill>
                  <a:srgbClr val="212529"/>
                </a:solidFill>
                <a:ea typeface="Malgun Gothic" panose="020B0503020000020004" pitchFamily="34" charset="-127"/>
                <a:cs typeface="Times New Roman" panose="02020603050405020304" pitchFamily="18" charset="0"/>
              </a:rPr>
              <a:t> </a:t>
            </a:r>
            <a:r>
              <a:rPr lang="en-ID" sz="1100" dirty="0" err="1">
                <a:solidFill>
                  <a:srgbClr val="212529"/>
                </a:solidFill>
                <a:ea typeface="Malgun Gothic" panose="020B0503020000020004" pitchFamily="34" charset="-127"/>
                <a:cs typeface="Times New Roman" panose="02020603050405020304" pitchFamily="18" charset="0"/>
              </a:rPr>
              <a:t>konflik</a:t>
            </a:r>
            <a:r>
              <a:rPr lang="en-ID" sz="1100" dirty="0">
                <a:solidFill>
                  <a:srgbClr val="212529"/>
                </a:solidFill>
                <a:ea typeface="Malgun Gothic" panose="020B0503020000020004" pitchFamily="34" charset="-127"/>
                <a:cs typeface="Times New Roman" panose="02020603050405020304" pitchFamily="18" charset="0"/>
              </a:rPr>
              <a:t> yang </a:t>
            </a:r>
            <a:r>
              <a:rPr lang="en-ID" sz="1100" dirty="0" err="1">
                <a:solidFill>
                  <a:srgbClr val="212529"/>
                </a:solidFill>
                <a:ea typeface="Malgun Gothic" panose="020B0503020000020004" pitchFamily="34" charset="-127"/>
                <a:cs typeface="Times New Roman" panose="02020603050405020304" pitchFamily="18" charset="0"/>
              </a:rPr>
              <a:t>disebabkan</a:t>
            </a:r>
            <a:r>
              <a:rPr lang="en-ID" sz="1100" dirty="0">
                <a:solidFill>
                  <a:srgbClr val="212529"/>
                </a:solidFill>
                <a:ea typeface="Malgun Gothic" panose="020B0503020000020004" pitchFamily="34" charset="-127"/>
                <a:cs typeface="Times New Roman" panose="02020603050405020304" pitchFamily="18" charset="0"/>
              </a:rPr>
              <a:t> </a:t>
            </a:r>
            <a:r>
              <a:rPr lang="en-ID" sz="1100" b="0" i="0" dirty="0">
                <a:solidFill>
                  <a:srgbClr val="212529"/>
                </a:solidFill>
                <a:effectLst/>
              </a:rPr>
              <a:t>basis </a:t>
            </a:r>
            <a:r>
              <a:rPr lang="en-ID" sz="1100" b="0" i="0" dirty="0" err="1">
                <a:solidFill>
                  <a:srgbClr val="212529"/>
                </a:solidFill>
                <a:effectLst/>
              </a:rPr>
              <a:t>pengetahuan</a:t>
            </a:r>
            <a:r>
              <a:rPr lang="en-ID" sz="1100" b="0" i="0" dirty="0">
                <a:solidFill>
                  <a:srgbClr val="212529"/>
                </a:solidFill>
                <a:effectLst/>
              </a:rPr>
              <a:t> </a:t>
            </a:r>
            <a:r>
              <a:rPr lang="en-ID" sz="1100" b="0" i="0" dirty="0" err="1">
                <a:solidFill>
                  <a:srgbClr val="212529"/>
                </a:solidFill>
                <a:effectLst/>
              </a:rPr>
              <a:t>membuat</a:t>
            </a:r>
            <a:r>
              <a:rPr lang="en-ID" sz="1100" b="0" i="0" dirty="0">
                <a:solidFill>
                  <a:srgbClr val="212529"/>
                </a:solidFill>
                <a:effectLst/>
              </a:rPr>
              <a:t> </a:t>
            </a:r>
            <a:r>
              <a:rPr lang="en-ID" sz="1100" b="0" i="0" dirty="0" err="1">
                <a:solidFill>
                  <a:srgbClr val="212529"/>
                </a:solidFill>
                <a:effectLst/>
              </a:rPr>
              <a:t>mereka</a:t>
            </a:r>
            <a:r>
              <a:rPr lang="en-ID" sz="1100" b="0" i="0" dirty="0">
                <a:solidFill>
                  <a:srgbClr val="212529"/>
                </a:solidFill>
                <a:effectLst/>
              </a:rPr>
              <a:t> </a:t>
            </a:r>
            <a:r>
              <a:rPr lang="en-ID" sz="1100" b="0" i="0" dirty="0" err="1">
                <a:solidFill>
                  <a:srgbClr val="212529"/>
                </a:solidFill>
                <a:effectLst/>
              </a:rPr>
              <a:t>sering</a:t>
            </a:r>
            <a:r>
              <a:rPr lang="en-ID" sz="1100" b="0" i="0" dirty="0">
                <a:solidFill>
                  <a:srgbClr val="212529"/>
                </a:solidFill>
                <a:effectLst/>
              </a:rPr>
              <a:t> </a:t>
            </a:r>
            <a:r>
              <a:rPr lang="en-ID" sz="1100" b="0" i="0" dirty="0" err="1">
                <a:solidFill>
                  <a:srgbClr val="212529"/>
                </a:solidFill>
                <a:effectLst/>
              </a:rPr>
              <a:t>gagal</a:t>
            </a:r>
            <a:r>
              <a:rPr lang="en-ID" sz="1100" b="0" i="0" dirty="0">
                <a:solidFill>
                  <a:srgbClr val="212529"/>
                </a:solidFill>
                <a:effectLst/>
              </a:rPr>
              <a:t> </a:t>
            </a:r>
            <a:r>
              <a:rPr lang="en-ID" sz="1100" b="0" i="0" dirty="0" err="1">
                <a:solidFill>
                  <a:srgbClr val="212529"/>
                </a:solidFill>
                <a:effectLst/>
              </a:rPr>
              <a:t>dalam</a:t>
            </a:r>
            <a:r>
              <a:rPr lang="en-ID" sz="1100" b="0" i="0" dirty="0">
                <a:solidFill>
                  <a:srgbClr val="212529"/>
                </a:solidFill>
                <a:effectLst/>
              </a:rPr>
              <a:t> </a:t>
            </a:r>
            <a:r>
              <a:rPr lang="en-ID" sz="1100" b="0" i="0" dirty="0" err="1">
                <a:solidFill>
                  <a:srgbClr val="212529"/>
                </a:solidFill>
                <a:effectLst/>
              </a:rPr>
              <a:t>membangun</a:t>
            </a:r>
            <a:r>
              <a:rPr lang="en-ID" sz="1100" b="0" i="0" dirty="0">
                <a:solidFill>
                  <a:srgbClr val="212529"/>
                </a:solidFill>
                <a:effectLst/>
              </a:rPr>
              <a:t> </a:t>
            </a:r>
            <a:r>
              <a:rPr lang="en-ID" sz="1100" b="0" i="0" dirty="0" err="1">
                <a:solidFill>
                  <a:srgbClr val="212529"/>
                </a:solidFill>
                <a:effectLst/>
              </a:rPr>
              <a:t>tim</a:t>
            </a:r>
            <a:r>
              <a:rPr lang="en-ID" sz="1100" b="0" i="0" dirty="0">
                <a:solidFill>
                  <a:srgbClr val="212529"/>
                </a:solidFill>
                <a:effectLst/>
              </a:rPr>
              <a:t> yang solid.</a:t>
            </a:r>
            <a:endParaRPr lang="en-ID" sz="1100" dirty="0">
              <a:ea typeface="Malgun Gothic" panose="020B0503020000020004" pitchFamily="34" charset="-127"/>
              <a:cs typeface="Times New Roman" panose="02020603050405020304" pitchFamily="18" charset="0"/>
            </a:endParaRPr>
          </a:p>
          <a:p>
            <a:pPr algn="just">
              <a:lnSpc>
                <a:spcPct val="107000"/>
              </a:lnSpc>
              <a:spcAft>
                <a:spcPts val="800"/>
              </a:spcAft>
            </a:pPr>
            <a:endParaRPr lang="en-ID" sz="1100" dirty="0">
              <a:ea typeface="Malgun Gothic" panose="020B0503020000020004" pitchFamily="34" charset="-127"/>
              <a:cs typeface="Times New Roman" panose="02020603050405020304" pitchFamily="18" charset="0"/>
            </a:endParaRPr>
          </a:p>
          <a:p>
            <a:pPr algn="just">
              <a:lnSpc>
                <a:spcPct val="107000"/>
              </a:lnSpc>
              <a:spcAft>
                <a:spcPts val="800"/>
              </a:spcAft>
            </a:pPr>
            <a:r>
              <a:rPr lang="en-ID" sz="1100" dirty="0">
                <a:ea typeface="Malgun Gothic" panose="020B0503020000020004" pitchFamily="34" charset="-127"/>
                <a:cs typeface="Times New Roman" panose="02020603050405020304" pitchFamily="18" charset="0"/>
              </a:rPr>
              <a:t>5. </a:t>
            </a:r>
            <a:r>
              <a:rPr lang="en-ID" sz="1100" dirty="0" err="1">
                <a:ea typeface="Malgun Gothic" panose="020B0503020000020004" pitchFamily="34" charset="-127"/>
                <a:cs typeface="Times New Roman" panose="02020603050405020304" pitchFamily="18" charset="0"/>
              </a:rPr>
              <a:t>Aspek</a:t>
            </a:r>
            <a:r>
              <a:rPr lang="en-ID" sz="1100" dirty="0">
                <a:ea typeface="Malgun Gothic" panose="020B0503020000020004" pitchFamily="34" charset="-127"/>
                <a:cs typeface="Times New Roman" panose="02020603050405020304" pitchFamily="18" charset="0"/>
              </a:rPr>
              <a:t> </a:t>
            </a:r>
            <a:r>
              <a:rPr lang="en-ID" sz="1100" dirty="0" err="1">
                <a:ea typeface="Malgun Gothic" panose="020B0503020000020004" pitchFamily="34" charset="-127"/>
                <a:cs typeface="Times New Roman" panose="02020603050405020304" pitchFamily="18" charset="0"/>
              </a:rPr>
              <a:t>Kepuasan</a:t>
            </a:r>
            <a:r>
              <a:rPr lang="en-ID" sz="1100" dirty="0">
                <a:ea typeface="Malgun Gothic" panose="020B0503020000020004" pitchFamily="34" charset="-127"/>
                <a:cs typeface="Times New Roman" panose="02020603050405020304" pitchFamily="18" charset="0"/>
              </a:rPr>
              <a:t> </a:t>
            </a:r>
            <a:r>
              <a:rPr lang="en-ID" sz="1100" dirty="0" err="1">
                <a:ea typeface="Malgun Gothic" panose="020B0503020000020004" pitchFamily="34" charset="-127"/>
                <a:cs typeface="Times New Roman" panose="02020603050405020304" pitchFamily="18" charset="0"/>
              </a:rPr>
              <a:t>Pelanggan</a:t>
            </a:r>
            <a:r>
              <a:rPr lang="en-ID" sz="1100" dirty="0">
                <a:ea typeface="Malgun Gothic" panose="020B0503020000020004" pitchFamily="34" charset="-127"/>
                <a:cs typeface="Times New Roman" panose="02020603050405020304" pitchFamily="18" charset="0"/>
              </a:rPr>
              <a:t>:</a:t>
            </a:r>
          </a:p>
          <a:p>
            <a:pPr marL="85725" algn="just">
              <a:lnSpc>
                <a:spcPct val="107000"/>
              </a:lnSpc>
              <a:spcAft>
                <a:spcPts val="800"/>
              </a:spcAft>
            </a:pPr>
            <a:r>
              <a:rPr lang="af-ZA" sz="1100" dirty="0">
                <a:ea typeface="Malgun Gothic" panose="020B0503020000020004" pitchFamily="34" charset="-127"/>
                <a:cs typeface="Times New Roman" panose="02020603050405020304" pitchFamily="18" charset="0"/>
              </a:rPr>
              <a:t>Survei yang dilakukan kepada para pelanggan (klien) memperlihatkan bahwa secara keseluruhan, para pelanggan merasa cukup puas dengan mutu dan akurasi jasa konstruksi yang dilakukan oleh PT. Ritel Energi. Hanya saja sebagian diantara mereka mengeluh mengenai ketepatan waktu penyampaian laporan. Dalam hal ini, laporan yang diserahkan seringkali molor dari jadwal yang telah disepakati. Para klien melihat bahwa hal ini antara lain disebabkan oleh ketidakdisiplinan sebagian karyawan PT. Ritel Energi dalam menjalankan tugas yang telah dibebankan padanya. Di sisi lain, klien juga melihat bahwa hal ini juga disebabkan oleh pengelolaan manajemen proyek  (project management) yang kurang bagus oleh para pemimpin tim konstruksi. </a:t>
            </a:r>
          </a:p>
          <a:p>
            <a:pPr algn="just">
              <a:lnSpc>
                <a:spcPct val="107000"/>
              </a:lnSpc>
              <a:spcAft>
                <a:spcPts val="800"/>
              </a:spcAft>
            </a:pPr>
            <a:endParaRPr lang="en-ID" sz="1100" dirty="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ID" sz="11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US" sz="11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3242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ea typeface="Malgun Gothic" panose="020B0503020000020004" pitchFamily="34" charset="-127"/>
                <a:cs typeface="Times New Roman" panose="02020603050405020304" pitchFamily="18" charset="0"/>
              </a:rPr>
              <a:t>2</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Rencana</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Aksi</a:t>
            </a:r>
            <a:endParaRPr lang="en-US" sz="1800" b="1" dirty="0">
              <a:solidFill>
                <a:schemeClr val="bg1"/>
              </a:solidFill>
              <a:latin typeface="Candara" panose="020E0502030303020204" pitchFamily="34" charset="0"/>
              <a:ea typeface="Neo Sans Pro"/>
              <a:cs typeface="Neo Sans Pro"/>
            </a:endParaRPr>
          </a:p>
        </p:txBody>
      </p:sp>
      <p:sp>
        <p:nvSpPr>
          <p:cNvPr id="7" name="TextBox 6">
            <a:extLst>
              <a:ext uri="{FF2B5EF4-FFF2-40B4-BE49-F238E27FC236}">
                <a16:creationId xmlns:a16="http://schemas.microsoft.com/office/drawing/2014/main" id="{F4A3BED4-87F6-0014-1013-289F3CF894D4}"/>
              </a:ext>
            </a:extLst>
          </p:cNvPr>
          <p:cNvSpPr txBox="1"/>
          <p:nvPr/>
        </p:nvSpPr>
        <p:spPr>
          <a:xfrm>
            <a:off x="321326" y="651384"/>
            <a:ext cx="8665393" cy="4933402"/>
          </a:xfrm>
          <a:prstGeom prst="rect">
            <a:avLst/>
          </a:prstGeom>
          <a:noFill/>
        </p:spPr>
        <p:txBody>
          <a:bodyPr wrap="square">
            <a:spAutoFit/>
          </a:bodyPr>
          <a:lstStyle/>
          <a:p>
            <a:pPr algn="just">
              <a:lnSpc>
                <a:spcPct val="107000"/>
              </a:lnSpc>
            </a:pP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Aspek</a:t>
            </a:r>
            <a:r>
              <a:rPr lang="en-US" sz="1400" b="1"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Budaya</a:t>
            </a:r>
            <a:r>
              <a:rPr lang="en-US" sz="1400" b="1"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Organisasi</a:t>
            </a:r>
            <a:endParaRPr lang="en-ID" sz="1400" b="1"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400" dirty="0">
                <a:effectLst/>
                <a:latin typeface="Calibri" panose="020F0502020204030204" pitchFamily="34" charset="0"/>
                <a:ea typeface="Malgun Gothic" panose="020B0503020000020004" pitchFamily="34" charset="-127"/>
                <a:cs typeface="Times New Roman" panose="02020603050405020304" pitchFamily="18" charset="0"/>
              </a:rPr>
              <a:t>Adjustment terhadap perubahan harus dilakukan terhadap segenap karyawan. Karyawan dapat diikutsertakan dalam pelatihan SDM seperti change management agar mampu memahami era disruption dan dampaknya bagi dunia bisnis dan perusahaan, mampu memahami langkah apa saja yang perlu dilakukan didalam melakukan manajemen perubahan untuk menghadapi era disrupsi sehingga dapat tetap bersaing dan mampu memiliki kesiapan mental dan pengetahuan dalam menyikapi setiap perubahan yang cepat di era disrupsi.</a:t>
            </a:r>
            <a:endParaRPr lang="en-ID" sz="1400" dirty="0">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endParaRPr lang="en-ID" sz="14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400" dirty="0">
                <a:effectLst/>
                <a:latin typeface="Calibri" panose="020F0502020204030204" pitchFamily="34" charset="0"/>
                <a:ea typeface="Malgun Gothic" panose="020B0503020000020004" pitchFamily="34" charset="-127"/>
                <a:cs typeface="Times New Roman" panose="02020603050405020304" pitchFamily="18" charset="0"/>
              </a:rPr>
              <a:t>Inovasi yang dapat dilakukan dalam hal menangani distruption yakni dengan melakukan diversifikasi diantaranya menyediakan anjat jemput bahan bakar kepada customer sehingga dapat mendorong penjualan perusahaan ditengah penurunan permintaan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Selain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itu</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sebagai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tambahan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inovasi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sebaiknya</a:t>
            </a:r>
            <a:r>
              <a:rPr lang="en-US" sz="1400" dirty="0">
                <a:latin typeface="Calibri" panose="020F0502020204030204" pitchFamily="34" charset="0"/>
                <a:ea typeface="Malgun Gothic" panose="020B0503020000020004" pitchFamily="34" charset="-127"/>
                <a:cs typeface="Times New Roman" panose="02020603050405020304" pitchFamily="18" charset="0"/>
              </a:rPr>
              <a:t> juga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melakukan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diversifikasi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bisnis</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dengan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menyediakan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bahan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bakar</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berbasis</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listrik</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untuk</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menyesuaikan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dengan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perkembangan</a:t>
            </a:r>
            <a:r>
              <a:rPr lang="en-US" sz="1400" dirty="0">
                <a:latin typeface="Calibri" panose="020F0502020204030204" pitchFamily="34" charset="0"/>
                <a:ea typeface="Malgun Gothic" panose="020B0503020000020004" pitchFamily="34" charset="-127"/>
                <a:cs typeface="Times New Roman" panose="02020603050405020304" pitchFamily="18" charset="0"/>
              </a:rPr>
              <a:t>.</a:t>
            </a:r>
            <a:endParaRPr lang="en-ID" sz="14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en-US" sz="14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4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Aspek</a:t>
            </a:r>
            <a:r>
              <a:rPr lang="en-US" sz="1400" b="1"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Kesejahteraan</a:t>
            </a:r>
            <a:endParaRPr lang="en-ID" sz="1400" b="1"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400" dirty="0">
                <a:effectLst/>
                <a:latin typeface="Calibri" panose="020F0502020204030204" pitchFamily="34" charset="0"/>
                <a:ea typeface="Malgun Gothic" panose="020B0503020000020004" pitchFamily="34" charset="-127"/>
                <a:cs typeface="Times New Roman" panose="02020603050405020304" pitchFamily="18" charset="0"/>
              </a:rPr>
              <a:t>Sistem pemberian bonus yang dilakukan harus berdasarkan prestasi karyawan, sehingga tidak mengakibatkan kecemburuan kepada karyawan lain. Karena hal ini menyebabkan Sejumlah karyawan yang menjadi tulang punggung perusahaan satu persatu mengundurkan diri dan memilih untuk bekerja ditempat lain, jika sistem bonus sama saja antara karyawan yang berprestasi dengan karyawan yang prestasinya biasa-biasa saja</a:t>
            </a:r>
            <a:endParaRPr lang="en-ID" sz="14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4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4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endParaRPr lang="en-ID" sz="1000" dirty="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ID" sz="10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US" sz="10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23721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ea typeface="Malgun Gothic" panose="020B0503020000020004" pitchFamily="34" charset="-127"/>
                <a:cs typeface="Times New Roman" panose="02020603050405020304" pitchFamily="18" charset="0"/>
              </a:rPr>
              <a:t>2</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Rencana</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Aksi</a:t>
            </a:r>
            <a:endParaRPr lang="en-US" sz="1800" b="1" dirty="0">
              <a:solidFill>
                <a:schemeClr val="bg1"/>
              </a:solidFill>
              <a:latin typeface="Candara" panose="020E0502030303020204" pitchFamily="34" charset="0"/>
              <a:ea typeface="Neo Sans Pro"/>
              <a:cs typeface="Neo Sans Pro"/>
            </a:endParaRPr>
          </a:p>
        </p:txBody>
      </p:sp>
      <p:sp>
        <p:nvSpPr>
          <p:cNvPr id="7" name="TextBox 6">
            <a:extLst>
              <a:ext uri="{FF2B5EF4-FFF2-40B4-BE49-F238E27FC236}">
                <a16:creationId xmlns:a16="http://schemas.microsoft.com/office/drawing/2014/main" id="{F4A3BED4-87F6-0014-1013-289F3CF894D4}"/>
              </a:ext>
            </a:extLst>
          </p:cNvPr>
          <p:cNvSpPr txBox="1"/>
          <p:nvPr/>
        </p:nvSpPr>
        <p:spPr>
          <a:xfrm>
            <a:off x="231179" y="875912"/>
            <a:ext cx="8665393" cy="2167260"/>
          </a:xfrm>
          <a:prstGeom prst="rect">
            <a:avLst/>
          </a:prstGeom>
          <a:noFill/>
        </p:spPr>
        <p:txBody>
          <a:bodyPr wrap="square">
            <a:spAutoFit/>
          </a:bodyPr>
          <a:lstStyle/>
          <a:p>
            <a:pPr algn="just">
              <a:lnSpc>
                <a:spcPct val="107000"/>
              </a:lnSpc>
            </a:pP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Aspek</a:t>
            </a:r>
            <a:r>
              <a:rPr lang="en-US" sz="1400" b="1"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400" b="1" dirty="0" err="1">
                <a:effectLst/>
                <a:latin typeface="Calibri" panose="020F0502020204030204" pitchFamily="34" charset="0"/>
                <a:ea typeface="Malgun Gothic" panose="020B0503020000020004" pitchFamily="34" charset="-127"/>
                <a:cs typeface="Times New Roman" panose="02020603050405020304" pitchFamily="18" charset="0"/>
              </a:rPr>
              <a:t>Keuangan</a:t>
            </a:r>
            <a:endParaRPr lang="en-ID" sz="1400" b="1"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en-US" sz="1400" dirty="0" err="1">
                <a:latin typeface="Calibri" panose="020F0502020204030204" pitchFamily="34" charset="0"/>
                <a:ea typeface="Malgun Gothic" panose="020B0503020000020004" pitchFamily="34" charset="-127"/>
                <a:cs typeface="Times New Roman" panose="02020603050405020304" pitchFamily="18" charset="0"/>
              </a:rPr>
              <a:t>Perlu</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dilakukan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efisiensi</a:t>
            </a:r>
            <a:r>
              <a:rPr lang="en-US" sz="1400" dirty="0">
                <a:latin typeface="Calibri" panose="020F0502020204030204" pitchFamily="34" charset="0"/>
                <a:ea typeface="Malgun Gothic" panose="020B0503020000020004" pitchFamily="34" charset="-127"/>
                <a:cs typeface="Times New Roman" panose="02020603050405020304" pitchFamily="18" charset="0"/>
              </a:rPr>
              <a:t> pada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beban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dengan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mereduksi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beban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karena</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beban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mengalami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kenaikan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sedangkan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pendapatannya</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menurun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Optimalisasi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sumber</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daya</a:t>
            </a:r>
            <a:r>
              <a:rPr lang="en-US" sz="1400" dirty="0">
                <a:latin typeface="Calibri" panose="020F0502020204030204" pitchFamily="34" charset="0"/>
                <a:ea typeface="Malgun Gothic" panose="020B0503020000020004" pitchFamily="34" charset="-127"/>
                <a:cs typeface="Times New Roman" panose="02020603050405020304" pitchFamily="18" charset="0"/>
              </a:rPr>
              <a:t> yang </a:t>
            </a:r>
            <a:r>
              <a:rPr lang="en-US" sz="1400" dirty="0" err="1">
                <a:latin typeface="Calibri" panose="020F0502020204030204" pitchFamily="34" charset="0"/>
                <a:ea typeface="Malgun Gothic" panose="020B0503020000020004" pitchFamily="34" charset="-127"/>
                <a:cs typeface="Times New Roman" panose="02020603050405020304" pitchFamily="18" charset="0"/>
              </a:rPr>
              <a:t>ada</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menjadi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penting</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dalam</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kondisi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saat</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ini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Selain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itu</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sz="1400" dirty="0">
                <a:latin typeface="Calibri" panose="020F0502020204030204" pitchFamily="34" charset="0"/>
                <a:ea typeface="Malgun Gothic" panose="020B0503020000020004" pitchFamily="34" charset="-127"/>
                <a:cs typeface="Times New Roman" panose="02020603050405020304" pitchFamily="18" charset="0"/>
              </a:rPr>
              <a:t> juga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diharapkan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dapat</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melakukan</a:t>
            </a:r>
            <a:r>
              <a:rPr lang="en-US" sz="1400" dirty="0">
                <a:latin typeface="Calibri" panose="020F0502020204030204" pitchFamily="34" charset="0"/>
                <a:ea typeface="Malgun Gothic" panose="020B0503020000020004" pitchFamily="34" charset="-127"/>
                <a:cs typeface="Times New Roman" panose="02020603050405020304" pitchFamily="18" charset="0"/>
              </a:rPr>
              <a:t> hedging (</a:t>
            </a:r>
            <a:r>
              <a:rPr lang="en-US" sz="1400" dirty="0" err="1">
                <a:latin typeface="Calibri" panose="020F0502020204030204" pitchFamily="34" charset="0"/>
                <a:ea typeface="Malgun Gothic" panose="020B0503020000020004" pitchFamily="34" charset="-127"/>
                <a:cs typeface="Times New Roman" panose="02020603050405020304" pitchFamily="18" charset="0"/>
              </a:rPr>
              <a:t>lindung</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nilai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atas</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nilai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tukar</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mata</a:t>
            </a:r>
            <a:r>
              <a:rPr lang="en-US" sz="1400" dirty="0">
                <a:latin typeface="Calibri" panose="020F0502020204030204" pitchFamily="34" charset="0"/>
                <a:ea typeface="Malgun Gothic" panose="020B0503020000020004" pitchFamily="34" charset="-127"/>
                <a:cs typeface="Times New Roman" panose="02020603050405020304" pitchFamily="18" charset="0"/>
              </a:rPr>
              <a:t> uang yang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digunakan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mengingat</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hal</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tersebut</a:t>
            </a:r>
            <a:r>
              <a:rPr lang="en-US" sz="1400" dirty="0">
                <a:latin typeface="Calibri" panose="020F0502020204030204" pitchFamily="34" charset="0"/>
                <a:ea typeface="Malgun Gothic" panose="020B0503020000020004" pitchFamily="34" charset="-127"/>
                <a:cs typeface="Times New Roman" panose="02020603050405020304" pitchFamily="18" charset="0"/>
              </a:rPr>
              <a:t> sangat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penting</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bagi</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dengan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kegiatan</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usaha</a:t>
            </a:r>
            <a:r>
              <a:rPr lang="en-US" sz="1400" dirty="0">
                <a:latin typeface="Calibri" panose="020F0502020204030204" pitchFamily="34" charset="0"/>
                <a:ea typeface="Malgun Gothic" panose="020B0503020000020004" pitchFamily="34" charset="-127"/>
                <a:cs typeface="Times New Roman" panose="02020603050405020304" pitchFamily="18" charset="0"/>
              </a:rPr>
              <a:t> </a:t>
            </a:r>
            <a:r>
              <a:rPr lang="en-US" sz="1400" dirty="0" err="1">
                <a:latin typeface="Calibri" panose="020F0502020204030204" pitchFamily="34" charset="0"/>
                <a:ea typeface="Malgun Gothic" panose="020B0503020000020004" pitchFamily="34" charset="-127"/>
                <a:cs typeface="Times New Roman" panose="02020603050405020304" pitchFamily="18" charset="0"/>
              </a:rPr>
              <a:t>impor</a:t>
            </a:r>
            <a:r>
              <a:rPr lang="en-US" sz="1400" dirty="0">
                <a:latin typeface="Calibri" panose="020F0502020204030204" pitchFamily="34" charset="0"/>
                <a:ea typeface="Malgun Gothic" panose="020B0503020000020004" pitchFamily="34" charset="-127"/>
                <a:cs typeface="Times New Roman" panose="02020603050405020304" pitchFamily="18" charset="0"/>
              </a:rPr>
              <a:t>/</a:t>
            </a:r>
            <a:r>
              <a:rPr lang="en-US" sz="1400" dirty="0" err="1">
                <a:latin typeface="Calibri" panose="020F0502020204030204" pitchFamily="34" charset="0"/>
                <a:ea typeface="Malgun Gothic" panose="020B0503020000020004" pitchFamily="34" charset="-127"/>
                <a:cs typeface="Times New Roman" panose="02020603050405020304" pitchFamily="18" charset="0"/>
              </a:rPr>
              <a:t>ekspor</a:t>
            </a:r>
            <a:r>
              <a:rPr lang="en-US" sz="1400" dirty="0">
                <a:latin typeface="Calibri" panose="020F0502020204030204" pitchFamily="34" charset="0"/>
                <a:ea typeface="Malgun Gothic" panose="020B0503020000020004" pitchFamily="34" charset="-127"/>
                <a:cs typeface="Times New Roman" panose="02020603050405020304" pitchFamily="18" charset="0"/>
              </a:rPr>
              <a:t>.</a:t>
            </a:r>
            <a:endParaRPr lang="en-ID" sz="14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endParaRPr lang="en-ID" sz="1000" dirty="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ID" sz="10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US" sz="10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60406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ea typeface="Malgun Gothic" panose="020B0503020000020004" pitchFamily="34" charset="-127"/>
                <a:cs typeface="Times New Roman" panose="02020603050405020304" pitchFamily="18" charset="0"/>
              </a:rPr>
              <a:t>2</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Rencana</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Aksi</a:t>
            </a:r>
            <a:endParaRPr lang="en-US" sz="1800" b="1" dirty="0">
              <a:solidFill>
                <a:schemeClr val="bg1"/>
              </a:solidFill>
              <a:latin typeface="Candara" panose="020E0502030303020204" pitchFamily="34" charset="0"/>
              <a:ea typeface="Neo Sans Pro"/>
              <a:cs typeface="Neo Sans Pro"/>
            </a:endParaRPr>
          </a:p>
        </p:txBody>
      </p:sp>
      <p:sp>
        <p:nvSpPr>
          <p:cNvPr id="7" name="TextBox 6">
            <a:extLst>
              <a:ext uri="{FF2B5EF4-FFF2-40B4-BE49-F238E27FC236}">
                <a16:creationId xmlns:a16="http://schemas.microsoft.com/office/drawing/2014/main" id="{F4A3BED4-87F6-0014-1013-289F3CF894D4}"/>
              </a:ext>
            </a:extLst>
          </p:cNvPr>
          <p:cNvSpPr txBox="1"/>
          <p:nvPr/>
        </p:nvSpPr>
        <p:spPr>
          <a:xfrm>
            <a:off x="157280" y="651384"/>
            <a:ext cx="8829440" cy="4592860"/>
          </a:xfrm>
          <a:prstGeom prst="rect">
            <a:avLst/>
          </a:prstGeom>
          <a:noFill/>
        </p:spPr>
        <p:txBody>
          <a:bodyPr wrap="square">
            <a:spAutoFit/>
          </a:bodyPr>
          <a:lstStyle/>
          <a:p>
            <a:pPr algn="just">
              <a:lnSpc>
                <a:spcPct val="107000"/>
              </a:lnSpc>
            </a:pPr>
            <a:r>
              <a:rPr lang="id-ID" sz="1200" b="1" dirty="0">
                <a:effectLst/>
                <a:latin typeface="Calibri" panose="020F0502020204030204" pitchFamily="34" charset="0"/>
                <a:ea typeface="Malgun Gothic" panose="020B0503020000020004" pitchFamily="34" charset="-127"/>
                <a:cs typeface="Times New Roman" panose="02020603050405020304" pitchFamily="18" charset="0"/>
              </a:rPr>
              <a:t>Aspek Ketrampilan (skill) dan Pengembangan Karyawan</a:t>
            </a:r>
            <a:endParaRPr lang="en-ID" sz="1200" b="1"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Permasalahan skill gap di perusahaan merupakan hal yang cukup rumit. Hal ini terjadi karena menyangkut produktivitas karyawan dan perusahaan. Skill gap berpotensi membahayakan perusahaan karena kemungkinan besar akan mengganggu produktivitas pekerja. Cara yang tepat adalah menggabungkan kemampuan old generation employees dengan new and young generation employees</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Hal-hal yang dilakukan</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685696" lvl="3" indent="-228600" algn="just">
              <a:lnSpc>
                <a:spcPct val="107000"/>
              </a:lnSpc>
              <a:buFont typeface="+mj-lt"/>
              <a:buAutoNum type="alphaLcParenR"/>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Identifikasi penyebab skill gap</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685696" lvl="3" indent="-228600" algn="just">
              <a:lnSpc>
                <a:spcPct val="107000"/>
              </a:lnSpc>
              <a:buFont typeface="+mj-lt"/>
              <a:buAutoNum type="alphaLcParenR"/>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Beri pelatihan dan pembelajaran berkelanjutan</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685696" lvl="3" indent="-228600" algn="just">
              <a:lnSpc>
                <a:spcPct val="107000"/>
              </a:lnSpc>
              <a:buFont typeface="+mj-lt"/>
              <a:buAutoNum type="alphaLcParenR"/>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Ajari karyawan untuk melatih diri sendiri</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685696" lvl="3" indent="-228600" algn="just">
              <a:lnSpc>
                <a:spcPct val="107000"/>
              </a:lnSpc>
              <a:buFont typeface="+mj-lt"/>
              <a:buAutoNum type="alphaLcParenR"/>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Evaluasi hasil pelatihan</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685696" lvl="3" indent="-228600" algn="just">
              <a:lnSpc>
                <a:spcPct val="107000"/>
              </a:lnSpc>
              <a:buFont typeface="+mj-lt"/>
              <a:buAutoNum type="alphaLcParenR"/>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Periksa kembali prosedur perekrutan</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685696" lvl="3" indent="-228600" algn="just">
              <a:lnSpc>
                <a:spcPct val="107000"/>
              </a:lnSpc>
              <a:buFont typeface="+mj-lt"/>
              <a:buAutoNum type="alphaLcParenR"/>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Masukkan bakat baru ke perusahaan anda</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en-US" sz="1200" b="1" dirty="0" err="1">
                <a:effectLst/>
                <a:latin typeface="Calibri" panose="020F0502020204030204" pitchFamily="34" charset="0"/>
                <a:ea typeface="Malgun Gothic" panose="020B0503020000020004" pitchFamily="34" charset="-127"/>
                <a:cs typeface="Times New Roman" panose="02020603050405020304" pitchFamily="18" charset="0"/>
              </a:rPr>
              <a:t>Aspek</a:t>
            </a:r>
            <a:r>
              <a:rPr lang="en-US" sz="1200" b="1" dirty="0">
                <a:effectLst/>
                <a:latin typeface="Calibri" panose="020F0502020204030204" pitchFamily="34" charset="0"/>
                <a:ea typeface="Malgun Gothic" panose="020B0503020000020004" pitchFamily="34" charset="-127"/>
                <a:cs typeface="Times New Roman" panose="02020603050405020304" pitchFamily="18" charset="0"/>
              </a:rPr>
              <a:t> Personalia</a:t>
            </a:r>
            <a:endParaRPr lang="en-ID" sz="1200" b="1"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Penyusunan employee career planning dibutuhkan agar Career path karyawan dapat ditentukan. Perombakan pada penumpukan karyawan dapat dilakukan dengan melakukan mutasi/promosi karyawan tersebut kepada unit lain yang sesuai dengan komptensinya.</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 </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pPr>
            <a:r>
              <a:rPr lang="en-US" sz="1200" b="1" dirty="0" err="1">
                <a:effectLst/>
                <a:latin typeface="Calibri" panose="020F0502020204030204" pitchFamily="34" charset="0"/>
                <a:ea typeface="Malgun Gothic" panose="020B0503020000020004" pitchFamily="34" charset="-127"/>
                <a:cs typeface="Times New Roman" panose="02020603050405020304" pitchFamily="18" charset="0"/>
              </a:rPr>
              <a:t>Aspek</a:t>
            </a:r>
            <a:r>
              <a:rPr lang="en-US" sz="1200" b="1"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200" b="1" dirty="0" err="1">
                <a:effectLst/>
                <a:latin typeface="Calibri" panose="020F0502020204030204" pitchFamily="34" charset="0"/>
                <a:ea typeface="Malgun Gothic" panose="020B0503020000020004" pitchFamily="34" charset="-127"/>
                <a:cs typeface="Times New Roman" panose="02020603050405020304" pitchFamily="18" charset="0"/>
              </a:rPr>
              <a:t>Kepuasan</a:t>
            </a:r>
            <a:r>
              <a:rPr lang="en-US" sz="1200" b="1"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200" b="1" dirty="0" err="1">
                <a:effectLst/>
                <a:latin typeface="Calibri" panose="020F0502020204030204" pitchFamily="34" charset="0"/>
                <a:ea typeface="Malgun Gothic" panose="020B0503020000020004" pitchFamily="34" charset="-127"/>
                <a:cs typeface="Times New Roman" panose="02020603050405020304" pitchFamily="18" charset="0"/>
              </a:rPr>
              <a:t>Pelanggan</a:t>
            </a:r>
            <a:endParaRPr lang="en-ID" sz="1200" b="1"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r>
              <a:rPr lang="id-ID" sz="1200" dirty="0">
                <a:effectLst/>
                <a:latin typeface="Calibri" panose="020F0502020204030204" pitchFamily="34" charset="0"/>
                <a:ea typeface="Malgun Gothic" panose="020B0503020000020004" pitchFamily="34" charset="-127"/>
                <a:cs typeface="Times New Roman" panose="02020603050405020304" pitchFamily="18" charset="0"/>
              </a:rPr>
              <a:t>Manajemen proyek yang ditempatkan harus yang mampu beradaptasi terhadap perubahan serta bergerak cepat dan tepat</a:t>
            </a:r>
            <a:endParaRPr lang="en-ID" sz="1200" dirty="0">
              <a:effectLst/>
              <a:latin typeface="Calibri" panose="020F0502020204030204" pitchFamily="34" charset="0"/>
              <a:ea typeface="Malgun Gothic" panose="020B0503020000020004" pitchFamily="34" charset="-127"/>
              <a:cs typeface="Times New Roman" panose="02020603050405020304" pitchFamily="18" charset="0"/>
            </a:endParaRPr>
          </a:p>
          <a:p>
            <a:pPr algn="just">
              <a:lnSpc>
                <a:spcPct val="107000"/>
              </a:lnSpc>
              <a:spcAft>
                <a:spcPts val="800"/>
              </a:spcAft>
            </a:pPr>
            <a:endParaRPr lang="en-ID" sz="900" dirty="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ID" sz="900" dirty="0">
              <a:latin typeface="Calibri" panose="020F0502020204030204" pitchFamily="34" charset="0"/>
              <a:ea typeface="Malgun Gothic" panose="020B0503020000020004" pitchFamily="34" charset="-127"/>
              <a:cs typeface="Times New Roman" panose="02020603050405020304" pitchFamily="18" charset="0"/>
            </a:endParaRPr>
          </a:p>
          <a:p>
            <a:pPr marL="228600" indent="-228600" algn="just">
              <a:lnSpc>
                <a:spcPct val="107000"/>
              </a:lnSpc>
              <a:spcAft>
                <a:spcPts val="800"/>
              </a:spcAft>
              <a:buAutoNum type="arabicPeriod"/>
            </a:pPr>
            <a:endParaRPr lang="en-US" sz="9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38617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AutoShape 2" descr="Garam"/>
          <p:cNvSpPr>
            <a:spLocks noChangeAspect="1" noChangeArrowheads="1"/>
          </p:cNvSpPr>
          <p:nvPr/>
        </p:nvSpPr>
        <p:spPr bwMode="auto">
          <a:xfrm>
            <a:off x="207056" y="35609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39" name="AutoShape 10" descr="Pelindo 2 |"/>
          <p:cNvSpPr>
            <a:spLocks noChangeAspect="1" noChangeArrowheads="1"/>
          </p:cNvSpPr>
          <p:nvPr/>
        </p:nvSpPr>
        <p:spPr bwMode="auto">
          <a:xfrm>
            <a:off x="346982" y="12089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2" name="AutoShape 2" descr="Garam"/>
          <p:cNvSpPr>
            <a:spLocks noChangeAspect="1" noChangeArrowheads="1"/>
          </p:cNvSpPr>
          <p:nvPr/>
        </p:nvSpPr>
        <p:spPr bwMode="auto">
          <a:xfrm>
            <a:off x="321327" y="470362"/>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43" name="AutoShape 10" descr="Pelindo 2 |"/>
          <p:cNvSpPr>
            <a:spLocks noChangeAspect="1" noChangeArrowheads="1"/>
          </p:cNvSpPr>
          <p:nvPr/>
        </p:nvSpPr>
        <p:spPr bwMode="auto">
          <a:xfrm>
            <a:off x="461252" y="235164"/>
            <a:ext cx="228541" cy="2285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41" tIns="34271" rIns="68541" bIns="34271" numCol="1" anchor="t" anchorCtr="0" compatLnSpc="1">
            <a:prstTxWarp prst="textNoShape">
              <a:avLst/>
            </a:prstTxWarp>
          </a:bodyPr>
          <a:lstStyle/>
          <a:p>
            <a:endParaRPr lang="en-US" sz="1350"/>
          </a:p>
        </p:txBody>
      </p:sp>
      <p:sp>
        <p:nvSpPr>
          <p:cNvPr id="122" name="Round Diagonal Corner Rectangle 1">
            <a:extLst>
              <a:ext uri="{FF2B5EF4-FFF2-40B4-BE49-F238E27FC236}">
                <a16:creationId xmlns:a16="http://schemas.microsoft.com/office/drawing/2014/main" id="{4B5266B5-55F4-461F-83EE-8EFF7F293CC3}"/>
              </a:ext>
            </a:extLst>
          </p:cNvPr>
          <p:cNvSpPr/>
          <p:nvPr/>
        </p:nvSpPr>
        <p:spPr>
          <a:xfrm>
            <a:off x="231179" y="272974"/>
            <a:ext cx="6837761" cy="415260"/>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Candara" panose="020E0502030303020204" pitchFamily="34" charset="0"/>
            </a:endParaRPr>
          </a:p>
        </p:txBody>
      </p:sp>
      <p:sp>
        <p:nvSpPr>
          <p:cNvPr id="123" name="Round Diagonal Corner Rectangle 59">
            <a:extLst>
              <a:ext uri="{FF2B5EF4-FFF2-40B4-BE49-F238E27FC236}">
                <a16:creationId xmlns:a16="http://schemas.microsoft.com/office/drawing/2014/main" id="{29FD45F2-F848-47C0-968E-704217B3E2F6}"/>
              </a:ext>
            </a:extLst>
          </p:cNvPr>
          <p:cNvSpPr/>
          <p:nvPr/>
        </p:nvSpPr>
        <p:spPr>
          <a:xfrm>
            <a:off x="329046" y="85296"/>
            <a:ext cx="6935395" cy="520973"/>
          </a:xfrm>
          <a:prstGeom prst="round2DiagRect">
            <a:avLst/>
          </a:prstGeom>
          <a:solidFill>
            <a:srgbClr val="005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effectLst/>
                <a:latin typeface="Calibri" panose="020F0502020204030204" pitchFamily="34" charset="0"/>
                <a:ea typeface="Malgun Gothic" panose="020B0503020000020004" pitchFamily="34" charset="-127"/>
                <a:cs typeface="Times New Roman" panose="02020603050405020304" pitchFamily="18" charset="0"/>
              </a:rPr>
              <a:t>3.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Analis</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Calibri" panose="020F0502020204030204" pitchFamily="34" charset="0"/>
                <a:ea typeface="Malgun Gothic" panose="020B0503020000020004" pitchFamily="34" charset="-127"/>
                <a:cs typeface="Times New Roman" panose="02020603050405020304" pitchFamily="18" charset="0"/>
              </a:rPr>
              <a:t>Hambatan</a:t>
            </a:r>
            <a:endParaRPr lang="en-US" sz="1800" b="1" dirty="0">
              <a:solidFill>
                <a:schemeClr val="bg1"/>
              </a:solidFill>
              <a:latin typeface="Candara" panose="020E0502030303020204" pitchFamily="34" charset="0"/>
              <a:ea typeface="Neo Sans Pro"/>
              <a:cs typeface="Neo Sans Pro"/>
            </a:endParaRPr>
          </a:p>
        </p:txBody>
      </p:sp>
      <p:sp>
        <p:nvSpPr>
          <p:cNvPr id="7" name="TextBox 6">
            <a:extLst>
              <a:ext uri="{FF2B5EF4-FFF2-40B4-BE49-F238E27FC236}">
                <a16:creationId xmlns:a16="http://schemas.microsoft.com/office/drawing/2014/main" id="{F4A3BED4-87F6-0014-1013-289F3CF894D4}"/>
              </a:ext>
            </a:extLst>
          </p:cNvPr>
          <p:cNvSpPr txBox="1"/>
          <p:nvPr/>
        </p:nvSpPr>
        <p:spPr>
          <a:xfrm>
            <a:off x="-180528" y="865289"/>
            <a:ext cx="8829440" cy="3248005"/>
          </a:xfrm>
          <a:prstGeom prst="rect">
            <a:avLst/>
          </a:prstGeom>
          <a:noFill/>
        </p:spPr>
        <p:txBody>
          <a:bodyPr wrap="square">
            <a:spAutoFit/>
          </a:bodyPr>
          <a:lstStyle/>
          <a:p>
            <a:pPr marL="457200" algn="just">
              <a:lnSpc>
                <a:spcPct val="107000"/>
              </a:lnSpc>
              <a:spcAft>
                <a:spcPts val="800"/>
              </a:spcAft>
            </a:pPr>
            <a:r>
              <a:rPr lang="id-ID" dirty="0">
                <a:effectLst/>
                <a:latin typeface="Calibri" panose="020F0502020204030204" pitchFamily="34" charset="0"/>
                <a:ea typeface="Malgun Gothic" panose="020B0503020000020004" pitchFamily="34" charset="-127"/>
                <a:cs typeface="Times New Roman" panose="02020603050405020304" pitchFamily="18" charset="0"/>
              </a:rPr>
              <a:t>Hambatan yang dapat terjadi paling besar yakni adjustment antara old generation employees dengan new and young generation employees. Selain itu dikarenakan peurshaan mencoba melakukan diverisifikasi salah satunya melakukan penjualan antar jemput minyak kepada customer, maka hal ini membutuhkan karyawan yang terlampir dilapangan.</a:t>
            </a:r>
            <a:endParaRPr lang="en-US" dirty="0">
              <a:effectLst/>
              <a:latin typeface="Calibri" panose="020F0502020204030204" pitchFamily="34" charset="0"/>
              <a:ea typeface="Malgun Gothic" panose="020B0503020000020004" pitchFamily="34" charset="-127"/>
              <a:cs typeface="Times New Roman" panose="02020603050405020304" pitchFamily="18" charset="0"/>
            </a:endParaRPr>
          </a:p>
          <a:p>
            <a:pPr marL="457200" algn="just">
              <a:lnSpc>
                <a:spcPct val="107000"/>
              </a:lnSpc>
              <a:spcAft>
                <a:spcPts val="800"/>
              </a:spcAft>
            </a:pPr>
            <a:endParaRPr lang="en-US" dirty="0">
              <a:latin typeface="Calibri" panose="020F0502020204030204" pitchFamily="34" charset="0"/>
              <a:ea typeface="Malgun Gothic" panose="020B0503020000020004" pitchFamily="34" charset="-127"/>
              <a:cs typeface="Times New Roman" panose="02020603050405020304" pitchFamily="18" charset="0"/>
            </a:endParaRPr>
          </a:p>
          <a:p>
            <a:pPr marL="457200" algn="just">
              <a:lnSpc>
                <a:spcPct val="107000"/>
              </a:lnSpc>
              <a:spcAft>
                <a:spcPts val="800"/>
              </a:spcAft>
            </a:pPr>
            <a:r>
              <a:rPr lang="en-US" dirty="0" err="1">
                <a:effectLst/>
                <a:latin typeface="Calibri" panose="020F0502020204030204" pitchFamily="34" charset="0"/>
                <a:ea typeface="Malgun Gothic" panose="020B0503020000020004" pitchFamily="34" charset="-127"/>
                <a:cs typeface="Times New Roman" panose="02020603050405020304" pitchFamily="18" charset="0"/>
              </a:rPr>
              <a:t>Selain</a:t>
            </a:r>
            <a:r>
              <a:rPr lang="en-US" dirty="0">
                <a:effectLst/>
                <a:latin typeface="Calibri" panose="020F0502020204030204" pitchFamily="34" charset="0"/>
                <a:ea typeface="Malgun Gothic" panose="020B0503020000020004" pitchFamily="34" charset="-127"/>
                <a:cs typeface="Times New Roman" panose="02020603050405020304" pitchFamily="18" charset="0"/>
              </a:rPr>
              <a:t> </a:t>
            </a:r>
            <a:r>
              <a:rPr lang="en-US" dirty="0" err="1">
                <a:effectLst/>
                <a:latin typeface="Calibri" panose="020F0502020204030204" pitchFamily="34" charset="0"/>
                <a:ea typeface="Malgun Gothic" panose="020B0503020000020004" pitchFamily="34" charset="-127"/>
                <a:cs typeface="Times New Roman" panose="02020603050405020304" pitchFamily="18" charset="0"/>
              </a:rPr>
              <a:t>itu</a:t>
            </a:r>
            <a:r>
              <a:rPr lang="en-US" dirty="0">
                <a:effectLst/>
                <a:latin typeface="Calibri" panose="020F0502020204030204" pitchFamily="34" charset="0"/>
                <a:ea typeface="Malgun Gothic" panose="020B0503020000020004" pitchFamily="34" charset="-127"/>
                <a:cs typeface="Times New Roman" panose="02020603050405020304" pitchFamily="18" charset="0"/>
              </a:rPr>
              <a:t>, </a:t>
            </a:r>
            <a:r>
              <a:rPr lang="en-US" dirty="0" err="1">
                <a:effectLst/>
                <a:latin typeface="Calibri" panose="020F0502020204030204" pitchFamily="34" charset="0"/>
                <a:ea typeface="Malgun Gothic" panose="020B0503020000020004" pitchFamily="34" charset="-127"/>
                <a:cs typeface="Times New Roman" panose="02020603050405020304" pitchFamily="18" charset="0"/>
              </a:rPr>
              <a:t>hambatan</a:t>
            </a:r>
            <a:r>
              <a:rPr lang="en-US" dirty="0">
                <a:effectLst/>
                <a:latin typeface="Calibri" panose="020F0502020204030204" pitchFamily="34" charset="0"/>
                <a:ea typeface="Malgun Gothic" panose="020B0503020000020004" pitchFamily="34" charset="-127"/>
                <a:cs typeface="Times New Roman" panose="02020603050405020304" pitchFamily="18" charset="0"/>
              </a:rPr>
              <a:t> yang </a:t>
            </a:r>
            <a:r>
              <a:rPr lang="en-US" dirty="0" err="1">
                <a:effectLst/>
                <a:latin typeface="Calibri" panose="020F0502020204030204" pitchFamily="34" charset="0"/>
                <a:ea typeface="Malgun Gothic" panose="020B0503020000020004" pitchFamily="34" charset="-127"/>
                <a:cs typeface="Times New Roman" panose="02020603050405020304" pitchFamily="18" charset="0"/>
              </a:rPr>
              <a:t>mungkin</a:t>
            </a:r>
            <a:r>
              <a:rPr lang="en-US" dirty="0">
                <a:effectLst/>
                <a:latin typeface="Calibri" panose="020F0502020204030204" pitchFamily="34" charset="0"/>
                <a:ea typeface="Malgun Gothic" panose="020B0503020000020004" pitchFamily="34" charset="-127"/>
                <a:cs typeface="Times New Roman" panose="02020603050405020304" pitchFamily="18" charset="0"/>
              </a:rPr>
              <a:t> </a:t>
            </a:r>
            <a:r>
              <a:rPr lang="en-US" dirty="0" err="1">
                <a:effectLst/>
                <a:latin typeface="Calibri" panose="020F0502020204030204" pitchFamily="34" charset="0"/>
                <a:ea typeface="Malgun Gothic" panose="020B0503020000020004" pitchFamily="34" charset="-127"/>
                <a:cs typeface="Times New Roman" panose="02020603050405020304" pitchFamily="18" charset="0"/>
              </a:rPr>
              <a:t>terjadi</a:t>
            </a:r>
            <a:r>
              <a:rPr lang="en-US" dirty="0">
                <a:effectLst/>
                <a:latin typeface="Calibri" panose="020F0502020204030204" pitchFamily="34" charset="0"/>
                <a:ea typeface="Malgun Gothic" panose="020B0503020000020004" pitchFamily="34" charset="-127"/>
                <a:cs typeface="Times New Roman" panose="02020603050405020304" pitchFamily="18" charset="0"/>
              </a:rPr>
              <a:t> </a:t>
            </a:r>
            <a:r>
              <a:rPr lang="en-US" dirty="0" err="1">
                <a:effectLst/>
                <a:latin typeface="Calibri" panose="020F0502020204030204" pitchFamily="34" charset="0"/>
                <a:ea typeface="Malgun Gothic" panose="020B0503020000020004" pitchFamily="34" charset="-127"/>
                <a:cs typeface="Times New Roman" panose="02020603050405020304" pitchFamily="18" charset="0"/>
              </a:rPr>
              <a:t>adalah</a:t>
            </a:r>
            <a:r>
              <a:rPr lang="en-US" dirty="0">
                <a:effectLst/>
                <a:latin typeface="Calibri" panose="020F0502020204030204" pitchFamily="34" charset="0"/>
                <a:ea typeface="Malgun Gothic" panose="020B0503020000020004" pitchFamily="34" charset="-127"/>
                <a:cs typeface="Times New Roman" panose="02020603050405020304" pitchFamily="18" charset="0"/>
              </a:rPr>
              <a:t> </a:t>
            </a:r>
            <a:r>
              <a:rPr lang="en-US" dirty="0" err="1">
                <a:effectLst/>
                <a:latin typeface="Calibri" panose="020F0502020204030204" pitchFamily="34" charset="0"/>
                <a:ea typeface="Malgun Gothic" panose="020B0503020000020004" pitchFamily="34" charset="-127"/>
                <a:cs typeface="Times New Roman" panose="02020603050405020304" pitchFamily="18" charset="0"/>
              </a:rPr>
              <a:t>berhu</a:t>
            </a:r>
            <a:r>
              <a:rPr lang="en-US" dirty="0" err="1">
                <a:latin typeface="Calibri" panose="020F0502020204030204" pitchFamily="34" charset="0"/>
                <a:ea typeface="Malgun Gothic" panose="020B0503020000020004" pitchFamily="34" charset="-127"/>
                <a:cs typeface="Times New Roman" panose="02020603050405020304" pitchFamily="18" charset="0"/>
              </a:rPr>
              <a:t>bungan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dengan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kondisi</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makro</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ekonomi</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misalnya</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seperti</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harga</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minyak</a:t>
            </a:r>
            <a:r>
              <a:rPr lang="en-US" dirty="0">
                <a:latin typeface="Calibri" panose="020F0502020204030204" pitchFamily="34" charset="0"/>
                <a:ea typeface="Malgun Gothic" panose="020B0503020000020004" pitchFamily="34" charset="-127"/>
                <a:cs typeface="Times New Roman" panose="02020603050405020304" pitchFamily="18" charset="0"/>
              </a:rPr>
              <a:t> dunia yang </a:t>
            </a:r>
            <a:r>
              <a:rPr lang="en-US" dirty="0" err="1">
                <a:latin typeface="Calibri" panose="020F0502020204030204" pitchFamily="34" charset="0"/>
                <a:ea typeface="Malgun Gothic" panose="020B0503020000020004" pitchFamily="34" charset="-127"/>
                <a:cs typeface="Times New Roman" panose="02020603050405020304" pitchFamily="18" charset="0"/>
              </a:rPr>
              <a:t>akan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berpengaruh</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terhadap</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keuangan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persediaan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minyak</a:t>
            </a:r>
            <a:r>
              <a:rPr lang="en-US" dirty="0">
                <a:latin typeface="Calibri" panose="020F0502020204030204" pitchFamily="34" charset="0"/>
                <a:ea typeface="Malgun Gothic" panose="020B0503020000020004" pitchFamily="34" charset="-127"/>
                <a:cs typeface="Times New Roman" panose="02020603050405020304" pitchFamily="18" charset="0"/>
              </a:rPr>
              <a:t> dunia yang </a:t>
            </a:r>
            <a:r>
              <a:rPr lang="en-US" dirty="0" err="1">
                <a:latin typeface="Calibri" panose="020F0502020204030204" pitchFamily="34" charset="0"/>
                <a:ea typeface="Malgun Gothic" panose="020B0503020000020004" pitchFamily="34" charset="-127"/>
                <a:cs typeface="Times New Roman" panose="02020603050405020304" pitchFamily="18" charset="0"/>
              </a:rPr>
              <a:t>akan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berpengaruh</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terhadap</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permintaan</a:t>
            </a:r>
            <a:r>
              <a:rPr lang="en-US" dirty="0">
                <a:latin typeface="Calibri" panose="020F0502020204030204" pitchFamily="34" charset="0"/>
                <a:ea typeface="Malgun Gothic" panose="020B0503020000020004" pitchFamily="34" charset="-127"/>
                <a:cs typeface="Times New Roman" panose="02020603050405020304" pitchFamily="18" charset="0"/>
              </a:rPr>
              <a:t> dan </a:t>
            </a:r>
            <a:r>
              <a:rPr lang="en-US" dirty="0" err="1">
                <a:latin typeface="Calibri" panose="020F0502020204030204" pitchFamily="34" charset="0"/>
                <a:ea typeface="Malgun Gothic" panose="020B0503020000020004" pitchFamily="34" charset="-127"/>
                <a:cs typeface="Times New Roman" panose="02020603050405020304" pitchFamily="18" charset="0"/>
              </a:rPr>
              <a:t>nilai</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kurs</a:t>
            </a:r>
            <a:r>
              <a:rPr lang="en-US" dirty="0">
                <a:latin typeface="Calibri" panose="020F0502020204030204" pitchFamily="34" charset="0"/>
                <a:ea typeface="Malgun Gothic" panose="020B0503020000020004" pitchFamily="34" charset="-127"/>
                <a:cs typeface="Times New Roman" panose="02020603050405020304" pitchFamily="18" charset="0"/>
              </a:rPr>
              <a:t> yang </a:t>
            </a:r>
            <a:r>
              <a:rPr lang="en-US" dirty="0" err="1">
                <a:latin typeface="Calibri" panose="020F0502020204030204" pitchFamily="34" charset="0"/>
                <a:ea typeface="Malgun Gothic" panose="020B0503020000020004" pitchFamily="34" charset="-127"/>
                <a:cs typeface="Times New Roman" panose="02020603050405020304" pitchFamily="18" charset="0"/>
              </a:rPr>
              <a:t>akan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berpengaruh</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terhadap</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keuangan</a:t>
            </a:r>
            <a:r>
              <a:rPr lang="en-US" dirty="0">
                <a:latin typeface="Calibri" panose="020F0502020204030204" pitchFamily="34" charset="0"/>
                <a:ea typeface="Malgun Gothic" panose="020B0503020000020004" pitchFamily="34" charset="-127"/>
                <a:cs typeface="Times New Roman" panose="02020603050405020304" pitchFamily="18" charset="0"/>
              </a:rPr>
              <a:t> </a:t>
            </a:r>
            <a:r>
              <a:rPr lang="en-US" dirty="0" err="1">
                <a:latin typeface="Calibri" panose="020F0502020204030204" pitchFamily="34" charset="0"/>
                <a:ea typeface="Malgun Gothic" panose="020B0503020000020004" pitchFamily="34" charset="-127"/>
                <a:cs typeface="Times New Roman" panose="02020603050405020304" pitchFamily="18" charset="0"/>
              </a:rPr>
              <a:t>perusahaan</a:t>
            </a:r>
            <a:r>
              <a:rPr lang="en-US" dirty="0">
                <a:latin typeface="Calibri" panose="020F0502020204030204" pitchFamily="34" charset="0"/>
                <a:ea typeface="Malgun Gothic" panose="020B0503020000020004" pitchFamily="34" charset="-127"/>
                <a:cs typeface="Times New Roman" panose="02020603050405020304" pitchFamily="18" charset="0"/>
              </a:rPr>
              <a:t>.</a:t>
            </a:r>
            <a:endParaRPr lang="en-US"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53206836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7194</TotalTime>
  <Words>1327</Words>
  <Application>Microsoft Office PowerPoint</Application>
  <PresentationFormat>On-screen Show (16:9)</PresentationFormat>
  <Paragraphs>113</Paragraphs>
  <Slides>10</Slides>
  <Notes>7</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10</vt:i4>
      </vt:variant>
    </vt:vector>
  </HeadingPairs>
  <TitlesOfParts>
    <vt:vector size="25" baseType="lpstr">
      <vt:lpstr>-apple-system</vt:lpstr>
      <vt:lpstr>Arial</vt:lpstr>
      <vt:lpstr>Calibri</vt:lpstr>
      <vt:lpstr>Calibri Light</vt:lpstr>
      <vt:lpstr>Candara</vt:lpstr>
      <vt:lpstr>Neo Sans Pro</vt:lpstr>
      <vt:lpstr>1_Office Theme</vt:lpstr>
      <vt:lpstr>Custom Design</vt:lpstr>
      <vt:lpstr>1_Custom Design</vt:lpstr>
      <vt:lpstr>2_Custom Design</vt:lpstr>
      <vt:lpstr>3_Custom Design</vt:lpstr>
      <vt:lpstr>4_Custom Design</vt:lpstr>
      <vt:lpstr>5_Custom Design</vt:lpstr>
      <vt:lpstr>6_Custom Design</vt:lpstr>
      <vt:lpstr>7_Custom Design</vt:lpstr>
      <vt:lpstr>Studi Kasus – PT Ritel Energi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didit ali perdana</cp:lastModifiedBy>
  <cp:revision>345</cp:revision>
  <cp:lastPrinted>2021-01-04T08:38:09Z</cp:lastPrinted>
  <dcterms:created xsi:type="dcterms:W3CDTF">2020-10-24T12:41:26Z</dcterms:created>
  <dcterms:modified xsi:type="dcterms:W3CDTF">2022-09-16T04:11:44Z</dcterms:modified>
</cp:coreProperties>
</file>